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2" r:id="rId45"/>
    <p:sldId id="303" r:id="rId46"/>
  </p:sldIdLst>
  <p:sldSz cx="9144000" cy="9144000"/>
  <p:notesSz cx="9144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90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2540" y="5050790"/>
            <a:ext cx="3573779" cy="1807210"/>
          </a:xfrm>
          <a:custGeom>
            <a:avLst/>
            <a:gdLst/>
            <a:ahLst/>
            <a:cxnLst/>
            <a:rect l="l" t="t" r="r" b="b"/>
            <a:pathLst>
              <a:path w="3573779" h="1807209">
                <a:moveTo>
                  <a:pt x="2044700" y="0"/>
                </a:moveTo>
                <a:lnTo>
                  <a:pt x="0" y="0"/>
                </a:lnTo>
                <a:lnTo>
                  <a:pt x="1270" y="1807210"/>
                </a:lnTo>
                <a:lnTo>
                  <a:pt x="3573779" y="1807210"/>
                </a:lnTo>
                <a:lnTo>
                  <a:pt x="204470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8650" y="374650"/>
            <a:ext cx="788670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71550" y="5339079"/>
            <a:ext cx="7200900" cy="731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2540" y="5050790"/>
            <a:ext cx="3573779" cy="1807210"/>
          </a:xfrm>
          <a:custGeom>
            <a:avLst/>
            <a:gdLst/>
            <a:ahLst/>
            <a:cxnLst/>
            <a:rect l="l" t="t" r="r" b="b"/>
            <a:pathLst>
              <a:path w="3573779" h="1807209">
                <a:moveTo>
                  <a:pt x="2044700" y="0"/>
                </a:moveTo>
                <a:lnTo>
                  <a:pt x="0" y="0"/>
                </a:lnTo>
                <a:lnTo>
                  <a:pt x="1270" y="1807210"/>
                </a:lnTo>
                <a:lnTo>
                  <a:pt x="3573779" y="1807210"/>
                </a:lnTo>
                <a:lnTo>
                  <a:pt x="204470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2540" y="5050790"/>
            <a:ext cx="3573779" cy="1807210"/>
          </a:xfrm>
          <a:custGeom>
            <a:avLst/>
            <a:gdLst/>
            <a:ahLst/>
            <a:cxnLst/>
            <a:rect l="l" t="t" r="r" b="b"/>
            <a:pathLst>
              <a:path w="3573779" h="1807209">
                <a:moveTo>
                  <a:pt x="2044700" y="0"/>
                </a:moveTo>
                <a:lnTo>
                  <a:pt x="0" y="0"/>
                </a:lnTo>
                <a:lnTo>
                  <a:pt x="1270" y="1807210"/>
                </a:lnTo>
                <a:lnTo>
                  <a:pt x="3573779" y="1807210"/>
                </a:lnTo>
                <a:lnTo>
                  <a:pt x="204470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21689" y="158623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21689" y="15748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21689" y="15633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21689" y="15506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21689" y="153923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821689" y="15278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21689" y="1516380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21689" y="15036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21689" y="149225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1689" y="1480819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821689" y="146811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21689" y="145668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1689" y="144526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821689" y="143256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821689" y="142113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821689" y="14097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21689" y="1398269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821689" y="13855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821689" y="137413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821689" y="13627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21689" y="13500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8E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21689" y="13385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8E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821689" y="1327150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8E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821689" y="131445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9E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821689" y="130301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9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821689" y="129158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9E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821689" y="127888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9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821689" y="126746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9E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21689" y="125603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9E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821689" y="12446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821689" y="12319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821689" y="12204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821689" y="1209039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AE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821689" y="1197610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AE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821689" y="11849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821689" y="11734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AE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21689" y="11607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BE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821689" y="114935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BE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821689" y="113791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BF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07210" cy="3573779"/>
          </a:xfrm>
          <a:custGeom>
            <a:avLst/>
            <a:gdLst/>
            <a:ahLst/>
            <a:cxnLst/>
            <a:rect l="l" t="t" r="r" b="b"/>
            <a:pathLst>
              <a:path w="1807210" h="3573779">
                <a:moveTo>
                  <a:pt x="1807210" y="2044700"/>
                </a:moveTo>
                <a:lnTo>
                  <a:pt x="1807210" y="0"/>
                </a:lnTo>
                <a:lnTo>
                  <a:pt x="0" y="1270"/>
                </a:lnTo>
                <a:lnTo>
                  <a:pt x="0" y="3573780"/>
                </a:lnTo>
                <a:lnTo>
                  <a:pt x="1807210" y="204470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807210" cy="9146540"/>
          </a:xfrm>
          <a:custGeom>
            <a:avLst/>
            <a:gdLst/>
            <a:ahLst/>
            <a:cxnLst/>
            <a:rect l="l" t="t" r="r" b="b"/>
            <a:pathLst>
              <a:path w="1807210" h="9146540">
                <a:moveTo>
                  <a:pt x="1807210" y="2040890"/>
                </a:moveTo>
                <a:lnTo>
                  <a:pt x="0" y="0"/>
                </a:lnTo>
                <a:lnTo>
                  <a:pt x="0" y="9146540"/>
                </a:lnTo>
                <a:lnTo>
                  <a:pt x="1805940" y="9146540"/>
                </a:lnTo>
                <a:lnTo>
                  <a:pt x="1807210" y="204089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2540" y="5050790"/>
            <a:ext cx="3573779" cy="1807210"/>
          </a:xfrm>
          <a:custGeom>
            <a:avLst/>
            <a:gdLst/>
            <a:ahLst/>
            <a:cxnLst/>
            <a:rect l="l" t="t" r="r" b="b"/>
            <a:pathLst>
              <a:path w="3573779" h="1807209">
                <a:moveTo>
                  <a:pt x="2044700" y="0"/>
                </a:moveTo>
                <a:lnTo>
                  <a:pt x="0" y="0"/>
                </a:lnTo>
                <a:lnTo>
                  <a:pt x="1270" y="1807210"/>
                </a:lnTo>
                <a:lnTo>
                  <a:pt x="3573779" y="1807210"/>
                </a:lnTo>
                <a:lnTo>
                  <a:pt x="204470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8650" y="374650"/>
            <a:ext cx="788670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7479" y="3041650"/>
            <a:ext cx="8829040" cy="1954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science.sciencemag.org/content/355/6323/389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3573779" cy="1807210"/>
          </a:xfrm>
          <a:custGeom>
            <a:avLst/>
            <a:gdLst/>
            <a:ahLst/>
            <a:cxnLst/>
            <a:rect l="l" t="t" r="r" b="b"/>
            <a:pathLst>
              <a:path w="3573779" h="1807209">
                <a:moveTo>
                  <a:pt x="2044700" y="0"/>
                </a:moveTo>
                <a:lnTo>
                  <a:pt x="0" y="0"/>
                </a:lnTo>
                <a:lnTo>
                  <a:pt x="1270" y="1807210"/>
                </a:lnTo>
                <a:lnTo>
                  <a:pt x="3573779" y="1807210"/>
                </a:lnTo>
                <a:lnTo>
                  <a:pt x="204470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1223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9500" y="1295400"/>
            <a:ext cx="7344409" cy="3616960"/>
          </a:xfrm>
          <a:custGeom>
            <a:avLst/>
            <a:gdLst/>
            <a:ahLst/>
            <a:cxnLst/>
            <a:rect l="l" t="t" r="r" b="b"/>
            <a:pathLst>
              <a:path w="7344409" h="3616960">
                <a:moveTo>
                  <a:pt x="6742430" y="0"/>
                </a:moveTo>
                <a:lnTo>
                  <a:pt x="603250" y="0"/>
                </a:lnTo>
                <a:lnTo>
                  <a:pt x="558129" y="2229"/>
                </a:lnTo>
                <a:lnTo>
                  <a:pt x="513218" y="8764"/>
                </a:lnTo>
                <a:lnTo>
                  <a:pt x="468743" y="19378"/>
                </a:lnTo>
                <a:lnTo>
                  <a:pt x="424931" y="33842"/>
                </a:lnTo>
                <a:lnTo>
                  <a:pt x="382012" y="51931"/>
                </a:lnTo>
                <a:lnTo>
                  <a:pt x="340211" y="73414"/>
                </a:lnTo>
                <a:lnTo>
                  <a:pt x="299757" y="98066"/>
                </a:lnTo>
                <a:lnTo>
                  <a:pt x="260878" y="125658"/>
                </a:lnTo>
                <a:lnTo>
                  <a:pt x="223801" y="155963"/>
                </a:lnTo>
                <a:lnTo>
                  <a:pt x="188753" y="188753"/>
                </a:lnTo>
                <a:lnTo>
                  <a:pt x="155963" y="223801"/>
                </a:lnTo>
                <a:lnTo>
                  <a:pt x="125658" y="260878"/>
                </a:lnTo>
                <a:lnTo>
                  <a:pt x="98066" y="299757"/>
                </a:lnTo>
                <a:lnTo>
                  <a:pt x="73414" y="340211"/>
                </a:lnTo>
                <a:lnTo>
                  <a:pt x="51931" y="382012"/>
                </a:lnTo>
                <a:lnTo>
                  <a:pt x="33842" y="424931"/>
                </a:lnTo>
                <a:lnTo>
                  <a:pt x="19378" y="468743"/>
                </a:lnTo>
                <a:lnTo>
                  <a:pt x="8764" y="513218"/>
                </a:lnTo>
                <a:lnTo>
                  <a:pt x="2229" y="558129"/>
                </a:lnTo>
                <a:lnTo>
                  <a:pt x="0" y="603250"/>
                </a:lnTo>
                <a:lnTo>
                  <a:pt x="0" y="3014980"/>
                </a:lnTo>
                <a:lnTo>
                  <a:pt x="2229" y="3060090"/>
                </a:lnTo>
                <a:lnTo>
                  <a:pt x="8764" y="3104976"/>
                </a:lnTo>
                <a:lnTo>
                  <a:pt x="19378" y="3149409"/>
                </a:lnTo>
                <a:lnTo>
                  <a:pt x="33842" y="3193166"/>
                </a:lnTo>
                <a:lnTo>
                  <a:pt x="51931" y="3236019"/>
                </a:lnTo>
                <a:lnTo>
                  <a:pt x="73414" y="3277744"/>
                </a:lnTo>
                <a:lnTo>
                  <a:pt x="98066" y="3318114"/>
                </a:lnTo>
                <a:lnTo>
                  <a:pt x="125658" y="3356904"/>
                </a:lnTo>
                <a:lnTo>
                  <a:pt x="155963" y="3393888"/>
                </a:lnTo>
                <a:lnTo>
                  <a:pt x="188753" y="3428841"/>
                </a:lnTo>
                <a:lnTo>
                  <a:pt x="223801" y="3461536"/>
                </a:lnTo>
                <a:lnTo>
                  <a:pt x="260878" y="3491748"/>
                </a:lnTo>
                <a:lnTo>
                  <a:pt x="299757" y="3519251"/>
                </a:lnTo>
                <a:lnTo>
                  <a:pt x="340211" y="3543819"/>
                </a:lnTo>
                <a:lnTo>
                  <a:pt x="382012" y="3565227"/>
                </a:lnTo>
                <a:lnTo>
                  <a:pt x="424931" y="3583249"/>
                </a:lnTo>
                <a:lnTo>
                  <a:pt x="468743" y="3597659"/>
                </a:lnTo>
                <a:lnTo>
                  <a:pt x="513218" y="3608231"/>
                </a:lnTo>
                <a:lnTo>
                  <a:pt x="558129" y="3614740"/>
                </a:lnTo>
                <a:lnTo>
                  <a:pt x="603250" y="3616960"/>
                </a:lnTo>
                <a:lnTo>
                  <a:pt x="6742430" y="3616960"/>
                </a:lnTo>
                <a:lnTo>
                  <a:pt x="6787540" y="3614740"/>
                </a:lnTo>
                <a:lnTo>
                  <a:pt x="6832426" y="3608231"/>
                </a:lnTo>
                <a:lnTo>
                  <a:pt x="6876859" y="3597659"/>
                </a:lnTo>
                <a:lnTo>
                  <a:pt x="6920616" y="3583249"/>
                </a:lnTo>
                <a:lnTo>
                  <a:pt x="6963469" y="3565227"/>
                </a:lnTo>
                <a:lnTo>
                  <a:pt x="7005194" y="3543819"/>
                </a:lnTo>
                <a:lnTo>
                  <a:pt x="7045564" y="3519251"/>
                </a:lnTo>
                <a:lnTo>
                  <a:pt x="7084354" y="3491748"/>
                </a:lnTo>
                <a:lnTo>
                  <a:pt x="7121338" y="3461536"/>
                </a:lnTo>
                <a:lnTo>
                  <a:pt x="7156291" y="3428841"/>
                </a:lnTo>
                <a:lnTo>
                  <a:pt x="7188986" y="3393888"/>
                </a:lnTo>
                <a:lnTo>
                  <a:pt x="7219198" y="3356904"/>
                </a:lnTo>
                <a:lnTo>
                  <a:pt x="7246701" y="3318114"/>
                </a:lnTo>
                <a:lnTo>
                  <a:pt x="7271269" y="3277744"/>
                </a:lnTo>
                <a:lnTo>
                  <a:pt x="7292677" y="3236019"/>
                </a:lnTo>
                <a:lnTo>
                  <a:pt x="7310699" y="3193166"/>
                </a:lnTo>
                <a:lnTo>
                  <a:pt x="7325109" y="3149409"/>
                </a:lnTo>
                <a:lnTo>
                  <a:pt x="7335681" y="3104976"/>
                </a:lnTo>
                <a:lnTo>
                  <a:pt x="7342190" y="3060090"/>
                </a:lnTo>
                <a:lnTo>
                  <a:pt x="7344409" y="3014980"/>
                </a:lnTo>
                <a:lnTo>
                  <a:pt x="7344409" y="603250"/>
                </a:lnTo>
                <a:lnTo>
                  <a:pt x="7342190" y="558129"/>
                </a:lnTo>
                <a:lnTo>
                  <a:pt x="7335681" y="513218"/>
                </a:lnTo>
                <a:lnTo>
                  <a:pt x="7325109" y="468743"/>
                </a:lnTo>
                <a:lnTo>
                  <a:pt x="7310699" y="424931"/>
                </a:lnTo>
                <a:lnTo>
                  <a:pt x="7292677" y="382012"/>
                </a:lnTo>
                <a:lnTo>
                  <a:pt x="7271269" y="340211"/>
                </a:lnTo>
                <a:lnTo>
                  <a:pt x="7246701" y="299757"/>
                </a:lnTo>
                <a:lnTo>
                  <a:pt x="7219198" y="260878"/>
                </a:lnTo>
                <a:lnTo>
                  <a:pt x="7188986" y="223801"/>
                </a:lnTo>
                <a:lnTo>
                  <a:pt x="7156291" y="188753"/>
                </a:lnTo>
                <a:lnTo>
                  <a:pt x="7121338" y="155963"/>
                </a:lnTo>
                <a:lnTo>
                  <a:pt x="7084354" y="125658"/>
                </a:lnTo>
                <a:lnTo>
                  <a:pt x="7045564" y="98066"/>
                </a:lnTo>
                <a:lnTo>
                  <a:pt x="7005194" y="73414"/>
                </a:lnTo>
                <a:lnTo>
                  <a:pt x="6963469" y="51931"/>
                </a:lnTo>
                <a:lnTo>
                  <a:pt x="6920616" y="33842"/>
                </a:lnTo>
                <a:lnTo>
                  <a:pt x="6876859" y="19378"/>
                </a:lnTo>
                <a:lnTo>
                  <a:pt x="6832426" y="8764"/>
                </a:lnTo>
                <a:lnTo>
                  <a:pt x="6787540" y="2229"/>
                </a:lnTo>
                <a:lnTo>
                  <a:pt x="6742430" y="0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9500" y="1295400"/>
            <a:ext cx="7344409" cy="3616960"/>
          </a:xfrm>
          <a:custGeom>
            <a:avLst/>
            <a:gdLst/>
            <a:ahLst/>
            <a:cxnLst/>
            <a:rect l="l" t="t" r="r" b="b"/>
            <a:pathLst>
              <a:path w="7344409" h="3616960">
                <a:moveTo>
                  <a:pt x="603250" y="0"/>
                </a:moveTo>
                <a:lnTo>
                  <a:pt x="558129" y="2229"/>
                </a:lnTo>
                <a:lnTo>
                  <a:pt x="513218" y="8764"/>
                </a:lnTo>
                <a:lnTo>
                  <a:pt x="468743" y="19378"/>
                </a:lnTo>
                <a:lnTo>
                  <a:pt x="424931" y="33842"/>
                </a:lnTo>
                <a:lnTo>
                  <a:pt x="382012" y="51931"/>
                </a:lnTo>
                <a:lnTo>
                  <a:pt x="340211" y="73414"/>
                </a:lnTo>
                <a:lnTo>
                  <a:pt x="299757" y="98066"/>
                </a:lnTo>
                <a:lnTo>
                  <a:pt x="260878" y="125658"/>
                </a:lnTo>
                <a:lnTo>
                  <a:pt x="223801" y="155963"/>
                </a:lnTo>
                <a:lnTo>
                  <a:pt x="188753" y="188753"/>
                </a:lnTo>
                <a:lnTo>
                  <a:pt x="155963" y="223801"/>
                </a:lnTo>
                <a:lnTo>
                  <a:pt x="125658" y="260878"/>
                </a:lnTo>
                <a:lnTo>
                  <a:pt x="98066" y="299757"/>
                </a:lnTo>
                <a:lnTo>
                  <a:pt x="73414" y="340211"/>
                </a:lnTo>
                <a:lnTo>
                  <a:pt x="51931" y="382012"/>
                </a:lnTo>
                <a:lnTo>
                  <a:pt x="33842" y="424931"/>
                </a:lnTo>
                <a:lnTo>
                  <a:pt x="19378" y="468743"/>
                </a:lnTo>
                <a:lnTo>
                  <a:pt x="8764" y="513218"/>
                </a:lnTo>
                <a:lnTo>
                  <a:pt x="2229" y="558129"/>
                </a:lnTo>
                <a:lnTo>
                  <a:pt x="0" y="603250"/>
                </a:lnTo>
                <a:lnTo>
                  <a:pt x="0" y="3014980"/>
                </a:lnTo>
                <a:lnTo>
                  <a:pt x="2229" y="3060090"/>
                </a:lnTo>
                <a:lnTo>
                  <a:pt x="8764" y="3104976"/>
                </a:lnTo>
                <a:lnTo>
                  <a:pt x="19378" y="3149409"/>
                </a:lnTo>
                <a:lnTo>
                  <a:pt x="33842" y="3193166"/>
                </a:lnTo>
                <a:lnTo>
                  <a:pt x="51931" y="3236019"/>
                </a:lnTo>
                <a:lnTo>
                  <a:pt x="73414" y="3277744"/>
                </a:lnTo>
                <a:lnTo>
                  <a:pt x="98066" y="3318114"/>
                </a:lnTo>
                <a:lnTo>
                  <a:pt x="125658" y="3356904"/>
                </a:lnTo>
                <a:lnTo>
                  <a:pt x="155963" y="3393888"/>
                </a:lnTo>
                <a:lnTo>
                  <a:pt x="188753" y="3428841"/>
                </a:lnTo>
                <a:lnTo>
                  <a:pt x="223801" y="3461536"/>
                </a:lnTo>
                <a:lnTo>
                  <a:pt x="260878" y="3491748"/>
                </a:lnTo>
                <a:lnTo>
                  <a:pt x="299757" y="3519251"/>
                </a:lnTo>
                <a:lnTo>
                  <a:pt x="340211" y="3543819"/>
                </a:lnTo>
                <a:lnTo>
                  <a:pt x="382012" y="3565227"/>
                </a:lnTo>
                <a:lnTo>
                  <a:pt x="424931" y="3583249"/>
                </a:lnTo>
                <a:lnTo>
                  <a:pt x="468743" y="3597659"/>
                </a:lnTo>
                <a:lnTo>
                  <a:pt x="513218" y="3608231"/>
                </a:lnTo>
                <a:lnTo>
                  <a:pt x="558129" y="3614740"/>
                </a:lnTo>
                <a:lnTo>
                  <a:pt x="603250" y="3616960"/>
                </a:lnTo>
                <a:lnTo>
                  <a:pt x="6742430" y="3616960"/>
                </a:lnTo>
                <a:lnTo>
                  <a:pt x="6787540" y="3614740"/>
                </a:lnTo>
                <a:lnTo>
                  <a:pt x="6832426" y="3608231"/>
                </a:lnTo>
                <a:lnTo>
                  <a:pt x="6876859" y="3597659"/>
                </a:lnTo>
                <a:lnTo>
                  <a:pt x="6920616" y="3583249"/>
                </a:lnTo>
                <a:lnTo>
                  <a:pt x="6963469" y="3565227"/>
                </a:lnTo>
                <a:lnTo>
                  <a:pt x="7005194" y="3543819"/>
                </a:lnTo>
                <a:lnTo>
                  <a:pt x="7045564" y="3519251"/>
                </a:lnTo>
                <a:lnTo>
                  <a:pt x="7084354" y="3491748"/>
                </a:lnTo>
                <a:lnTo>
                  <a:pt x="7121338" y="3461536"/>
                </a:lnTo>
                <a:lnTo>
                  <a:pt x="7156291" y="3428841"/>
                </a:lnTo>
                <a:lnTo>
                  <a:pt x="7188986" y="3393888"/>
                </a:lnTo>
                <a:lnTo>
                  <a:pt x="7219198" y="3356904"/>
                </a:lnTo>
                <a:lnTo>
                  <a:pt x="7246701" y="3318114"/>
                </a:lnTo>
                <a:lnTo>
                  <a:pt x="7271269" y="3277744"/>
                </a:lnTo>
                <a:lnTo>
                  <a:pt x="7292677" y="3236019"/>
                </a:lnTo>
                <a:lnTo>
                  <a:pt x="7310699" y="3193166"/>
                </a:lnTo>
                <a:lnTo>
                  <a:pt x="7325109" y="3149409"/>
                </a:lnTo>
                <a:lnTo>
                  <a:pt x="7335681" y="3104976"/>
                </a:lnTo>
                <a:lnTo>
                  <a:pt x="7342190" y="3060090"/>
                </a:lnTo>
                <a:lnTo>
                  <a:pt x="7344409" y="3014980"/>
                </a:lnTo>
                <a:lnTo>
                  <a:pt x="7344409" y="603250"/>
                </a:lnTo>
                <a:lnTo>
                  <a:pt x="7342190" y="558129"/>
                </a:lnTo>
                <a:lnTo>
                  <a:pt x="7335681" y="513218"/>
                </a:lnTo>
                <a:lnTo>
                  <a:pt x="7325109" y="468743"/>
                </a:lnTo>
                <a:lnTo>
                  <a:pt x="7310699" y="424931"/>
                </a:lnTo>
                <a:lnTo>
                  <a:pt x="7292677" y="382012"/>
                </a:lnTo>
                <a:lnTo>
                  <a:pt x="7271269" y="340211"/>
                </a:lnTo>
                <a:lnTo>
                  <a:pt x="7246701" y="299757"/>
                </a:lnTo>
                <a:lnTo>
                  <a:pt x="7219198" y="260878"/>
                </a:lnTo>
                <a:lnTo>
                  <a:pt x="7188986" y="223801"/>
                </a:lnTo>
                <a:lnTo>
                  <a:pt x="7156291" y="188753"/>
                </a:lnTo>
                <a:lnTo>
                  <a:pt x="7121338" y="155963"/>
                </a:lnTo>
                <a:lnTo>
                  <a:pt x="7084354" y="125658"/>
                </a:lnTo>
                <a:lnTo>
                  <a:pt x="7045564" y="98066"/>
                </a:lnTo>
                <a:lnTo>
                  <a:pt x="7005194" y="73414"/>
                </a:lnTo>
                <a:lnTo>
                  <a:pt x="6963469" y="51931"/>
                </a:lnTo>
                <a:lnTo>
                  <a:pt x="6920616" y="33842"/>
                </a:lnTo>
                <a:lnTo>
                  <a:pt x="6876859" y="19378"/>
                </a:lnTo>
                <a:lnTo>
                  <a:pt x="6832426" y="8764"/>
                </a:lnTo>
                <a:lnTo>
                  <a:pt x="6787540" y="2229"/>
                </a:lnTo>
                <a:lnTo>
                  <a:pt x="6742430" y="0"/>
                </a:lnTo>
                <a:lnTo>
                  <a:pt x="603250" y="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1710" y="374650"/>
            <a:ext cx="7245350" cy="1596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" dirty="0">
                <a:solidFill>
                  <a:srgbClr val="FFFFFF"/>
                </a:solidFill>
                <a:latin typeface="Arial Black"/>
                <a:cs typeface="Arial Black"/>
              </a:rPr>
              <a:t>Construir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los </a:t>
            </a:r>
            <a:r>
              <a:rPr sz="3200" spc="-5" dirty="0">
                <a:solidFill>
                  <a:srgbClr val="FFFFFF"/>
                </a:solidFill>
                <a:latin typeface="Arial Black"/>
                <a:cs typeface="Arial Black"/>
              </a:rPr>
              <a:t>Planes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32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 Black"/>
                <a:cs typeface="Arial Black"/>
              </a:rPr>
              <a:t>Igualdad</a:t>
            </a:r>
            <a:endParaRPr sz="3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650">
              <a:latin typeface="Times New Roman"/>
              <a:cs typeface="Times New Roman"/>
            </a:endParaRPr>
          </a:p>
          <a:p>
            <a:pPr marL="574040">
              <a:lnSpc>
                <a:spcPct val="100000"/>
              </a:lnSpc>
            </a:pPr>
            <a:r>
              <a:rPr sz="3600" spc="-5" dirty="0">
                <a:solidFill>
                  <a:srgbClr val="CCFFFF"/>
                </a:solidFill>
                <a:latin typeface="Arial Black"/>
                <a:cs typeface="Arial Black"/>
              </a:rPr>
              <a:t>4.-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72869" y="1921510"/>
            <a:ext cx="7221855" cy="19583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400"/>
              </a:lnSpc>
              <a:spcBef>
                <a:spcPts val="100"/>
              </a:spcBef>
            </a:pPr>
            <a:r>
              <a:rPr sz="5400" spc="-5" dirty="0">
                <a:solidFill>
                  <a:srgbClr val="E5E5FF"/>
                </a:solidFill>
              </a:rPr>
              <a:t>El Plan </a:t>
            </a:r>
            <a:r>
              <a:rPr sz="5400" spc="-10" dirty="0">
                <a:solidFill>
                  <a:srgbClr val="E5E5FF"/>
                </a:solidFill>
              </a:rPr>
              <a:t>de</a:t>
            </a:r>
            <a:r>
              <a:rPr sz="5400" spc="-90" dirty="0">
                <a:solidFill>
                  <a:srgbClr val="E5E5FF"/>
                </a:solidFill>
              </a:rPr>
              <a:t> </a:t>
            </a:r>
            <a:r>
              <a:rPr sz="5400" spc="-5" dirty="0">
                <a:solidFill>
                  <a:srgbClr val="E5E5FF"/>
                </a:solidFill>
              </a:rPr>
              <a:t>Igualdad  </a:t>
            </a:r>
            <a:r>
              <a:rPr sz="5400" spc="-10" dirty="0">
                <a:solidFill>
                  <a:srgbClr val="E5E5FF"/>
                </a:solidFill>
              </a:rPr>
              <a:t>de </a:t>
            </a:r>
            <a:r>
              <a:rPr sz="5400" dirty="0">
                <a:solidFill>
                  <a:srgbClr val="E5E5FF"/>
                </a:solidFill>
              </a:rPr>
              <a:t>mi</a:t>
            </a:r>
            <a:r>
              <a:rPr sz="5400" spc="-15" dirty="0">
                <a:solidFill>
                  <a:srgbClr val="E5E5FF"/>
                </a:solidFill>
              </a:rPr>
              <a:t> </a:t>
            </a:r>
            <a:r>
              <a:rPr sz="5400" spc="-10" dirty="0">
                <a:solidFill>
                  <a:srgbClr val="E5E5FF"/>
                </a:solidFill>
              </a:rPr>
              <a:t>centro.</a:t>
            </a:r>
            <a:endParaRPr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223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Construir </a:t>
            </a:r>
            <a:r>
              <a:rPr dirty="0"/>
              <a:t>los </a:t>
            </a:r>
            <a:r>
              <a:rPr spc="-5" dirty="0"/>
              <a:t>Planes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Igualdad</a:t>
            </a:r>
          </a:p>
        </p:txBody>
      </p:sp>
      <p:sp>
        <p:nvSpPr>
          <p:cNvPr id="4" name="object 4"/>
          <p:cNvSpPr/>
          <p:nvPr/>
        </p:nvSpPr>
        <p:spPr>
          <a:xfrm>
            <a:off x="1440180" y="1295400"/>
            <a:ext cx="7703820" cy="5472430"/>
          </a:xfrm>
          <a:custGeom>
            <a:avLst/>
            <a:gdLst/>
            <a:ahLst/>
            <a:cxnLst/>
            <a:rect l="l" t="t" r="r" b="b"/>
            <a:pathLst>
              <a:path w="7703820" h="5472430">
                <a:moveTo>
                  <a:pt x="6790690" y="0"/>
                </a:moveTo>
                <a:lnTo>
                  <a:pt x="911859" y="0"/>
                </a:lnTo>
                <a:lnTo>
                  <a:pt x="867637" y="1407"/>
                </a:lnTo>
                <a:lnTo>
                  <a:pt x="823522" y="5570"/>
                </a:lnTo>
                <a:lnTo>
                  <a:pt x="779605" y="12396"/>
                </a:lnTo>
                <a:lnTo>
                  <a:pt x="735977" y="21793"/>
                </a:lnTo>
                <a:lnTo>
                  <a:pt x="692729" y="33669"/>
                </a:lnTo>
                <a:lnTo>
                  <a:pt x="649952" y="47933"/>
                </a:lnTo>
                <a:lnTo>
                  <a:pt x="607737" y="64492"/>
                </a:lnTo>
                <a:lnTo>
                  <a:pt x="566176" y="83255"/>
                </a:lnTo>
                <a:lnTo>
                  <a:pt x="525359" y="104130"/>
                </a:lnTo>
                <a:lnTo>
                  <a:pt x="485377" y="127025"/>
                </a:lnTo>
                <a:lnTo>
                  <a:pt x="446322" y="151849"/>
                </a:lnTo>
                <a:lnTo>
                  <a:pt x="408284" y="178509"/>
                </a:lnTo>
                <a:lnTo>
                  <a:pt x="371355" y="206913"/>
                </a:lnTo>
                <a:lnTo>
                  <a:pt x="335625" y="236971"/>
                </a:lnTo>
                <a:lnTo>
                  <a:pt x="301186" y="268590"/>
                </a:lnTo>
                <a:lnTo>
                  <a:pt x="268129" y="301678"/>
                </a:lnTo>
                <a:lnTo>
                  <a:pt x="236545" y="336143"/>
                </a:lnTo>
                <a:lnTo>
                  <a:pt x="206524" y="371894"/>
                </a:lnTo>
                <a:lnTo>
                  <a:pt x="178159" y="408838"/>
                </a:lnTo>
                <a:lnTo>
                  <a:pt x="151539" y="446885"/>
                </a:lnTo>
                <a:lnTo>
                  <a:pt x="126757" y="485941"/>
                </a:lnTo>
                <a:lnTo>
                  <a:pt x="103902" y="525916"/>
                </a:lnTo>
                <a:lnTo>
                  <a:pt x="83067" y="566717"/>
                </a:lnTo>
                <a:lnTo>
                  <a:pt x="64341" y="608253"/>
                </a:lnTo>
                <a:lnTo>
                  <a:pt x="47817" y="650432"/>
                </a:lnTo>
                <a:lnTo>
                  <a:pt x="33586" y="693161"/>
                </a:lnTo>
                <a:lnTo>
                  <a:pt x="21738" y="736350"/>
                </a:lnTo>
                <a:lnTo>
                  <a:pt x="12364" y="779906"/>
                </a:lnTo>
                <a:lnTo>
                  <a:pt x="5555" y="823737"/>
                </a:lnTo>
                <a:lnTo>
                  <a:pt x="1404" y="867753"/>
                </a:lnTo>
                <a:lnTo>
                  <a:pt x="0" y="911860"/>
                </a:lnTo>
                <a:lnTo>
                  <a:pt x="0" y="4560570"/>
                </a:lnTo>
                <a:lnTo>
                  <a:pt x="1404" y="4604676"/>
                </a:lnTo>
                <a:lnTo>
                  <a:pt x="5555" y="4648692"/>
                </a:lnTo>
                <a:lnTo>
                  <a:pt x="12364" y="4692523"/>
                </a:lnTo>
                <a:lnTo>
                  <a:pt x="21738" y="4736079"/>
                </a:lnTo>
                <a:lnTo>
                  <a:pt x="33586" y="4779268"/>
                </a:lnTo>
                <a:lnTo>
                  <a:pt x="47817" y="4821997"/>
                </a:lnTo>
                <a:lnTo>
                  <a:pt x="64341" y="4864176"/>
                </a:lnTo>
                <a:lnTo>
                  <a:pt x="83067" y="4905712"/>
                </a:lnTo>
                <a:lnTo>
                  <a:pt x="103902" y="4946513"/>
                </a:lnTo>
                <a:lnTo>
                  <a:pt x="126757" y="4986488"/>
                </a:lnTo>
                <a:lnTo>
                  <a:pt x="151539" y="5025544"/>
                </a:lnTo>
                <a:lnTo>
                  <a:pt x="178159" y="5063591"/>
                </a:lnTo>
                <a:lnTo>
                  <a:pt x="206524" y="5100535"/>
                </a:lnTo>
                <a:lnTo>
                  <a:pt x="236545" y="5136286"/>
                </a:lnTo>
                <a:lnTo>
                  <a:pt x="268129" y="5170751"/>
                </a:lnTo>
                <a:lnTo>
                  <a:pt x="301186" y="5203839"/>
                </a:lnTo>
                <a:lnTo>
                  <a:pt x="335625" y="5235458"/>
                </a:lnTo>
                <a:lnTo>
                  <a:pt x="371355" y="5265516"/>
                </a:lnTo>
                <a:lnTo>
                  <a:pt x="408284" y="5293920"/>
                </a:lnTo>
                <a:lnTo>
                  <a:pt x="446322" y="5320580"/>
                </a:lnTo>
                <a:lnTo>
                  <a:pt x="485377" y="5345404"/>
                </a:lnTo>
                <a:lnTo>
                  <a:pt x="525359" y="5368299"/>
                </a:lnTo>
                <a:lnTo>
                  <a:pt x="566176" y="5389174"/>
                </a:lnTo>
                <a:lnTo>
                  <a:pt x="607737" y="5407937"/>
                </a:lnTo>
                <a:lnTo>
                  <a:pt x="649952" y="5424496"/>
                </a:lnTo>
                <a:lnTo>
                  <a:pt x="692729" y="5438760"/>
                </a:lnTo>
                <a:lnTo>
                  <a:pt x="735977" y="5450636"/>
                </a:lnTo>
                <a:lnTo>
                  <a:pt x="779605" y="5460033"/>
                </a:lnTo>
                <a:lnTo>
                  <a:pt x="823522" y="5466859"/>
                </a:lnTo>
                <a:lnTo>
                  <a:pt x="867637" y="5471022"/>
                </a:lnTo>
                <a:lnTo>
                  <a:pt x="911859" y="5472430"/>
                </a:lnTo>
                <a:lnTo>
                  <a:pt x="6790690" y="5472430"/>
                </a:lnTo>
                <a:lnTo>
                  <a:pt x="6834915" y="5471022"/>
                </a:lnTo>
                <a:lnTo>
                  <a:pt x="6879042" y="5466859"/>
                </a:lnTo>
                <a:lnTo>
                  <a:pt x="6922977" y="5460033"/>
                </a:lnTo>
                <a:lnTo>
                  <a:pt x="6966630" y="5450636"/>
                </a:lnTo>
                <a:lnTo>
                  <a:pt x="7009908" y="5438760"/>
                </a:lnTo>
                <a:lnTo>
                  <a:pt x="7052721" y="5424496"/>
                </a:lnTo>
                <a:lnTo>
                  <a:pt x="7094977" y="5407937"/>
                </a:lnTo>
                <a:lnTo>
                  <a:pt x="7136583" y="5389174"/>
                </a:lnTo>
                <a:lnTo>
                  <a:pt x="7177449" y="5368299"/>
                </a:lnTo>
                <a:lnTo>
                  <a:pt x="7217483" y="5345404"/>
                </a:lnTo>
                <a:lnTo>
                  <a:pt x="7256593" y="5320580"/>
                </a:lnTo>
                <a:lnTo>
                  <a:pt x="7294688" y="5293920"/>
                </a:lnTo>
                <a:lnTo>
                  <a:pt x="7331677" y="5265516"/>
                </a:lnTo>
                <a:lnTo>
                  <a:pt x="7367467" y="5235458"/>
                </a:lnTo>
                <a:lnTo>
                  <a:pt x="7401967" y="5203839"/>
                </a:lnTo>
                <a:lnTo>
                  <a:pt x="7435085" y="5170751"/>
                </a:lnTo>
                <a:lnTo>
                  <a:pt x="7466731" y="5136286"/>
                </a:lnTo>
                <a:lnTo>
                  <a:pt x="7496812" y="5100535"/>
                </a:lnTo>
                <a:lnTo>
                  <a:pt x="7525237" y="5063591"/>
                </a:lnTo>
                <a:lnTo>
                  <a:pt x="7551914" y="5025544"/>
                </a:lnTo>
                <a:lnTo>
                  <a:pt x="7576751" y="4986488"/>
                </a:lnTo>
                <a:lnTo>
                  <a:pt x="7599658" y="4946513"/>
                </a:lnTo>
                <a:lnTo>
                  <a:pt x="7620542" y="4905712"/>
                </a:lnTo>
                <a:lnTo>
                  <a:pt x="7639313" y="4864176"/>
                </a:lnTo>
                <a:lnTo>
                  <a:pt x="7655877" y="4821997"/>
                </a:lnTo>
                <a:lnTo>
                  <a:pt x="7670145" y="4779268"/>
                </a:lnTo>
                <a:lnTo>
                  <a:pt x="7682023" y="4736079"/>
                </a:lnTo>
                <a:lnTo>
                  <a:pt x="7691422" y="4692523"/>
                </a:lnTo>
                <a:lnTo>
                  <a:pt x="7698248" y="4648692"/>
                </a:lnTo>
                <a:lnTo>
                  <a:pt x="7702411" y="4604676"/>
                </a:lnTo>
                <a:lnTo>
                  <a:pt x="7703820" y="4560570"/>
                </a:lnTo>
                <a:lnTo>
                  <a:pt x="7703820" y="911860"/>
                </a:lnTo>
                <a:lnTo>
                  <a:pt x="7702411" y="867753"/>
                </a:lnTo>
                <a:lnTo>
                  <a:pt x="7698248" y="823737"/>
                </a:lnTo>
                <a:lnTo>
                  <a:pt x="7691422" y="779906"/>
                </a:lnTo>
                <a:lnTo>
                  <a:pt x="7682023" y="736350"/>
                </a:lnTo>
                <a:lnTo>
                  <a:pt x="7670145" y="693161"/>
                </a:lnTo>
                <a:lnTo>
                  <a:pt x="7655877" y="650432"/>
                </a:lnTo>
                <a:lnTo>
                  <a:pt x="7639313" y="608253"/>
                </a:lnTo>
                <a:lnTo>
                  <a:pt x="7620542" y="566717"/>
                </a:lnTo>
                <a:lnTo>
                  <a:pt x="7599658" y="525916"/>
                </a:lnTo>
                <a:lnTo>
                  <a:pt x="7576751" y="485941"/>
                </a:lnTo>
                <a:lnTo>
                  <a:pt x="7551914" y="446885"/>
                </a:lnTo>
                <a:lnTo>
                  <a:pt x="7525237" y="408838"/>
                </a:lnTo>
                <a:lnTo>
                  <a:pt x="7496812" y="371894"/>
                </a:lnTo>
                <a:lnTo>
                  <a:pt x="7466731" y="336143"/>
                </a:lnTo>
                <a:lnTo>
                  <a:pt x="7435085" y="301678"/>
                </a:lnTo>
                <a:lnTo>
                  <a:pt x="7401967" y="268590"/>
                </a:lnTo>
                <a:lnTo>
                  <a:pt x="7367467" y="236971"/>
                </a:lnTo>
                <a:lnTo>
                  <a:pt x="7331677" y="206913"/>
                </a:lnTo>
                <a:lnTo>
                  <a:pt x="7294688" y="178509"/>
                </a:lnTo>
                <a:lnTo>
                  <a:pt x="7256593" y="151849"/>
                </a:lnTo>
                <a:lnTo>
                  <a:pt x="7217483" y="127025"/>
                </a:lnTo>
                <a:lnTo>
                  <a:pt x="7177449" y="104130"/>
                </a:lnTo>
                <a:lnTo>
                  <a:pt x="7136583" y="83255"/>
                </a:lnTo>
                <a:lnTo>
                  <a:pt x="7094977" y="64492"/>
                </a:lnTo>
                <a:lnTo>
                  <a:pt x="7052721" y="47933"/>
                </a:lnTo>
                <a:lnTo>
                  <a:pt x="7009908" y="33669"/>
                </a:lnTo>
                <a:lnTo>
                  <a:pt x="6966630" y="21793"/>
                </a:lnTo>
                <a:lnTo>
                  <a:pt x="6922977" y="12396"/>
                </a:lnTo>
                <a:lnTo>
                  <a:pt x="6879042" y="5570"/>
                </a:lnTo>
                <a:lnTo>
                  <a:pt x="6834915" y="1407"/>
                </a:lnTo>
                <a:lnTo>
                  <a:pt x="67906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0180" y="1295400"/>
            <a:ext cx="7703820" cy="5472430"/>
          </a:xfrm>
          <a:custGeom>
            <a:avLst/>
            <a:gdLst/>
            <a:ahLst/>
            <a:cxnLst/>
            <a:rect l="l" t="t" r="r" b="b"/>
            <a:pathLst>
              <a:path w="7703820" h="5472430">
                <a:moveTo>
                  <a:pt x="911859" y="0"/>
                </a:moveTo>
                <a:lnTo>
                  <a:pt x="867637" y="1407"/>
                </a:lnTo>
                <a:lnTo>
                  <a:pt x="823522" y="5570"/>
                </a:lnTo>
                <a:lnTo>
                  <a:pt x="779605" y="12396"/>
                </a:lnTo>
                <a:lnTo>
                  <a:pt x="735977" y="21793"/>
                </a:lnTo>
                <a:lnTo>
                  <a:pt x="692729" y="33669"/>
                </a:lnTo>
                <a:lnTo>
                  <a:pt x="649952" y="47933"/>
                </a:lnTo>
                <a:lnTo>
                  <a:pt x="607737" y="64492"/>
                </a:lnTo>
                <a:lnTo>
                  <a:pt x="566176" y="83255"/>
                </a:lnTo>
                <a:lnTo>
                  <a:pt x="525359" y="104130"/>
                </a:lnTo>
                <a:lnTo>
                  <a:pt x="485377" y="127025"/>
                </a:lnTo>
                <a:lnTo>
                  <a:pt x="446322" y="151849"/>
                </a:lnTo>
                <a:lnTo>
                  <a:pt x="408284" y="178509"/>
                </a:lnTo>
                <a:lnTo>
                  <a:pt x="371355" y="206913"/>
                </a:lnTo>
                <a:lnTo>
                  <a:pt x="335625" y="236971"/>
                </a:lnTo>
                <a:lnTo>
                  <a:pt x="301186" y="268590"/>
                </a:lnTo>
                <a:lnTo>
                  <a:pt x="268129" y="301678"/>
                </a:lnTo>
                <a:lnTo>
                  <a:pt x="236545" y="336143"/>
                </a:lnTo>
                <a:lnTo>
                  <a:pt x="206524" y="371894"/>
                </a:lnTo>
                <a:lnTo>
                  <a:pt x="178159" y="408838"/>
                </a:lnTo>
                <a:lnTo>
                  <a:pt x="151539" y="446885"/>
                </a:lnTo>
                <a:lnTo>
                  <a:pt x="126757" y="485941"/>
                </a:lnTo>
                <a:lnTo>
                  <a:pt x="103902" y="525916"/>
                </a:lnTo>
                <a:lnTo>
                  <a:pt x="83067" y="566717"/>
                </a:lnTo>
                <a:lnTo>
                  <a:pt x="64341" y="608253"/>
                </a:lnTo>
                <a:lnTo>
                  <a:pt x="47817" y="650432"/>
                </a:lnTo>
                <a:lnTo>
                  <a:pt x="33586" y="693161"/>
                </a:lnTo>
                <a:lnTo>
                  <a:pt x="21738" y="736350"/>
                </a:lnTo>
                <a:lnTo>
                  <a:pt x="12364" y="779906"/>
                </a:lnTo>
                <a:lnTo>
                  <a:pt x="5555" y="823737"/>
                </a:lnTo>
                <a:lnTo>
                  <a:pt x="1404" y="867753"/>
                </a:lnTo>
                <a:lnTo>
                  <a:pt x="0" y="911860"/>
                </a:lnTo>
                <a:lnTo>
                  <a:pt x="0" y="4560570"/>
                </a:lnTo>
                <a:lnTo>
                  <a:pt x="1404" y="4604676"/>
                </a:lnTo>
                <a:lnTo>
                  <a:pt x="5555" y="4648692"/>
                </a:lnTo>
                <a:lnTo>
                  <a:pt x="12364" y="4692523"/>
                </a:lnTo>
                <a:lnTo>
                  <a:pt x="21738" y="4736079"/>
                </a:lnTo>
                <a:lnTo>
                  <a:pt x="33586" y="4779268"/>
                </a:lnTo>
                <a:lnTo>
                  <a:pt x="47817" y="4821997"/>
                </a:lnTo>
                <a:lnTo>
                  <a:pt x="64341" y="4864176"/>
                </a:lnTo>
                <a:lnTo>
                  <a:pt x="83067" y="4905712"/>
                </a:lnTo>
                <a:lnTo>
                  <a:pt x="103902" y="4946513"/>
                </a:lnTo>
                <a:lnTo>
                  <a:pt x="126757" y="4986488"/>
                </a:lnTo>
                <a:lnTo>
                  <a:pt x="151539" y="5025544"/>
                </a:lnTo>
                <a:lnTo>
                  <a:pt x="178159" y="5063591"/>
                </a:lnTo>
                <a:lnTo>
                  <a:pt x="206524" y="5100535"/>
                </a:lnTo>
                <a:lnTo>
                  <a:pt x="236545" y="5136286"/>
                </a:lnTo>
                <a:lnTo>
                  <a:pt x="268129" y="5170751"/>
                </a:lnTo>
                <a:lnTo>
                  <a:pt x="301186" y="5203839"/>
                </a:lnTo>
                <a:lnTo>
                  <a:pt x="335625" y="5235458"/>
                </a:lnTo>
                <a:lnTo>
                  <a:pt x="371355" y="5265516"/>
                </a:lnTo>
                <a:lnTo>
                  <a:pt x="408284" y="5293920"/>
                </a:lnTo>
                <a:lnTo>
                  <a:pt x="446322" y="5320580"/>
                </a:lnTo>
                <a:lnTo>
                  <a:pt x="485377" y="5345404"/>
                </a:lnTo>
                <a:lnTo>
                  <a:pt x="525359" y="5368299"/>
                </a:lnTo>
                <a:lnTo>
                  <a:pt x="566176" y="5389174"/>
                </a:lnTo>
                <a:lnTo>
                  <a:pt x="607737" y="5407937"/>
                </a:lnTo>
                <a:lnTo>
                  <a:pt x="649952" y="5424496"/>
                </a:lnTo>
                <a:lnTo>
                  <a:pt x="692729" y="5438760"/>
                </a:lnTo>
                <a:lnTo>
                  <a:pt x="735977" y="5450636"/>
                </a:lnTo>
                <a:lnTo>
                  <a:pt x="779605" y="5460033"/>
                </a:lnTo>
                <a:lnTo>
                  <a:pt x="823522" y="5466859"/>
                </a:lnTo>
                <a:lnTo>
                  <a:pt x="867637" y="5471022"/>
                </a:lnTo>
                <a:lnTo>
                  <a:pt x="911859" y="5472430"/>
                </a:lnTo>
                <a:lnTo>
                  <a:pt x="6790690" y="5472430"/>
                </a:lnTo>
                <a:lnTo>
                  <a:pt x="6834915" y="5471022"/>
                </a:lnTo>
                <a:lnTo>
                  <a:pt x="6879042" y="5466859"/>
                </a:lnTo>
                <a:lnTo>
                  <a:pt x="6922977" y="5460033"/>
                </a:lnTo>
                <a:lnTo>
                  <a:pt x="6966630" y="5450636"/>
                </a:lnTo>
                <a:lnTo>
                  <a:pt x="7009908" y="5438760"/>
                </a:lnTo>
                <a:lnTo>
                  <a:pt x="7052721" y="5424496"/>
                </a:lnTo>
                <a:lnTo>
                  <a:pt x="7094977" y="5407937"/>
                </a:lnTo>
                <a:lnTo>
                  <a:pt x="7136583" y="5389174"/>
                </a:lnTo>
                <a:lnTo>
                  <a:pt x="7177449" y="5368299"/>
                </a:lnTo>
                <a:lnTo>
                  <a:pt x="7217483" y="5345404"/>
                </a:lnTo>
                <a:lnTo>
                  <a:pt x="7256593" y="5320580"/>
                </a:lnTo>
                <a:lnTo>
                  <a:pt x="7294688" y="5293920"/>
                </a:lnTo>
                <a:lnTo>
                  <a:pt x="7331677" y="5265516"/>
                </a:lnTo>
                <a:lnTo>
                  <a:pt x="7367467" y="5235458"/>
                </a:lnTo>
                <a:lnTo>
                  <a:pt x="7401967" y="5203839"/>
                </a:lnTo>
                <a:lnTo>
                  <a:pt x="7435085" y="5170751"/>
                </a:lnTo>
                <a:lnTo>
                  <a:pt x="7466731" y="5136286"/>
                </a:lnTo>
                <a:lnTo>
                  <a:pt x="7496812" y="5100535"/>
                </a:lnTo>
                <a:lnTo>
                  <a:pt x="7525237" y="5063591"/>
                </a:lnTo>
                <a:lnTo>
                  <a:pt x="7551914" y="5025544"/>
                </a:lnTo>
                <a:lnTo>
                  <a:pt x="7576751" y="4986488"/>
                </a:lnTo>
                <a:lnTo>
                  <a:pt x="7599658" y="4946513"/>
                </a:lnTo>
                <a:lnTo>
                  <a:pt x="7620542" y="4905712"/>
                </a:lnTo>
                <a:lnTo>
                  <a:pt x="7639313" y="4864176"/>
                </a:lnTo>
                <a:lnTo>
                  <a:pt x="7655877" y="4821997"/>
                </a:lnTo>
                <a:lnTo>
                  <a:pt x="7670145" y="4779268"/>
                </a:lnTo>
                <a:lnTo>
                  <a:pt x="7682023" y="4736079"/>
                </a:lnTo>
                <a:lnTo>
                  <a:pt x="7691422" y="4692523"/>
                </a:lnTo>
                <a:lnTo>
                  <a:pt x="7698248" y="4648692"/>
                </a:lnTo>
                <a:lnTo>
                  <a:pt x="7702411" y="4604676"/>
                </a:lnTo>
                <a:lnTo>
                  <a:pt x="7703820" y="4560570"/>
                </a:lnTo>
                <a:lnTo>
                  <a:pt x="7703820" y="911860"/>
                </a:lnTo>
                <a:lnTo>
                  <a:pt x="7702411" y="867753"/>
                </a:lnTo>
                <a:lnTo>
                  <a:pt x="7698248" y="823737"/>
                </a:lnTo>
                <a:lnTo>
                  <a:pt x="7691422" y="779906"/>
                </a:lnTo>
                <a:lnTo>
                  <a:pt x="7682023" y="736350"/>
                </a:lnTo>
                <a:lnTo>
                  <a:pt x="7670145" y="693161"/>
                </a:lnTo>
                <a:lnTo>
                  <a:pt x="7655877" y="650432"/>
                </a:lnTo>
                <a:lnTo>
                  <a:pt x="7639313" y="608253"/>
                </a:lnTo>
                <a:lnTo>
                  <a:pt x="7620542" y="566717"/>
                </a:lnTo>
                <a:lnTo>
                  <a:pt x="7599658" y="525916"/>
                </a:lnTo>
                <a:lnTo>
                  <a:pt x="7576751" y="485941"/>
                </a:lnTo>
                <a:lnTo>
                  <a:pt x="7551914" y="446885"/>
                </a:lnTo>
                <a:lnTo>
                  <a:pt x="7525237" y="408838"/>
                </a:lnTo>
                <a:lnTo>
                  <a:pt x="7496812" y="371894"/>
                </a:lnTo>
                <a:lnTo>
                  <a:pt x="7466731" y="336143"/>
                </a:lnTo>
                <a:lnTo>
                  <a:pt x="7435085" y="301678"/>
                </a:lnTo>
                <a:lnTo>
                  <a:pt x="7401967" y="268590"/>
                </a:lnTo>
                <a:lnTo>
                  <a:pt x="7367467" y="236971"/>
                </a:lnTo>
                <a:lnTo>
                  <a:pt x="7331677" y="206913"/>
                </a:lnTo>
                <a:lnTo>
                  <a:pt x="7294688" y="178509"/>
                </a:lnTo>
                <a:lnTo>
                  <a:pt x="7256593" y="151849"/>
                </a:lnTo>
                <a:lnTo>
                  <a:pt x="7217483" y="127025"/>
                </a:lnTo>
                <a:lnTo>
                  <a:pt x="7177449" y="104130"/>
                </a:lnTo>
                <a:lnTo>
                  <a:pt x="7136583" y="83255"/>
                </a:lnTo>
                <a:lnTo>
                  <a:pt x="7094977" y="64492"/>
                </a:lnTo>
                <a:lnTo>
                  <a:pt x="7052721" y="47933"/>
                </a:lnTo>
                <a:lnTo>
                  <a:pt x="7009908" y="33669"/>
                </a:lnTo>
                <a:lnTo>
                  <a:pt x="6966630" y="21793"/>
                </a:lnTo>
                <a:lnTo>
                  <a:pt x="6922977" y="12396"/>
                </a:lnTo>
                <a:lnTo>
                  <a:pt x="6879042" y="5570"/>
                </a:lnTo>
                <a:lnTo>
                  <a:pt x="6834915" y="1407"/>
                </a:lnTo>
                <a:lnTo>
                  <a:pt x="6790690" y="0"/>
                </a:lnTo>
                <a:lnTo>
                  <a:pt x="911859" y="0"/>
                </a:lnTo>
                <a:close/>
              </a:path>
            </a:pathLst>
          </a:custGeom>
          <a:ln w="35941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39900" y="1629409"/>
            <a:ext cx="7117715" cy="108839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algn="just">
              <a:lnSpc>
                <a:spcPct val="95300"/>
              </a:lnSpc>
              <a:spcBef>
                <a:spcPts val="235"/>
              </a:spcBef>
            </a:pPr>
            <a:r>
              <a:rPr sz="2400" b="1" spc="-10" dirty="0">
                <a:solidFill>
                  <a:srgbClr val="660066"/>
                </a:solidFill>
                <a:latin typeface="Arial"/>
                <a:cs typeface="Arial"/>
              </a:rPr>
              <a:t>El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Plan de Igualdad </a:t>
            </a:r>
            <a:r>
              <a:rPr sz="2400" dirty="0">
                <a:solidFill>
                  <a:srgbClr val="660066"/>
                </a:solidFill>
                <a:latin typeface="Arial"/>
                <a:cs typeface="Arial"/>
              </a:rPr>
              <a:t>es </a:t>
            </a:r>
            <a:r>
              <a:rPr sz="2400" spc="-5" dirty="0">
                <a:solidFill>
                  <a:srgbClr val="660066"/>
                </a:solidFill>
                <a:latin typeface="Arial"/>
                <a:cs typeface="Arial"/>
              </a:rPr>
              <a:t>un documento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abierto </a:t>
            </a:r>
            <a:r>
              <a:rPr sz="2400" dirty="0">
                <a:solidFill>
                  <a:srgbClr val="660066"/>
                </a:solidFill>
                <a:latin typeface="Arial"/>
                <a:cs typeface="Arial"/>
              </a:rPr>
              <a:t>y </a:t>
            </a:r>
            <a:r>
              <a:rPr sz="2400" spc="-5" dirty="0">
                <a:solidFill>
                  <a:srgbClr val="660066"/>
                </a:solidFill>
                <a:latin typeface="Arial"/>
                <a:cs typeface="Arial"/>
              </a:rPr>
              <a:t>de  carácter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dinámico, </a:t>
            </a:r>
            <a:r>
              <a:rPr sz="2400" spc="-10" dirty="0">
                <a:solidFill>
                  <a:srgbClr val="660066"/>
                </a:solidFill>
                <a:latin typeface="Arial"/>
                <a:cs typeface="Arial"/>
              </a:rPr>
              <a:t>una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hoja </a:t>
            </a:r>
            <a:r>
              <a:rPr sz="2400" b="1" dirty="0">
                <a:solidFill>
                  <a:srgbClr val="660066"/>
                </a:solidFill>
                <a:latin typeface="Arial"/>
                <a:cs typeface="Arial"/>
              </a:rPr>
              <a:t>de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ruta </a:t>
            </a:r>
            <a:r>
              <a:rPr sz="2400" spc="-5" dirty="0">
                <a:solidFill>
                  <a:srgbClr val="660066"/>
                </a:solidFill>
                <a:latin typeface="Arial"/>
                <a:cs typeface="Arial"/>
              </a:rPr>
              <a:t>que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guía el  </a:t>
            </a:r>
            <a:r>
              <a:rPr sz="2400" b="1" spc="-10" dirty="0">
                <a:solidFill>
                  <a:srgbClr val="660066"/>
                </a:solidFill>
                <a:latin typeface="Arial"/>
                <a:cs typeface="Arial"/>
              </a:rPr>
              <a:t>proceso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coeducativo en el</a:t>
            </a:r>
            <a:r>
              <a:rPr sz="2400" b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60066"/>
                </a:solidFill>
                <a:latin typeface="Arial"/>
                <a:cs typeface="Arial"/>
              </a:rPr>
              <a:t>centro.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223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Construir </a:t>
            </a:r>
            <a:r>
              <a:rPr dirty="0"/>
              <a:t>los </a:t>
            </a:r>
            <a:r>
              <a:rPr spc="-5" dirty="0"/>
              <a:t>Planes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Igualdad</a:t>
            </a:r>
          </a:p>
        </p:txBody>
      </p:sp>
      <p:sp>
        <p:nvSpPr>
          <p:cNvPr id="4" name="object 4"/>
          <p:cNvSpPr/>
          <p:nvPr/>
        </p:nvSpPr>
        <p:spPr>
          <a:xfrm>
            <a:off x="1440180" y="1295400"/>
            <a:ext cx="7703820" cy="5472430"/>
          </a:xfrm>
          <a:custGeom>
            <a:avLst/>
            <a:gdLst/>
            <a:ahLst/>
            <a:cxnLst/>
            <a:rect l="l" t="t" r="r" b="b"/>
            <a:pathLst>
              <a:path w="7703820" h="5472430">
                <a:moveTo>
                  <a:pt x="6790690" y="0"/>
                </a:moveTo>
                <a:lnTo>
                  <a:pt x="911859" y="0"/>
                </a:lnTo>
                <a:lnTo>
                  <a:pt x="867637" y="1407"/>
                </a:lnTo>
                <a:lnTo>
                  <a:pt x="823522" y="5570"/>
                </a:lnTo>
                <a:lnTo>
                  <a:pt x="779605" y="12396"/>
                </a:lnTo>
                <a:lnTo>
                  <a:pt x="735977" y="21793"/>
                </a:lnTo>
                <a:lnTo>
                  <a:pt x="692729" y="33669"/>
                </a:lnTo>
                <a:lnTo>
                  <a:pt x="649952" y="47933"/>
                </a:lnTo>
                <a:lnTo>
                  <a:pt x="607737" y="64492"/>
                </a:lnTo>
                <a:lnTo>
                  <a:pt x="566176" y="83255"/>
                </a:lnTo>
                <a:lnTo>
                  <a:pt x="525359" y="104130"/>
                </a:lnTo>
                <a:lnTo>
                  <a:pt x="485377" y="127025"/>
                </a:lnTo>
                <a:lnTo>
                  <a:pt x="446322" y="151849"/>
                </a:lnTo>
                <a:lnTo>
                  <a:pt x="408284" y="178509"/>
                </a:lnTo>
                <a:lnTo>
                  <a:pt x="371355" y="206913"/>
                </a:lnTo>
                <a:lnTo>
                  <a:pt x="335625" y="236971"/>
                </a:lnTo>
                <a:lnTo>
                  <a:pt x="301186" y="268590"/>
                </a:lnTo>
                <a:lnTo>
                  <a:pt x="268129" y="301678"/>
                </a:lnTo>
                <a:lnTo>
                  <a:pt x="236545" y="336143"/>
                </a:lnTo>
                <a:lnTo>
                  <a:pt x="206524" y="371894"/>
                </a:lnTo>
                <a:lnTo>
                  <a:pt x="178159" y="408838"/>
                </a:lnTo>
                <a:lnTo>
                  <a:pt x="151539" y="446885"/>
                </a:lnTo>
                <a:lnTo>
                  <a:pt x="126757" y="485941"/>
                </a:lnTo>
                <a:lnTo>
                  <a:pt x="103902" y="525916"/>
                </a:lnTo>
                <a:lnTo>
                  <a:pt x="83067" y="566717"/>
                </a:lnTo>
                <a:lnTo>
                  <a:pt x="64341" y="608253"/>
                </a:lnTo>
                <a:lnTo>
                  <a:pt x="47817" y="650432"/>
                </a:lnTo>
                <a:lnTo>
                  <a:pt x="33586" y="693161"/>
                </a:lnTo>
                <a:lnTo>
                  <a:pt x="21738" y="736350"/>
                </a:lnTo>
                <a:lnTo>
                  <a:pt x="12364" y="779906"/>
                </a:lnTo>
                <a:lnTo>
                  <a:pt x="5555" y="823737"/>
                </a:lnTo>
                <a:lnTo>
                  <a:pt x="1404" y="867753"/>
                </a:lnTo>
                <a:lnTo>
                  <a:pt x="0" y="911860"/>
                </a:lnTo>
                <a:lnTo>
                  <a:pt x="0" y="4560570"/>
                </a:lnTo>
                <a:lnTo>
                  <a:pt x="1404" y="4604676"/>
                </a:lnTo>
                <a:lnTo>
                  <a:pt x="5555" y="4648692"/>
                </a:lnTo>
                <a:lnTo>
                  <a:pt x="12364" y="4692523"/>
                </a:lnTo>
                <a:lnTo>
                  <a:pt x="21738" y="4736079"/>
                </a:lnTo>
                <a:lnTo>
                  <a:pt x="33586" y="4779268"/>
                </a:lnTo>
                <a:lnTo>
                  <a:pt x="47817" y="4821997"/>
                </a:lnTo>
                <a:lnTo>
                  <a:pt x="64341" y="4864176"/>
                </a:lnTo>
                <a:lnTo>
                  <a:pt x="83067" y="4905712"/>
                </a:lnTo>
                <a:lnTo>
                  <a:pt x="103902" y="4946513"/>
                </a:lnTo>
                <a:lnTo>
                  <a:pt x="126757" y="4986488"/>
                </a:lnTo>
                <a:lnTo>
                  <a:pt x="151539" y="5025544"/>
                </a:lnTo>
                <a:lnTo>
                  <a:pt x="178159" y="5063591"/>
                </a:lnTo>
                <a:lnTo>
                  <a:pt x="206524" y="5100535"/>
                </a:lnTo>
                <a:lnTo>
                  <a:pt x="236545" y="5136286"/>
                </a:lnTo>
                <a:lnTo>
                  <a:pt x="268129" y="5170751"/>
                </a:lnTo>
                <a:lnTo>
                  <a:pt x="301186" y="5203839"/>
                </a:lnTo>
                <a:lnTo>
                  <a:pt x="335625" y="5235458"/>
                </a:lnTo>
                <a:lnTo>
                  <a:pt x="371355" y="5265516"/>
                </a:lnTo>
                <a:lnTo>
                  <a:pt x="408284" y="5293920"/>
                </a:lnTo>
                <a:lnTo>
                  <a:pt x="446322" y="5320580"/>
                </a:lnTo>
                <a:lnTo>
                  <a:pt x="485377" y="5345404"/>
                </a:lnTo>
                <a:lnTo>
                  <a:pt x="525359" y="5368299"/>
                </a:lnTo>
                <a:lnTo>
                  <a:pt x="566176" y="5389174"/>
                </a:lnTo>
                <a:lnTo>
                  <a:pt x="607737" y="5407937"/>
                </a:lnTo>
                <a:lnTo>
                  <a:pt x="649952" y="5424496"/>
                </a:lnTo>
                <a:lnTo>
                  <a:pt x="692729" y="5438760"/>
                </a:lnTo>
                <a:lnTo>
                  <a:pt x="735977" y="5450636"/>
                </a:lnTo>
                <a:lnTo>
                  <a:pt x="779605" y="5460033"/>
                </a:lnTo>
                <a:lnTo>
                  <a:pt x="823522" y="5466859"/>
                </a:lnTo>
                <a:lnTo>
                  <a:pt x="867637" y="5471022"/>
                </a:lnTo>
                <a:lnTo>
                  <a:pt x="911859" y="5472430"/>
                </a:lnTo>
                <a:lnTo>
                  <a:pt x="6790690" y="5472430"/>
                </a:lnTo>
                <a:lnTo>
                  <a:pt x="6834915" y="5471022"/>
                </a:lnTo>
                <a:lnTo>
                  <a:pt x="6879042" y="5466859"/>
                </a:lnTo>
                <a:lnTo>
                  <a:pt x="6922977" y="5460033"/>
                </a:lnTo>
                <a:lnTo>
                  <a:pt x="6966630" y="5450636"/>
                </a:lnTo>
                <a:lnTo>
                  <a:pt x="7009908" y="5438760"/>
                </a:lnTo>
                <a:lnTo>
                  <a:pt x="7052721" y="5424496"/>
                </a:lnTo>
                <a:lnTo>
                  <a:pt x="7094977" y="5407937"/>
                </a:lnTo>
                <a:lnTo>
                  <a:pt x="7136583" y="5389174"/>
                </a:lnTo>
                <a:lnTo>
                  <a:pt x="7177449" y="5368299"/>
                </a:lnTo>
                <a:lnTo>
                  <a:pt x="7217483" y="5345404"/>
                </a:lnTo>
                <a:lnTo>
                  <a:pt x="7256593" y="5320580"/>
                </a:lnTo>
                <a:lnTo>
                  <a:pt x="7294688" y="5293920"/>
                </a:lnTo>
                <a:lnTo>
                  <a:pt x="7331677" y="5265516"/>
                </a:lnTo>
                <a:lnTo>
                  <a:pt x="7367467" y="5235458"/>
                </a:lnTo>
                <a:lnTo>
                  <a:pt x="7401967" y="5203839"/>
                </a:lnTo>
                <a:lnTo>
                  <a:pt x="7435085" y="5170751"/>
                </a:lnTo>
                <a:lnTo>
                  <a:pt x="7466731" y="5136286"/>
                </a:lnTo>
                <a:lnTo>
                  <a:pt x="7496812" y="5100535"/>
                </a:lnTo>
                <a:lnTo>
                  <a:pt x="7525237" y="5063591"/>
                </a:lnTo>
                <a:lnTo>
                  <a:pt x="7551914" y="5025544"/>
                </a:lnTo>
                <a:lnTo>
                  <a:pt x="7576751" y="4986488"/>
                </a:lnTo>
                <a:lnTo>
                  <a:pt x="7599658" y="4946513"/>
                </a:lnTo>
                <a:lnTo>
                  <a:pt x="7620542" y="4905712"/>
                </a:lnTo>
                <a:lnTo>
                  <a:pt x="7639313" y="4864176"/>
                </a:lnTo>
                <a:lnTo>
                  <a:pt x="7655877" y="4821997"/>
                </a:lnTo>
                <a:lnTo>
                  <a:pt x="7670145" y="4779268"/>
                </a:lnTo>
                <a:lnTo>
                  <a:pt x="7682023" y="4736079"/>
                </a:lnTo>
                <a:lnTo>
                  <a:pt x="7691422" y="4692523"/>
                </a:lnTo>
                <a:lnTo>
                  <a:pt x="7698248" y="4648692"/>
                </a:lnTo>
                <a:lnTo>
                  <a:pt x="7702411" y="4604676"/>
                </a:lnTo>
                <a:lnTo>
                  <a:pt x="7703820" y="4560570"/>
                </a:lnTo>
                <a:lnTo>
                  <a:pt x="7703820" y="911860"/>
                </a:lnTo>
                <a:lnTo>
                  <a:pt x="7702411" y="867753"/>
                </a:lnTo>
                <a:lnTo>
                  <a:pt x="7698248" y="823737"/>
                </a:lnTo>
                <a:lnTo>
                  <a:pt x="7691422" y="779906"/>
                </a:lnTo>
                <a:lnTo>
                  <a:pt x="7682023" y="736350"/>
                </a:lnTo>
                <a:lnTo>
                  <a:pt x="7670145" y="693161"/>
                </a:lnTo>
                <a:lnTo>
                  <a:pt x="7655877" y="650432"/>
                </a:lnTo>
                <a:lnTo>
                  <a:pt x="7639313" y="608253"/>
                </a:lnTo>
                <a:lnTo>
                  <a:pt x="7620542" y="566717"/>
                </a:lnTo>
                <a:lnTo>
                  <a:pt x="7599658" y="525916"/>
                </a:lnTo>
                <a:lnTo>
                  <a:pt x="7576751" y="485941"/>
                </a:lnTo>
                <a:lnTo>
                  <a:pt x="7551914" y="446885"/>
                </a:lnTo>
                <a:lnTo>
                  <a:pt x="7525237" y="408838"/>
                </a:lnTo>
                <a:lnTo>
                  <a:pt x="7496812" y="371894"/>
                </a:lnTo>
                <a:lnTo>
                  <a:pt x="7466731" y="336143"/>
                </a:lnTo>
                <a:lnTo>
                  <a:pt x="7435085" y="301678"/>
                </a:lnTo>
                <a:lnTo>
                  <a:pt x="7401967" y="268590"/>
                </a:lnTo>
                <a:lnTo>
                  <a:pt x="7367467" y="236971"/>
                </a:lnTo>
                <a:lnTo>
                  <a:pt x="7331677" y="206913"/>
                </a:lnTo>
                <a:lnTo>
                  <a:pt x="7294688" y="178509"/>
                </a:lnTo>
                <a:lnTo>
                  <a:pt x="7256593" y="151849"/>
                </a:lnTo>
                <a:lnTo>
                  <a:pt x="7217483" y="127025"/>
                </a:lnTo>
                <a:lnTo>
                  <a:pt x="7177449" y="104130"/>
                </a:lnTo>
                <a:lnTo>
                  <a:pt x="7136583" y="83255"/>
                </a:lnTo>
                <a:lnTo>
                  <a:pt x="7094977" y="64492"/>
                </a:lnTo>
                <a:lnTo>
                  <a:pt x="7052721" y="47933"/>
                </a:lnTo>
                <a:lnTo>
                  <a:pt x="7009908" y="33669"/>
                </a:lnTo>
                <a:lnTo>
                  <a:pt x="6966630" y="21793"/>
                </a:lnTo>
                <a:lnTo>
                  <a:pt x="6922977" y="12396"/>
                </a:lnTo>
                <a:lnTo>
                  <a:pt x="6879042" y="5570"/>
                </a:lnTo>
                <a:lnTo>
                  <a:pt x="6834915" y="1407"/>
                </a:lnTo>
                <a:lnTo>
                  <a:pt x="67906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0180" y="1295400"/>
            <a:ext cx="7703820" cy="5472430"/>
          </a:xfrm>
          <a:custGeom>
            <a:avLst/>
            <a:gdLst/>
            <a:ahLst/>
            <a:cxnLst/>
            <a:rect l="l" t="t" r="r" b="b"/>
            <a:pathLst>
              <a:path w="7703820" h="5472430">
                <a:moveTo>
                  <a:pt x="911859" y="0"/>
                </a:moveTo>
                <a:lnTo>
                  <a:pt x="867637" y="1407"/>
                </a:lnTo>
                <a:lnTo>
                  <a:pt x="823522" y="5570"/>
                </a:lnTo>
                <a:lnTo>
                  <a:pt x="779605" y="12396"/>
                </a:lnTo>
                <a:lnTo>
                  <a:pt x="735977" y="21793"/>
                </a:lnTo>
                <a:lnTo>
                  <a:pt x="692729" y="33669"/>
                </a:lnTo>
                <a:lnTo>
                  <a:pt x="649952" y="47933"/>
                </a:lnTo>
                <a:lnTo>
                  <a:pt x="607737" y="64492"/>
                </a:lnTo>
                <a:lnTo>
                  <a:pt x="566176" y="83255"/>
                </a:lnTo>
                <a:lnTo>
                  <a:pt x="525359" y="104130"/>
                </a:lnTo>
                <a:lnTo>
                  <a:pt x="485377" y="127025"/>
                </a:lnTo>
                <a:lnTo>
                  <a:pt x="446322" y="151849"/>
                </a:lnTo>
                <a:lnTo>
                  <a:pt x="408284" y="178509"/>
                </a:lnTo>
                <a:lnTo>
                  <a:pt x="371355" y="206913"/>
                </a:lnTo>
                <a:lnTo>
                  <a:pt x="335625" y="236971"/>
                </a:lnTo>
                <a:lnTo>
                  <a:pt x="301186" y="268590"/>
                </a:lnTo>
                <a:lnTo>
                  <a:pt x="268129" y="301678"/>
                </a:lnTo>
                <a:lnTo>
                  <a:pt x="236545" y="336143"/>
                </a:lnTo>
                <a:lnTo>
                  <a:pt x="206524" y="371894"/>
                </a:lnTo>
                <a:lnTo>
                  <a:pt x="178159" y="408838"/>
                </a:lnTo>
                <a:lnTo>
                  <a:pt x="151539" y="446885"/>
                </a:lnTo>
                <a:lnTo>
                  <a:pt x="126757" y="485941"/>
                </a:lnTo>
                <a:lnTo>
                  <a:pt x="103902" y="525916"/>
                </a:lnTo>
                <a:lnTo>
                  <a:pt x="83067" y="566717"/>
                </a:lnTo>
                <a:lnTo>
                  <a:pt x="64341" y="608253"/>
                </a:lnTo>
                <a:lnTo>
                  <a:pt x="47817" y="650432"/>
                </a:lnTo>
                <a:lnTo>
                  <a:pt x="33586" y="693161"/>
                </a:lnTo>
                <a:lnTo>
                  <a:pt x="21738" y="736350"/>
                </a:lnTo>
                <a:lnTo>
                  <a:pt x="12364" y="779906"/>
                </a:lnTo>
                <a:lnTo>
                  <a:pt x="5555" y="823737"/>
                </a:lnTo>
                <a:lnTo>
                  <a:pt x="1404" y="867753"/>
                </a:lnTo>
                <a:lnTo>
                  <a:pt x="0" y="911860"/>
                </a:lnTo>
                <a:lnTo>
                  <a:pt x="0" y="4560570"/>
                </a:lnTo>
                <a:lnTo>
                  <a:pt x="1404" y="4604676"/>
                </a:lnTo>
                <a:lnTo>
                  <a:pt x="5555" y="4648692"/>
                </a:lnTo>
                <a:lnTo>
                  <a:pt x="12364" y="4692523"/>
                </a:lnTo>
                <a:lnTo>
                  <a:pt x="21738" y="4736079"/>
                </a:lnTo>
                <a:lnTo>
                  <a:pt x="33586" y="4779268"/>
                </a:lnTo>
                <a:lnTo>
                  <a:pt x="47817" y="4821997"/>
                </a:lnTo>
                <a:lnTo>
                  <a:pt x="64341" y="4864176"/>
                </a:lnTo>
                <a:lnTo>
                  <a:pt x="83067" y="4905712"/>
                </a:lnTo>
                <a:lnTo>
                  <a:pt x="103902" y="4946513"/>
                </a:lnTo>
                <a:lnTo>
                  <a:pt x="126757" y="4986488"/>
                </a:lnTo>
                <a:lnTo>
                  <a:pt x="151539" y="5025544"/>
                </a:lnTo>
                <a:lnTo>
                  <a:pt x="178159" y="5063591"/>
                </a:lnTo>
                <a:lnTo>
                  <a:pt x="206524" y="5100535"/>
                </a:lnTo>
                <a:lnTo>
                  <a:pt x="236545" y="5136286"/>
                </a:lnTo>
                <a:lnTo>
                  <a:pt x="268129" y="5170751"/>
                </a:lnTo>
                <a:lnTo>
                  <a:pt x="301186" y="5203839"/>
                </a:lnTo>
                <a:lnTo>
                  <a:pt x="335625" y="5235458"/>
                </a:lnTo>
                <a:lnTo>
                  <a:pt x="371355" y="5265516"/>
                </a:lnTo>
                <a:lnTo>
                  <a:pt x="408284" y="5293920"/>
                </a:lnTo>
                <a:lnTo>
                  <a:pt x="446322" y="5320580"/>
                </a:lnTo>
                <a:lnTo>
                  <a:pt x="485377" y="5345404"/>
                </a:lnTo>
                <a:lnTo>
                  <a:pt x="525359" y="5368299"/>
                </a:lnTo>
                <a:lnTo>
                  <a:pt x="566176" y="5389174"/>
                </a:lnTo>
                <a:lnTo>
                  <a:pt x="607737" y="5407937"/>
                </a:lnTo>
                <a:lnTo>
                  <a:pt x="649952" y="5424496"/>
                </a:lnTo>
                <a:lnTo>
                  <a:pt x="692729" y="5438760"/>
                </a:lnTo>
                <a:lnTo>
                  <a:pt x="735977" y="5450636"/>
                </a:lnTo>
                <a:lnTo>
                  <a:pt x="779605" y="5460033"/>
                </a:lnTo>
                <a:lnTo>
                  <a:pt x="823522" y="5466859"/>
                </a:lnTo>
                <a:lnTo>
                  <a:pt x="867637" y="5471022"/>
                </a:lnTo>
                <a:lnTo>
                  <a:pt x="911859" y="5472430"/>
                </a:lnTo>
                <a:lnTo>
                  <a:pt x="6790690" y="5472430"/>
                </a:lnTo>
                <a:lnTo>
                  <a:pt x="6834915" y="5471022"/>
                </a:lnTo>
                <a:lnTo>
                  <a:pt x="6879042" y="5466859"/>
                </a:lnTo>
                <a:lnTo>
                  <a:pt x="6922977" y="5460033"/>
                </a:lnTo>
                <a:lnTo>
                  <a:pt x="6966630" y="5450636"/>
                </a:lnTo>
                <a:lnTo>
                  <a:pt x="7009908" y="5438760"/>
                </a:lnTo>
                <a:lnTo>
                  <a:pt x="7052721" y="5424496"/>
                </a:lnTo>
                <a:lnTo>
                  <a:pt x="7094977" y="5407937"/>
                </a:lnTo>
                <a:lnTo>
                  <a:pt x="7136583" y="5389174"/>
                </a:lnTo>
                <a:lnTo>
                  <a:pt x="7177449" y="5368299"/>
                </a:lnTo>
                <a:lnTo>
                  <a:pt x="7217483" y="5345404"/>
                </a:lnTo>
                <a:lnTo>
                  <a:pt x="7256593" y="5320580"/>
                </a:lnTo>
                <a:lnTo>
                  <a:pt x="7294688" y="5293920"/>
                </a:lnTo>
                <a:lnTo>
                  <a:pt x="7331677" y="5265516"/>
                </a:lnTo>
                <a:lnTo>
                  <a:pt x="7367467" y="5235458"/>
                </a:lnTo>
                <a:lnTo>
                  <a:pt x="7401967" y="5203839"/>
                </a:lnTo>
                <a:lnTo>
                  <a:pt x="7435085" y="5170751"/>
                </a:lnTo>
                <a:lnTo>
                  <a:pt x="7466731" y="5136286"/>
                </a:lnTo>
                <a:lnTo>
                  <a:pt x="7496812" y="5100535"/>
                </a:lnTo>
                <a:lnTo>
                  <a:pt x="7525237" y="5063591"/>
                </a:lnTo>
                <a:lnTo>
                  <a:pt x="7551914" y="5025544"/>
                </a:lnTo>
                <a:lnTo>
                  <a:pt x="7576751" y="4986488"/>
                </a:lnTo>
                <a:lnTo>
                  <a:pt x="7599658" y="4946513"/>
                </a:lnTo>
                <a:lnTo>
                  <a:pt x="7620542" y="4905712"/>
                </a:lnTo>
                <a:lnTo>
                  <a:pt x="7639313" y="4864176"/>
                </a:lnTo>
                <a:lnTo>
                  <a:pt x="7655877" y="4821997"/>
                </a:lnTo>
                <a:lnTo>
                  <a:pt x="7670145" y="4779268"/>
                </a:lnTo>
                <a:lnTo>
                  <a:pt x="7682023" y="4736079"/>
                </a:lnTo>
                <a:lnTo>
                  <a:pt x="7691422" y="4692523"/>
                </a:lnTo>
                <a:lnTo>
                  <a:pt x="7698248" y="4648692"/>
                </a:lnTo>
                <a:lnTo>
                  <a:pt x="7702411" y="4604676"/>
                </a:lnTo>
                <a:lnTo>
                  <a:pt x="7703820" y="4560570"/>
                </a:lnTo>
                <a:lnTo>
                  <a:pt x="7703820" y="911860"/>
                </a:lnTo>
                <a:lnTo>
                  <a:pt x="7702411" y="867753"/>
                </a:lnTo>
                <a:lnTo>
                  <a:pt x="7698248" y="823737"/>
                </a:lnTo>
                <a:lnTo>
                  <a:pt x="7691422" y="779906"/>
                </a:lnTo>
                <a:lnTo>
                  <a:pt x="7682023" y="736350"/>
                </a:lnTo>
                <a:lnTo>
                  <a:pt x="7670145" y="693161"/>
                </a:lnTo>
                <a:lnTo>
                  <a:pt x="7655877" y="650432"/>
                </a:lnTo>
                <a:lnTo>
                  <a:pt x="7639313" y="608253"/>
                </a:lnTo>
                <a:lnTo>
                  <a:pt x="7620542" y="566717"/>
                </a:lnTo>
                <a:lnTo>
                  <a:pt x="7599658" y="525916"/>
                </a:lnTo>
                <a:lnTo>
                  <a:pt x="7576751" y="485941"/>
                </a:lnTo>
                <a:lnTo>
                  <a:pt x="7551914" y="446885"/>
                </a:lnTo>
                <a:lnTo>
                  <a:pt x="7525237" y="408838"/>
                </a:lnTo>
                <a:lnTo>
                  <a:pt x="7496812" y="371894"/>
                </a:lnTo>
                <a:lnTo>
                  <a:pt x="7466731" y="336143"/>
                </a:lnTo>
                <a:lnTo>
                  <a:pt x="7435085" y="301678"/>
                </a:lnTo>
                <a:lnTo>
                  <a:pt x="7401967" y="268590"/>
                </a:lnTo>
                <a:lnTo>
                  <a:pt x="7367467" y="236971"/>
                </a:lnTo>
                <a:lnTo>
                  <a:pt x="7331677" y="206913"/>
                </a:lnTo>
                <a:lnTo>
                  <a:pt x="7294688" y="178509"/>
                </a:lnTo>
                <a:lnTo>
                  <a:pt x="7256593" y="151849"/>
                </a:lnTo>
                <a:lnTo>
                  <a:pt x="7217483" y="127025"/>
                </a:lnTo>
                <a:lnTo>
                  <a:pt x="7177449" y="104130"/>
                </a:lnTo>
                <a:lnTo>
                  <a:pt x="7136583" y="83255"/>
                </a:lnTo>
                <a:lnTo>
                  <a:pt x="7094977" y="64492"/>
                </a:lnTo>
                <a:lnTo>
                  <a:pt x="7052721" y="47933"/>
                </a:lnTo>
                <a:lnTo>
                  <a:pt x="7009908" y="33669"/>
                </a:lnTo>
                <a:lnTo>
                  <a:pt x="6966630" y="21793"/>
                </a:lnTo>
                <a:lnTo>
                  <a:pt x="6922977" y="12396"/>
                </a:lnTo>
                <a:lnTo>
                  <a:pt x="6879042" y="5570"/>
                </a:lnTo>
                <a:lnTo>
                  <a:pt x="6834915" y="1407"/>
                </a:lnTo>
                <a:lnTo>
                  <a:pt x="6790690" y="0"/>
                </a:lnTo>
                <a:lnTo>
                  <a:pt x="911859" y="0"/>
                </a:lnTo>
                <a:close/>
              </a:path>
            </a:pathLst>
          </a:custGeom>
          <a:ln w="35941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39900" y="1633220"/>
            <a:ext cx="7009765" cy="29019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6350" algn="just">
              <a:lnSpc>
                <a:spcPts val="2290"/>
              </a:lnSpc>
              <a:spcBef>
                <a:spcPts val="265"/>
              </a:spcBef>
            </a:pPr>
            <a:r>
              <a:rPr sz="2000" b="1" spc="-5" dirty="0">
                <a:latin typeface="Arial"/>
                <a:cs typeface="Arial"/>
              </a:rPr>
              <a:t>El Plan de Igualdad </a:t>
            </a:r>
            <a:r>
              <a:rPr sz="2000" spc="-5" dirty="0">
                <a:latin typeface="Arial"/>
                <a:cs typeface="Arial"/>
              </a:rPr>
              <a:t>es un </a:t>
            </a:r>
            <a:r>
              <a:rPr sz="2000" dirty="0">
                <a:latin typeface="Arial"/>
                <a:cs typeface="Arial"/>
              </a:rPr>
              <a:t>documento </a:t>
            </a:r>
            <a:r>
              <a:rPr sz="2000" b="1" spc="-5" dirty="0">
                <a:latin typeface="Arial"/>
                <a:cs typeface="Arial"/>
              </a:rPr>
              <a:t>abierto </a:t>
            </a:r>
            <a:r>
              <a:rPr sz="2000" dirty="0">
                <a:latin typeface="Arial"/>
                <a:cs typeface="Arial"/>
              </a:rPr>
              <a:t>y de carácter  </a:t>
            </a:r>
            <a:r>
              <a:rPr sz="2000" b="1" spc="-5" dirty="0">
                <a:latin typeface="Arial"/>
                <a:cs typeface="Arial"/>
              </a:rPr>
              <a:t>dinámico, </a:t>
            </a:r>
            <a:r>
              <a:rPr sz="2000" dirty="0">
                <a:latin typeface="Arial"/>
                <a:cs typeface="Arial"/>
              </a:rPr>
              <a:t>una </a:t>
            </a:r>
            <a:r>
              <a:rPr sz="2000" b="1" spc="-5" dirty="0">
                <a:latin typeface="Arial"/>
                <a:cs typeface="Arial"/>
              </a:rPr>
              <a:t>hoja de </a:t>
            </a:r>
            <a:r>
              <a:rPr sz="2000" b="1" dirty="0">
                <a:latin typeface="Arial"/>
                <a:cs typeface="Arial"/>
              </a:rPr>
              <a:t>ruta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b="1" spc="-5" dirty="0">
                <a:latin typeface="Arial"/>
                <a:cs typeface="Arial"/>
              </a:rPr>
              <a:t>guía el proceso  coeducativo en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centro.</a:t>
            </a:r>
            <a:endParaRPr sz="2000">
              <a:latin typeface="Arial"/>
              <a:cs typeface="Arial"/>
            </a:endParaRPr>
          </a:p>
          <a:p>
            <a:pPr marL="12700" marR="5080" algn="just">
              <a:lnSpc>
                <a:spcPct val="94800"/>
              </a:lnSpc>
              <a:spcBef>
                <a:spcPts val="1965"/>
              </a:spcBef>
            </a:pP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Recoge </a:t>
            </a:r>
            <a:r>
              <a:rPr sz="2400" b="1" spc="-5" dirty="0">
                <a:solidFill>
                  <a:srgbClr val="663366"/>
                </a:solidFill>
                <a:latin typeface="Arial"/>
                <a:cs typeface="Arial"/>
              </a:rPr>
              <a:t>objetivos, fundamentación </a:t>
            </a:r>
            <a:r>
              <a:rPr sz="2400" dirty="0">
                <a:solidFill>
                  <a:srgbClr val="663366"/>
                </a:solidFill>
                <a:latin typeface="Arial"/>
                <a:cs typeface="Arial"/>
              </a:rPr>
              <a:t>y </a:t>
            </a:r>
            <a:r>
              <a:rPr sz="2400" spc="-10" dirty="0">
                <a:solidFill>
                  <a:srgbClr val="663366"/>
                </a:solidFill>
                <a:latin typeface="Arial"/>
                <a:cs typeface="Arial"/>
              </a:rPr>
              <a:t>planificación  </a:t>
            </a:r>
            <a:r>
              <a:rPr sz="2400" spc="-5" dirty="0">
                <a:solidFill>
                  <a:srgbClr val="663366"/>
                </a:solidFill>
                <a:latin typeface="Arial"/>
                <a:cs typeface="Arial"/>
              </a:rPr>
              <a:t>de diferentes </a:t>
            </a:r>
            <a:r>
              <a:rPr sz="2400" b="1" spc="-5" dirty="0">
                <a:solidFill>
                  <a:srgbClr val="663366"/>
                </a:solidFill>
                <a:latin typeface="Arial"/>
                <a:cs typeface="Arial"/>
              </a:rPr>
              <a:t>medidas </a:t>
            </a:r>
            <a:r>
              <a:rPr sz="2400" b="1" dirty="0">
                <a:solidFill>
                  <a:srgbClr val="663366"/>
                </a:solidFill>
                <a:latin typeface="Arial"/>
                <a:cs typeface="Arial"/>
              </a:rPr>
              <a:t>y </a:t>
            </a:r>
            <a:r>
              <a:rPr sz="2400" b="1" spc="-5" dirty="0">
                <a:solidFill>
                  <a:srgbClr val="663366"/>
                </a:solidFill>
                <a:latin typeface="Arial"/>
                <a:cs typeface="Arial"/>
              </a:rPr>
              <a:t>actuaciones </a:t>
            </a:r>
            <a:r>
              <a:rPr sz="2400" spc="-5" dirty="0">
                <a:solidFill>
                  <a:srgbClr val="663366"/>
                </a:solidFill>
                <a:latin typeface="Arial"/>
                <a:cs typeface="Arial"/>
              </a:rPr>
              <a:t>que </a:t>
            </a:r>
            <a:r>
              <a:rPr sz="2400" spc="-10" dirty="0">
                <a:solidFill>
                  <a:srgbClr val="663366"/>
                </a:solidFill>
                <a:latin typeface="Arial"/>
                <a:cs typeface="Arial"/>
              </a:rPr>
              <a:t>la  </a:t>
            </a:r>
            <a:r>
              <a:rPr sz="2400" spc="-5" dirty="0">
                <a:solidFill>
                  <a:srgbClr val="663366"/>
                </a:solidFill>
                <a:latin typeface="Arial"/>
                <a:cs typeface="Arial"/>
              </a:rPr>
              <a:t>comunidad educativa </a:t>
            </a:r>
            <a:r>
              <a:rPr sz="2400" dirty="0">
                <a:solidFill>
                  <a:srgbClr val="663366"/>
                </a:solidFill>
                <a:latin typeface="Arial"/>
                <a:cs typeface="Arial"/>
              </a:rPr>
              <a:t>se </a:t>
            </a:r>
            <a:r>
              <a:rPr sz="2400" spc="-5" dirty="0">
                <a:solidFill>
                  <a:srgbClr val="663366"/>
                </a:solidFill>
                <a:latin typeface="Arial"/>
                <a:cs typeface="Arial"/>
              </a:rPr>
              <a:t>propone trabajar cada  curso para </a:t>
            </a:r>
            <a:r>
              <a:rPr sz="2400" b="1" spc="-5" dirty="0">
                <a:solidFill>
                  <a:srgbClr val="663366"/>
                </a:solidFill>
                <a:latin typeface="Arial"/>
                <a:cs typeface="Arial"/>
              </a:rPr>
              <a:t>cimentar una sociedad más  igualitaria.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223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Construir </a:t>
            </a:r>
            <a:r>
              <a:rPr dirty="0"/>
              <a:t>los </a:t>
            </a:r>
            <a:r>
              <a:rPr spc="-5" dirty="0"/>
              <a:t>Planes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Igualdad</a:t>
            </a:r>
          </a:p>
        </p:txBody>
      </p:sp>
      <p:sp>
        <p:nvSpPr>
          <p:cNvPr id="4" name="object 4"/>
          <p:cNvSpPr/>
          <p:nvPr/>
        </p:nvSpPr>
        <p:spPr>
          <a:xfrm>
            <a:off x="1440180" y="1295400"/>
            <a:ext cx="7703820" cy="5472430"/>
          </a:xfrm>
          <a:custGeom>
            <a:avLst/>
            <a:gdLst/>
            <a:ahLst/>
            <a:cxnLst/>
            <a:rect l="l" t="t" r="r" b="b"/>
            <a:pathLst>
              <a:path w="7703820" h="5472430">
                <a:moveTo>
                  <a:pt x="6790690" y="0"/>
                </a:moveTo>
                <a:lnTo>
                  <a:pt x="911859" y="0"/>
                </a:lnTo>
                <a:lnTo>
                  <a:pt x="867637" y="1407"/>
                </a:lnTo>
                <a:lnTo>
                  <a:pt x="823522" y="5570"/>
                </a:lnTo>
                <a:lnTo>
                  <a:pt x="779605" y="12396"/>
                </a:lnTo>
                <a:lnTo>
                  <a:pt x="735977" y="21793"/>
                </a:lnTo>
                <a:lnTo>
                  <a:pt x="692729" y="33669"/>
                </a:lnTo>
                <a:lnTo>
                  <a:pt x="649952" y="47933"/>
                </a:lnTo>
                <a:lnTo>
                  <a:pt x="607737" y="64492"/>
                </a:lnTo>
                <a:lnTo>
                  <a:pt x="566176" y="83255"/>
                </a:lnTo>
                <a:lnTo>
                  <a:pt x="525359" y="104130"/>
                </a:lnTo>
                <a:lnTo>
                  <a:pt x="485377" y="127025"/>
                </a:lnTo>
                <a:lnTo>
                  <a:pt x="446322" y="151849"/>
                </a:lnTo>
                <a:lnTo>
                  <a:pt x="408284" y="178509"/>
                </a:lnTo>
                <a:lnTo>
                  <a:pt x="371355" y="206913"/>
                </a:lnTo>
                <a:lnTo>
                  <a:pt x="335625" y="236971"/>
                </a:lnTo>
                <a:lnTo>
                  <a:pt x="301186" y="268590"/>
                </a:lnTo>
                <a:lnTo>
                  <a:pt x="268129" y="301678"/>
                </a:lnTo>
                <a:lnTo>
                  <a:pt x="236545" y="336143"/>
                </a:lnTo>
                <a:lnTo>
                  <a:pt x="206524" y="371894"/>
                </a:lnTo>
                <a:lnTo>
                  <a:pt x="178159" y="408838"/>
                </a:lnTo>
                <a:lnTo>
                  <a:pt x="151539" y="446885"/>
                </a:lnTo>
                <a:lnTo>
                  <a:pt x="126757" y="485941"/>
                </a:lnTo>
                <a:lnTo>
                  <a:pt x="103902" y="525916"/>
                </a:lnTo>
                <a:lnTo>
                  <a:pt x="83067" y="566717"/>
                </a:lnTo>
                <a:lnTo>
                  <a:pt x="64341" y="608253"/>
                </a:lnTo>
                <a:lnTo>
                  <a:pt x="47817" y="650432"/>
                </a:lnTo>
                <a:lnTo>
                  <a:pt x="33586" y="693161"/>
                </a:lnTo>
                <a:lnTo>
                  <a:pt x="21738" y="736350"/>
                </a:lnTo>
                <a:lnTo>
                  <a:pt x="12364" y="779906"/>
                </a:lnTo>
                <a:lnTo>
                  <a:pt x="5555" y="823737"/>
                </a:lnTo>
                <a:lnTo>
                  <a:pt x="1404" y="867753"/>
                </a:lnTo>
                <a:lnTo>
                  <a:pt x="0" y="911860"/>
                </a:lnTo>
                <a:lnTo>
                  <a:pt x="0" y="4560570"/>
                </a:lnTo>
                <a:lnTo>
                  <a:pt x="1404" y="4604676"/>
                </a:lnTo>
                <a:lnTo>
                  <a:pt x="5555" y="4648692"/>
                </a:lnTo>
                <a:lnTo>
                  <a:pt x="12364" y="4692523"/>
                </a:lnTo>
                <a:lnTo>
                  <a:pt x="21738" y="4736079"/>
                </a:lnTo>
                <a:lnTo>
                  <a:pt x="33586" y="4779268"/>
                </a:lnTo>
                <a:lnTo>
                  <a:pt x="47817" y="4821997"/>
                </a:lnTo>
                <a:lnTo>
                  <a:pt x="64341" y="4864176"/>
                </a:lnTo>
                <a:lnTo>
                  <a:pt x="83067" y="4905712"/>
                </a:lnTo>
                <a:lnTo>
                  <a:pt x="103902" y="4946513"/>
                </a:lnTo>
                <a:lnTo>
                  <a:pt x="126757" y="4986488"/>
                </a:lnTo>
                <a:lnTo>
                  <a:pt x="151539" y="5025544"/>
                </a:lnTo>
                <a:lnTo>
                  <a:pt x="178159" y="5063591"/>
                </a:lnTo>
                <a:lnTo>
                  <a:pt x="206524" y="5100535"/>
                </a:lnTo>
                <a:lnTo>
                  <a:pt x="236545" y="5136286"/>
                </a:lnTo>
                <a:lnTo>
                  <a:pt x="268129" y="5170751"/>
                </a:lnTo>
                <a:lnTo>
                  <a:pt x="301186" y="5203839"/>
                </a:lnTo>
                <a:lnTo>
                  <a:pt x="335625" y="5235458"/>
                </a:lnTo>
                <a:lnTo>
                  <a:pt x="371355" y="5265516"/>
                </a:lnTo>
                <a:lnTo>
                  <a:pt x="408284" y="5293920"/>
                </a:lnTo>
                <a:lnTo>
                  <a:pt x="446322" y="5320580"/>
                </a:lnTo>
                <a:lnTo>
                  <a:pt x="485377" y="5345404"/>
                </a:lnTo>
                <a:lnTo>
                  <a:pt x="525359" y="5368299"/>
                </a:lnTo>
                <a:lnTo>
                  <a:pt x="566176" y="5389174"/>
                </a:lnTo>
                <a:lnTo>
                  <a:pt x="607737" y="5407937"/>
                </a:lnTo>
                <a:lnTo>
                  <a:pt x="649952" y="5424496"/>
                </a:lnTo>
                <a:lnTo>
                  <a:pt x="692729" y="5438760"/>
                </a:lnTo>
                <a:lnTo>
                  <a:pt x="735977" y="5450636"/>
                </a:lnTo>
                <a:lnTo>
                  <a:pt x="779605" y="5460033"/>
                </a:lnTo>
                <a:lnTo>
                  <a:pt x="823522" y="5466859"/>
                </a:lnTo>
                <a:lnTo>
                  <a:pt x="867637" y="5471022"/>
                </a:lnTo>
                <a:lnTo>
                  <a:pt x="911859" y="5472430"/>
                </a:lnTo>
                <a:lnTo>
                  <a:pt x="6790690" y="5472430"/>
                </a:lnTo>
                <a:lnTo>
                  <a:pt x="6834915" y="5471022"/>
                </a:lnTo>
                <a:lnTo>
                  <a:pt x="6879042" y="5466859"/>
                </a:lnTo>
                <a:lnTo>
                  <a:pt x="6922977" y="5460033"/>
                </a:lnTo>
                <a:lnTo>
                  <a:pt x="6966630" y="5450636"/>
                </a:lnTo>
                <a:lnTo>
                  <a:pt x="7009908" y="5438760"/>
                </a:lnTo>
                <a:lnTo>
                  <a:pt x="7052721" y="5424496"/>
                </a:lnTo>
                <a:lnTo>
                  <a:pt x="7094977" y="5407937"/>
                </a:lnTo>
                <a:lnTo>
                  <a:pt x="7136583" y="5389174"/>
                </a:lnTo>
                <a:lnTo>
                  <a:pt x="7177449" y="5368299"/>
                </a:lnTo>
                <a:lnTo>
                  <a:pt x="7217483" y="5345404"/>
                </a:lnTo>
                <a:lnTo>
                  <a:pt x="7256593" y="5320580"/>
                </a:lnTo>
                <a:lnTo>
                  <a:pt x="7294688" y="5293920"/>
                </a:lnTo>
                <a:lnTo>
                  <a:pt x="7331677" y="5265516"/>
                </a:lnTo>
                <a:lnTo>
                  <a:pt x="7367467" y="5235458"/>
                </a:lnTo>
                <a:lnTo>
                  <a:pt x="7401967" y="5203839"/>
                </a:lnTo>
                <a:lnTo>
                  <a:pt x="7435085" y="5170751"/>
                </a:lnTo>
                <a:lnTo>
                  <a:pt x="7466731" y="5136286"/>
                </a:lnTo>
                <a:lnTo>
                  <a:pt x="7496812" y="5100535"/>
                </a:lnTo>
                <a:lnTo>
                  <a:pt x="7525237" y="5063591"/>
                </a:lnTo>
                <a:lnTo>
                  <a:pt x="7551914" y="5025544"/>
                </a:lnTo>
                <a:lnTo>
                  <a:pt x="7576751" y="4986488"/>
                </a:lnTo>
                <a:lnTo>
                  <a:pt x="7599658" y="4946513"/>
                </a:lnTo>
                <a:lnTo>
                  <a:pt x="7620542" y="4905712"/>
                </a:lnTo>
                <a:lnTo>
                  <a:pt x="7639313" y="4864176"/>
                </a:lnTo>
                <a:lnTo>
                  <a:pt x="7655877" y="4821997"/>
                </a:lnTo>
                <a:lnTo>
                  <a:pt x="7670145" y="4779268"/>
                </a:lnTo>
                <a:lnTo>
                  <a:pt x="7682023" y="4736079"/>
                </a:lnTo>
                <a:lnTo>
                  <a:pt x="7691422" y="4692523"/>
                </a:lnTo>
                <a:lnTo>
                  <a:pt x="7698248" y="4648692"/>
                </a:lnTo>
                <a:lnTo>
                  <a:pt x="7702411" y="4604676"/>
                </a:lnTo>
                <a:lnTo>
                  <a:pt x="7703820" y="4560570"/>
                </a:lnTo>
                <a:lnTo>
                  <a:pt x="7703820" y="911860"/>
                </a:lnTo>
                <a:lnTo>
                  <a:pt x="7702411" y="867753"/>
                </a:lnTo>
                <a:lnTo>
                  <a:pt x="7698248" y="823737"/>
                </a:lnTo>
                <a:lnTo>
                  <a:pt x="7691422" y="779906"/>
                </a:lnTo>
                <a:lnTo>
                  <a:pt x="7682023" y="736350"/>
                </a:lnTo>
                <a:lnTo>
                  <a:pt x="7670145" y="693161"/>
                </a:lnTo>
                <a:lnTo>
                  <a:pt x="7655877" y="650432"/>
                </a:lnTo>
                <a:lnTo>
                  <a:pt x="7639313" y="608253"/>
                </a:lnTo>
                <a:lnTo>
                  <a:pt x="7620542" y="566717"/>
                </a:lnTo>
                <a:lnTo>
                  <a:pt x="7599658" y="525916"/>
                </a:lnTo>
                <a:lnTo>
                  <a:pt x="7576751" y="485941"/>
                </a:lnTo>
                <a:lnTo>
                  <a:pt x="7551914" y="446885"/>
                </a:lnTo>
                <a:lnTo>
                  <a:pt x="7525237" y="408838"/>
                </a:lnTo>
                <a:lnTo>
                  <a:pt x="7496812" y="371894"/>
                </a:lnTo>
                <a:lnTo>
                  <a:pt x="7466731" y="336143"/>
                </a:lnTo>
                <a:lnTo>
                  <a:pt x="7435085" y="301678"/>
                </a:lnTo>
                <a:lnTo>
                  <a:pt x="7401967" y="268590"/>
                </a:lnTo>
                <a:lnTo>
                  <a:pt x="7367467" y="236971"/>
                </a:lnTo>
                <a:lnTo>
                  <a:pt x="7331677" y="206913"/>
                </a:lnTo>
                <a:lnTo>
                  <a:pt x="7294688" y="178509"/>
                </a:lnTo>
                <a:lnTo>
                  <a:pt x="7256593" y="151849"/>
                </a:lnTo>
                <a:lnTo>
                  <a:pt x="7217483" y="127025"/>
                </a:lnTo>
                <a:lnTo>
                  <a:pt x="7177449" y="104130"/>
                </a:lnTo>
                <a:lnTo>
                  <a:pt x="7136583" y="83255"/>
                </a:lnTo>
                <a:lnTo>
                  <a:pt x="7094977" y="64492"/>
                </a:lnTo>
                <a:lnTo>
                  <a:pt x="7052721" y="47933"/>
                </a:lnTo>
                <a:lnTo>
                  <a:pt x="7009908" y="33669"/>
                </a:lnTo>
                <a:lnTo>
                  <a:pt x="6966630" y="21793"/>
                </a:lnTo>
                <a:lnTo>
                  <a:pt x="6922977" y="12396"/>
                </a:lnTo>
                <a:lnTo>
                  <a:pt x="6879042" y="5570"/>
                </a:lnTo>
                <a:lnTo>
                  <a:pt x="6834915" y="1407"/>
                </a:lnTo>
                <a:lnTo>
                  <a:pt x="67906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0180" y="1295400"/>
            <a:ext cx="7703820" cy="5472430"/>
          </a:xfrm>
          <a:custGeom>
            <a:avLst/>
            <a:gdLst/>
            <a:ahLst/>
            <a:cxnLst/>
            <a:rect l="l" t="t" r="r" b="b"/>
            <a:pathLst>
              <a:path w="7703820" h="5472430">
                <a:moveTo>
                  <a:pt x="911859" y="0"/>
                </a:moveTo>
                <a:lnTo>
                  <a:pt x="867637" y="1407"/>
                </a:lnTo>
                <a:lnTo>
                  <a:pt x="823522" y="5570"/>
                </a:lnTo>
                <a:lnTo>
                  <a:pt x="779605" y="12396"/>
                </a:lnTo>
                <a:lnTo>
                  <a:pt x="735977" y="21793"/>
                </a:lnTo>
                <a:lnTo>
                  <a:pt x="692729" y="33669"/>
                </a:lnTo>
                <a:lnTo>
                  <a:pt x="649952" y="47933"/>
                </a:lnTo>
                <a:lnTo>
                  <a:pt x="607737" y="64492"/>
                </a:lnTo>
                <a:lnTo>
                  <a:pt x="566176" y="83255"/>
                </a:lnTo>
                <a:lnTo>
                  <a:pt x="525359" y="104130"/>
                </a:lnTo>
                <a:lnTo>
                  <a:pt x="485377" y="127025"/>
                </a:lnTo>
                <a:lnTo>
                  <a:pt x="446322" y="151849"/>
                </a:lnTo>
                <a:lnTo>
                  <a:pt x="408284" y="178509"/>
                </a:lnTo>
                <a:lnTo>
                  <a:pt x="371355" y="206913"/>
                </a:lnTo>
                <a:lnTo>
                  <a:pt x="335625" y="236971"/>
                </a:lnTo>
                <a:lnTo>
                  <a:pt x="301186" y="268590"/>
                </a:lnTo>
                <a:lnTo>
                  <a:pt x="268129" y="301678"/>
                </a:lnTo>
                <a:lnTo>
                  <a:pt x="236545" y="336143"/>
                </a:lnTo>
                <a:lnTo>
                  <a:pt x="206524" y="371894"/>
                </a:lnTo>
                <a:lnTo>
                  <a:pt x="178159" y="408838"/>
                </a:lnTo>
                <a:lnTo>
                  <a:pt x="151539" y="446885"/>
                </a:lnTo>
                <a:lnTo>
                  <a:pt x="126757" y="485941"/>
                </a:lnTo>
                <a:lnTo>
                  <a:pt x="103902" y="525916"/>
                </a:lnTo>
                <a:lnTo>
                  <a:pt x="83067" y="566717"/>
                </a:lnTo>
                <a:lnTo>
                  <a:pt x="64341" y="608253"/>
                </a:lnTo>
                <a:lnTo>
                  <a:pt x="47817" y="650432"/>
                </a:lnTo>
                <a:lnTo>
                  <a:pt x="33586" y="693161"/>
                </a:lnTo>
                <a:lnTo>
                  <a:pt x="21738" y="736350"/>
                </a:lnTo>
                <a:lnTo>
                  <a:pt x="12364" y="779906"/>
                </a:lnTo>
                <a:lnTo>
                  <a:pt x="5555" y="823737"/>
                </a:lnTo>
                <a:lnTo>
                  <a:pt x="1404" y="867753"/>
                </a:lnTo>
                <a:lnTo>
                  <a:pt x="0" y="911860"/>
                </a:lnTo>
                <a:lnTo>
                  <a:pt x="0" y="4560570"/>
                </a:lnTo>
                <a:lnTo>
                  <a:pt x="1404" y="4604676"/>
                </a:lnTo>
                <a:lnTo>
                  <a:pt x="5555" y="4648692"/>
                </a:lnTo>
                <a:lnTo>
                  <a:pt x="12364" y="4692523"/>
                </a:lnTo>
                <a:lnTo>
                  <a:pt x="21738" y="4736079"/>
                </a:lnTo>
                <a:lnTo>
                  <a:pt x="33586" y="4779268"/>
                </a:lnTo>
                <a:lnTo>
                  <a:pt x="47817" y="4821997"/>
                </a:lnTo>
                <a:lnTo>
                  <a:pt x="64341" y="4864176"/>
                </a:lnTo>
                <a:lnTo>
                  <a:pt x="83067" y="4905712"/>
                </a:lnTo>
                <a:lnTo>
                  <a:pt x="103902" y="4946513"/>
                </a:lnTo>
                <a:lnTo>
                  <a:pt x="126757" y="4986488"/>
                </a:lnTo>
                <a:lnTo>
                  <a:pt x="151539" y="5025544"/>
                </a:lnTo>
                <a:lnTo>
                  <a:pt x="178159" y="5063591"/>
                </a:lnTo>
                <a:lnTo>
                  <a:pt x="206524" y="5100535"/>
                </a:lnTo>
                <a:lnTo>
                  <a:pt x="236545" y="5136286"/>
                </a:lnTo>
                <a:lnTo>
                  <a:pt x="268129" y="5170751"/>
                </a:lnTo>
                <a:lnTo>
                  <a:pt x="301186" y="5203839"/>
                </a:lnTo>
                <a:lnTo>
                  <a:pt x="335625" y="5235458"/>
                </a:lnTo>
                <a:lnTo>
                  <a:pt x="371355" y="5265516"/>
                </a:lnTo>
                <a:lnTo>
                  <a:pt x="408284" y="5293920"/>
                </a:lnTo>
                <a:lnTo>
                  <a:pt x="446322" y="5320580"/>
                </a:lnTo>
                <a:lnTo>
                  <a:pt x="485377" y="5345404"/>
                </a:lnTo>
                <a:lnTo>
                  <a:pt x="525359" y="5368299"/>
                </a:lnTo>
                <a:lnTo>
                  <a:pt x="566176" y="5389174"/>
                </a:lnTo>
                <a:lnTo>
                  <a:pt x="607737" y="5407937"/>
                </a:lnTo>
                <a:lnTo>
                  <a:pt x="649952" y="5424496"/>
                </a:lnTo>
                <a:lnTo>
                  <a:pt x="692729" y="5438760"/>
                </a:lnTo>
                <a:lnTo>
                  <a:pt x="735977" y="5450636"/>
                </a:lnTo>
                <a:lnTo>
                  <a:pt x="779605" y="5460033"/>
                </a:lnTo>
                <a:lnTo>
                  <a:pt x="823522" y="5466859"/>
                </a:lnTo>
                <a:lnTo>
                  <a:pt x="867637" y="5471022"/>
                </a:lnTo>
                <a:lnTo>
                  <a:pt x="911859" y="5472430"/>
                </a:lnTo>
                <a:lnTo>
                  <a:pt x="6790690" y="5472430"/>
                </a:lnTo>
                <a:lnTo>
                  <a:pt x="6834915" y="5471022"/>
                </a:lnTo>
                <a:lnTo>
                  <a:pt x="6879042" y="5466859"/>
                </a:lnTo>
                <a:lnTo>
                  <a:pt x="6922977" y="5460033"/>
                </a:lnTo>
                <a:lnTo>
                  <a:pt x="6966630" y="5450636"/>
                </a:lnTo>
                <a:lnTo>
                  <a:pt x="7009908" y="5438760"/>
                </a:lnTo>
                <a:lnTo>
                  <a:pt x="7052721" y="5424496"/>
                </a:lnTo>
                <a:lnTo>
                  <a:pt x="7094977" y="5407937"/>
                </a:lnTo>
                <a:lnTo>
                  <a:pt x="7136583" y="5389174"/>
                </a:lnTo>
                <a:lnTo>
                  <a:pt x="7177449" y="5368299"/>
                </a:lnTo>
                <a:lnTo>
                  <a:pt x="7217483" y="5345404"/>
                </a:lnTo>
                <a:lnTo>
                  <a:pt x="7256593" y="5320580"/>
                </a:lnTo>
                <a:lnTo>
                  <a:pt x="7294688" y="5293920"/>
                </a:lnTo>
                <a:lnTo>
                  <a:pt x="7331677" y="5265516"/>
                </a:lnTo>
                <a:lnTo>
                  <a:pt x="7367467" y="5235458"/>
                </a:lnTo>
                <a:lnTo>
                  <a:pt x="7401967" y="5203839"/>
                </a:lnTo>
                <a:lnTo>
                  <a:pt x="7435085" y="5170751"/>
                </a:lnTo>
                <a:lnTo>
                  <a:pt x="7466731" y="5136286"/>
                </a:lnTo>
                <a:lnTo>
                  <a:pt x="7496812" y="5100535"/>
                </a:lnTo>
                <a:lnTo>
                  <a:pt x="7525237" y="5063591"/>
                </a:lnTo>
                <a:lnTo>
                  <a:pt x="7551914" y="5025544"/>
                </a:lnTo>
                <a:lnTo>
                  <a:pt x="7576751" y="4986488"/>
                </a:lnTo>
                <a:lnTo>
                  <a:pt x="7599658" y="4946513"/>
                </a:lnTo>
                <a:lnTo>
                  <a:pt x="7620542" y="4905712"/>
                </a:lnTo>
                <a:lnTo>
                  <a:pt x="7639313" y="4864176"/>
                </a:lnTo>
                <a:lnTo>
                  <a:pt x="7655877" y="4821997"/>
                </a:lnTo>
                <a:lnTo>
                  <a:pt x="7670145" y="4779268"/>
                </a:lnTo>
                <a:lnTo>
                  <a:pt x="7682023" y="4736079"/>
                </a:lnTo>
                <a:lnTo>
                  <a:pt x="7691422" y="4692523"/>
                </a:lnTo>
                <a:lnTo>
                  <a:pt x="7698248" y="4648692"/>
                </a:lnTo>
                <a:lnTo>
                  <a:pt x="7702411" y="4604676"/>
                </a:lnTo>
                <a:lnTo>
                  <a:pt x="7703820" y="4560570"/>
                </a:lnTo>
                <a:lnTo>
                  <a:pt x="7703820" y="911860"/>
                </a:lnTo>
                <a:lnTo>
                  <a:pt x="7702411" y="867753"/>
                </a:lnTo>
                <a:lnTo>
                  <a:pt x="7698248" y="823737"/>
                </a:lnTo>
                <a:lnTo>
                  <a:pt x="7691422" y="779906"/>
                </a:lnTo>
                <a:lnTo>
                  <a:pt x="7682023" y="736350"/>
                </a:lnTo>
                <a:lnTo>
                  <a:pt x="7670145" y="693161"/>
                </a:lnTo>
                <a:lnTo>
                  <a:pt x="7655877" y="650432"/>
                </a:lnTo>
                <a:lnTo>
                  <a:pt x="7639313" y="608253"/>
                </a:lnTo>
                <a:lnTo>
                  <a:pt x="7620542" y="566717"/>
                </a:lnTo>
                <a:lnTo>
                  <a:pt x="7599658" y="525916"/>
                </a:lnTo>
                <a:lnTo>
                  <a:pt x="7576751" y="485941"/>
                </a:lnTo>
                <a:lnTo>
                  <a:pt x="7551914" y="446885"/>
                </a:lnTo>
                <a:lnTo>
                  <a:pt x="7525237" y="408838"/>
                </a:lnTo>
                <a:lnTo>
                  <a:pt x="7496812" y="371894"/>
                </a:lnTo>
                <a:lnTo>
                  <a:pt x="7466731" y="336143"/>
                </a:lnTo>
                <a:lnTo>
                  <a:pt x="7435085" y="301678"/>
                </a:lnTo>
                <a:lnTo>
                  <a:pt x="7401967" y="268590"/>
                </a:lnTo>
                <a:lnTo>
                  <a:pt x="7367467" y="236971"/>
                </a:lnTo>
                <a:lnTo>
                  <a:pt x="7331677" y="206913"/>
                </a:lnTo>
                <a:lnTo>
                  <a:pt x="7294688" y="178509"/>
                </a:lnTo>
                <a:lnTo>
                  <a:pt x="7256593" y="151849"/>
                </a:lnTo>
                <a:lnTo>
                  <a:pt x="7217483" y="127025"/>
                </a:lnTo>
                <a:lnTo>
                  <a:pt x="7177449" y="104130"/>
                </a:lnTo>
                <a:lnTo>
                  <a:pt x="7136583" y="83255"/>
                </a:lnTo>
                <a:lnTo>
                  <a:pt x="7094977" y="64492"/>
                </a:lnTo>
                <a:lnTo>
                  <a:pt x="7052721" y="47933"/>
                </a:lnTo>
                <a:lnTo>
                  <a:pt x="7009908" y="33669"/>
                </a:lnTo>
                <a:lnTo>
                  <a:pt x="6966630" y="21793"/>
                </a:lnTo>
                <a:lnTo>
                  <a:pt x="6922977" y="12396"/>
                </a:lnTo>
                <a:lnTo>
                  <a:pt x="6879042" y="5570"/>
                </a:lnTo>
                <a:lnTo>
                  <a:pt x="6834915" y="1407"/>
                </a:lnTo>
                <a:lnTo>
                  <a:pt x="6790690" y="0"/>
                </a:lnTo>
                <a:lnTo>
                  <a:pt x="911859" y="0"/>
                </a:lnTo>
                <a:close/>
              </a:path>
            </a:pathLst>
          </a:custGeom>
          <a:ln w="35941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39900" y="1633220"/>
            <a:ext cx="7117715" cy="49491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6985" algn="just">
              <a:lnSpc>
                <a:spcPts val="2290"/>
              </a:lnSpc>
              <a:spcBef>
                <a:spcPts val="265"/>
              </a:spcBef>
            </a:pPr>
            <a:r>
              <a:rPr sz="2000" b="1" spc="-5" dirty="0">
                <a:latin typeface="Arial"/>
                <a:cs typeface="Arial"/>
              </a:rPr>
              <a:t>El Plan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Igualdad </a:t>
            </a:r>
            <a:r>
              <a:rPr sz="2000" dirty="0">
                <a:latin typeface="Arial"/>
                <a:cs typeface="Arial"/>
              </a:rPr>
              <a:t>es </a:t>
            </a:r>
            <a:r>
              <a:rPr sz="2000" spc="-5" dirty="0">
                <a:latin typeface="Arial"/>
                <a:cs typeface="Arial"/>
              </a:rPr>
              <a:t>un </a:t>
            </a:r>
            <a:r>
              <a:rPr sz="2000" dirty="0">
                <a:latin typeface="Arial"/>
                <a:cs typeface="Arial"/>
              </a:rPr>
              <a:t>documento </a:t>
            </a:r>
            <a:r>
              <a:rPr sz="2000" b="1" spc="-5" dirty="0">
                <a:latin typeface="Arial"/>
                <a:cs typeface="Arial"/>
              </a:rPr>
              <a:t>abierto </a:t>
            </a:r>
            <a:r>
              <a:rPr sz="2000" dirty="0">
                <a:latin typeface="Arial"/>
                <a:cs typeface="Arial"/>
              </a:rPr>
              <a:t>y de carácter  </a:t>
            </a:r>
            <a:r>
              <a:rPr sz="2000" b="1" spc="-5" dirty="0">
                <a:latin typeface="Arial"/>
                <a:cs typeface="Arial"/>
              </a:rPr>
              <a:t>dinámico, </a:t>
            </a:r>
            <a:r>
              <a:rPr sz="2000" dirty="0">
                <a:latin typeface="Arial"/>
                <a:cs typeface="Arial"/>
              </a:rPr>
              <a:t>una </a:t>
            </a:r>
            <a:r>
              <a:rPr sz="2000" b="1" spc="-5" dirty="0">
                <a:latin typeface="Arial"/>
                <a:cs typeface="Arial"/>
              </a:rPr>
              <a:t>hoja de </a:t>
            </a:r>
            <a:r>
              <a:rPr sz="2000" b="1" dirty="0">
                <a:latin typeface="Arial"/>
                <a:cs typeface="Arial"/>
              </a:rPr>
              <a:t>ruta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b="1" spc="-5" dirty="0">
                <a:latin typeface="Arial"/>
                <a:cs typeface="Arial"/>
              </a:rPr>
              <a:t>guía el </a:t>
            </a:r>
            <a:r>
              <a:rPr sz="2000" b="1" dirty="0">
                <a:latin typeface="Arial"/>
                <a:cs typeface="Arial"/>
              </a:rPr>
              <a:t>proceso  </a:t>
            </a:r>
            <a:r>
              <a:rPr sz="2000" b="1" spc="-5" dirty="0">
                <a:latin typeface="Arial"/>
                <a:cs typeface="Arial"/>
              </a:rPr>
              <a:t>coeducativo en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centro.</a:t>
            </a:r>
            <a:endParaRPr sz="2000">
              <a:latin typeface="Arial"/>
              <a:cs typeface="Arial"/>
            </a:endParaRPr>
          </a:p>
          <a:p>
            <a:pPr marL="12700" marR="6985" algn="just">
              <a:lnSpc>
                <a:spcPct val="95600"/>
              </a:lnSpc>
              <a:spcBef>
                <a:spcPts val="1950"/>
              </a:spcBef>
            </a:pPr>
            <a:r>
              <a:rPr sz="1800" spc="-10" dirty="0">
                <a:latin typeface="Arial"/>
                <a:cs typeface="Arial"/>
              </a:rPr>
              <a:t>Recoge </a:t>
            </a:r>
            <a:r>
              <a:rPr sz="2000" dirty="0">
                <a:latin typeface="Arial"/>
                <a:cs typeface="Arial"/>
              </a:rPr>
              <a:t>los </a:t>
            </a:r>
            <a:r>
              <a:rPr sz="2000" b="1" spc="-5" dirty="0">
                <a:latin typeface="Arial"/>
                <a:cs typeface="Arial"/>
              </a:rPr>
              <a:t>objetivos, fundamentación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planificación </a:t>
            </a:r>
            <a:r>
              <a:rPr sz="2000" dirty="0">
                <a:latin typeface="Arial"/>
                <a:cs typeface="Arial"/>
              </a:rPr>
              <a:t>de  </a:t>
            </a:r>
            <a:r>
              <a:rPr sz="2000" spc="-5" dirty="0">
                <a:latin typeface="Arial"/>
                <a:cs typeface="Arial"/>
              </a:rPr>
              <a:t>diferentes </a:t>
            </a:r>
            <a:r>
              <a:rPr sz="2000" b="1" spc="-5" dirty="0">
                <a:latin typeface="Arial"/>
                <a:cs typeface="Arial"/>
              </a:rPr>
              <a:t>medidas </a:t>
            </a:r>
            <a:r>
              <a:rPr sz="2000" b="1" dirty="0">
                <a:latin typeface="Arial"/>
                <a:cs typeface="Arial"/>
              </a:rPr>
              <a:t>y </a:t>
            </a:r>
            <a:r>
              <a:rPr sz="2000" b="1" spc="-5" dirty="0">
                <a:latin typeface="Arial"/>
                <a:cs typeface="Arial"/>
              </a:rPr>
              <a:t>actuaciones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-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comunidad  </a:t>
            </a:r>
            <a:r>
              <a:rPr sz="2000" spc="-5" dirty="0">
                <a:latin typeface="Arial"/>
                <a:cs typeface="Arial"/>
              </a:rPr>
              <a:t>educativa </a:t>
            </a:r>
            <a:r>
              <a:rPr sz="2000" dirty="0">
                <a:latin typeface="Arial"/>
                <a:cs typeface="Arial"/>
              </a:rPr>
              <a:t>se propone </a:t>
            </a:r>
            <a:r>
              <a:rPr sz="2000" spc="-5" dirty="0">
                <a:latin typeface="Arial"/>
                <a:cs typeface="Arial"/>
              </a:rPr>
              <a:t>trabajar </a:t>
            </a:r>
            <a:r>
              <a:rPr sz="2000" dirty="0">
                <a:latin typeface="Arial"/>
                <a:cs typeface="Arial"/>
              </a:rPr>
              <a:t>cada curso para </a:t>
            </a:r>
            <a:r>
              <a:rPr sz="2000" b="1" spc="-5" dirty="0">
                <a:latin typeface="Arial"/>
                <a:cs typeface="Arial"/>
              </a:rPr>
              <a:t>cimentar una  sociedad más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igualitaria.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50"/>
              </a:lnSpc>
            </a:pP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Es conveniente </a:t>
            </a:r>
            <a:r>
              <a:rPr sz="2200" b="1" spc="-5" dirty="0">
                <a:solidFill>
                  <a:srgbClr val="663366"/>
                </a:solidFill>
                <a:latin typeface="Arial"/>
                <a:cs typeface="Arial"/>
              </a:rPr>
              <a:t>diseñar una estructura estable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para  nuestro Plan, </a:t>
            </a:r>
            <a:r>
              <a:rPr sz="2200" dirty="0">
                <a:solidFill>
                  <a:srgbClr val="663366"/>
                </a:solidFill>
                <a:latin typeface="Arial"/>
                <a:cs typeface="Arial"/>
              </a:rPr>
              <a:t>de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forma que pueda reflejar la evolución  experimentada </a:t>
            </a:r>
            <a:r>
              <a:rPr sz="2200" spc="-85" dirty="0">
                <a:solidFill>
                  <a:srgbClr val="663366"/>
                </a:solidFill>
                <a:latin typeface="Arial"/>
                <a:cs typeface="Arial"/>
              </a:rPr>
              <a:t>y, </a:t>
            </a:r>
            <a:r>
              <a:rPr sz="2200" dirty="0">
                <a:solidFill>
                  <a:srgbClr val="663366"/>
                </a:solidFill>
                <a:latin typeface="Arial"/>
                <a:cs typeface="Arial"/>
              </a:rPr>
              <a:t>a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la </a:t>
            </a:r>
            <a:r>
              <a:rPr sz="2200" spc="-10" dirty="0">
                <a:solidFill>
                  <a:srgbClr val="663366"/>
                </a:solidFill>
                <a:latin typeface="Arial"/>
                <a:cs typeface="Arial"/>
              </a:rPr>
              <a:t>vez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que facilite </a:t>
            </a:r>
            <a:r>
              <a:rPr sz="2200" dirty="0">
                <a:solidFill>
                  <a:srgbClr val="663366"/>
                </a:solidFill>
                <a:latin typeface="Arial"/>
                <a:cs typeface="Arial"/>
              </a:rPr>
              <a:t>su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implementación  curso </a:t>
            </a:r>
            <a:r>
              <a:rPr sz="2200" dirty="0">
                <a:solidFill>
                  <a:srgbClr val="663366"/>
                </a:solidFill>
                <a:latin typeface="Arial"/>
                <a:cs typeface="Arial"/>
              </a:rPr>
              <a:t>a curso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mediante actuaciones</a:t>
            </a:r>
            <a:r>
              <a:rPr sz="2200" dirty="0">
                <a:solidFill>
                  <a:srgbClr val="663366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663366"/>
                </a:solidFill>
                <a:latin typeface="Arial"/>
                <a:cs typeface="Arial"/>
              </a:rPr>
              <a:t>anuales.</a:t>
            </a:r>
            <a:endParaRPr sz="220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  <a:spcBef>
                <a:spcPts val="370"/>
              </a:spcBef>
            </a:pPr>
            <a:r>
              <a:rPr sz="2200" spc="-5" dirty="0">
                <a:latin typeface="Arial"/>
                <a:cs typeface="Arial"/>
              </a:rPr>
              <a:t>Planteamos así ir elaborando el Plan de Igualdad </a:t>
            </a:r>
            <a:r>
              <a:rPr sz="2200" dirty="0">
                <a:latin typeface="Arial"/>
                <a:cs typeface="Arial"/>
              </a:rPr>
              <a:t>paso a  </a:t>
            </a:r>
            <a:r>
              <a:rPr sz="2200" spc="-5" dirty="0">
                <a:latin typeface="Arial"/>
                <a:cs typeface="Arial"/>
              </a:rPr>
              <a:t>paso, curso </a:t>
            </a:r>
            <a:r>
              <a:rPr sz="2200" dirty="0">
                <a:latin typeface="Arial"/>
                <a:cs typeface="Arial"/>
              </a:rPr>
              <a:t>a </a:t>
            </a:r>
            <a:r>
              <a:rPr sz="2200" spc="-5" dirty="0">
                <a:latin typeface="Arial"/>
                <a:cs typeface="Arial"/>
              </a:rPr>
              <a:t>curso, para </a:t>
            </a:r>
            <a:r>
              <a:rPr sz="2200" b="1" spc="-5" dirty="0">
                <a:latin typeface="Arial"/>
                <a:cs typeface="Arial"/>
              </a:rPr>
              <a:t>de forma progresista </a:t>
            </a:r>
            <a:r>
              <a:rPr sz="2200" b="1" dirty="0">
                <a:latin typeface="Arial"/>
                <a:cs typeface="Arial"/>
              </a:rPr>
              <a:t>y  </a:t>
            </a:r>
            <a:r>
              <a:rPr sz="2200" b="1" spc="-5" dirty="0">
                <a:latin typeface="Arial"/>
                <a:cs typeface="Arial"/>
              </a:rPr>
              <a:t>progresiva ir</a:t>
            </a:r>
            <a:r>
              <a:rPr sz="2200" b="1" spc="-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avanzando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4450"/>
            <a:ext cx="9144000" cy="748030"/>
          </a:xfrm>
          <a:custGeom>
            <a:avLst/>
            <a:gdLst/>
            <a:ahLst/>
            <a:cxnLst/>
            <a:rect l="l" t="t" r="r" b="b"/>
            <a:pathLst>
              <a:path w="9144000" h="748030">
                <a:moveTo>
                  <a:pt x="9144000" y="0"/>
                </a:moveTo>
                <a:lnTo>
                  <a:pt x="0" y="0"/>
                </a:lnTo>
                <a:lnTo>
                  <a:pt x="0" y="748029"/>
                </a:lnTo>
                <a:lnTo>
                  <a:pt x="9144000" y="748029"/>
                </a:lnTo>
                <a:lnTo>
                  <a:pt x="91440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159" y="76200"/>
            <a:ext cx="797115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7930" algn="l"/>
                <a:tab pos="4064000" algn="l"/>
              </a:tabLst>
            </a:pPr>
            <a:r>
              <a:rPr sz="2000" b="1" dirty="0">
                <a:latin typeface="Arial Rounded MT Bold"/>
                <a:cs typeface="Arial Rounded MT Bold"/>
              </a:rPr>
              <a:t>ES</a:t>
            </a:r>
            <a:r>
              <a:rPr sz="2000" b="1" spc="35" dirty="0">
                <a:latin typeface="Arial Rounded MT Bold"/>
                <a:cs typeface="Arial Rounded MT Bold"/>
              </a:rPr>
              <a:t> </a:t>
            </a:r>
            <a:r>
              <a:rPr sz="2000" b="1" dirty="0">
                <a:latin typeface="Arial Rounded MT Bold"/>
                <a:cs typeface="Arial Rounded MT Bold"/>
              </a:rPr>
              <a:t>PRESCRIPTIVO	ELABORAR	NUESTRO PLAN </a:t>
            </a:r>
            <a:r>
              <a:rPr sz="2000" b="1" spc="5" dirty="0">
                <a:latin typeface="Arial Rounded MT Bold"/>
                <a:cs typeface="Arial Rounded MT Bold"/>
              </a:rPr>
              <a:t>DE</a:t>
            </a:r>
            <a:r>
              <a:rPr sz="2000" b="1" spc="2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  <a:p>
            <a:pPr marR="116839" algn="ctr">
              <a:lnSpc>
                <a:spcPct val="100000"/>
              </a:lnSpc>
            </a:pPr>
            <a:r>
              <a:rPr sz="2200" dirty="0">
                <a:latin typeface="Franklin Gothic Medium"/>
                <a:cs typeface="Franklin Gothic Medium"/>
              </a:rPr>
              <a:t>marco normativo</a:t>
            </a:r>
            <a:r>
              <a:rPr sz="2200" spc="25" dirty="0">
                <a:latin typeface="Franklin Gothic Medium"/>
                <a:cs typeface="Franklin Gothic Medium"/>
              </a:rPr>
              <a:t> </a:t>
            </a:r>
            <a:r>
              <a:rPr sz="2200" spc="5" dirty="0">
                <a:latin typeface="Franklin Gothic Medium"/>
                <a:cs typeface="Franklin Gothic Medium"/>
              </a:rPr>
              <a:t>Aragón</a:t>
            </a:r>
            <a:endParaRPr sz="22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1078230" y="0"/>
                </a:moveTo>
                <a:lnTo>
                  <a:pt x="0" y="0"/>
                </a:lnTo>
                <a:lnTo>
                  <a:pt x="0" y="6065520"/>
                </a:lnTo>
                <a:lnTo>
                  <a:pt x="1078230" y="606552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8230" y="3887470"/>
            <a:ext cx="0" cy="2970530"/>
          </a:xfrm>
          <a:custGeom>
            <a:avLst/>
            <a:gdLst/>
            <a:ahLst/>
            <a:cxnLst/>
            <a:rect l="l" t="t" r="r" b="b"/>
            <a:pathLst>
              <a:path h="2970529">
                <a:moveTo>
                  <a:pt x="0" y="0"/>
                </a:moveTo>
                <a:lnTo>
                  <a:pt x="0" y="29705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0" y="606552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09499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0021" y="2611090"/>
            <a:ext cx="428625" cy="26473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-5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5471" y="884376"/>
            <a:ext cx="42862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80160" y="979169"/>
            <a:ext cx="807720" cy="116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60270" y="1852929"/>
            <a:ext cx="6767830" cy="1534160"/>
          </a:xfrm>
          <a:prstGeom prst="rect">
            <a:avLst/>
          </a:prstGeom>
          <a:ln w="3175">
            <a:solidFill>
              <a:srgbClr val="9900FF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89535" algn="just">
              <a:lnSpc>
                <a:spcPct val="100000"/>
              </a:lnSpc>
              <a:spcBef>
                <a:spcPts val="229"/>
              </a:spcBef>
            </a:pPr>
            <a:r>
              <a:rPr sz="1600" b="1" spc="-40" dirty="0">
                <a:latin typeface="Arial"/>
                <a:cs typeface="Arial"/>
              </a:rPr>
              <a:t>DEPARTAMENTO </a:t>
            </a:r>
            <a:r>
              <a:rPr sz="1600" b="1" spc="-5" dirty="0">
                <a:latin typeface="Arial"/>
                <a:cs typeface="Arial"/>
              </a:rPr>
              <a:t>DE </a:t>
            </a:r>
            <a:r>
              <a:rPr sz="1600" b="1" spc="-15" dirty="0">
                <a:latin typeface="Arial"/>
                <a:cs typeface="Arial"/>
              </a:rPr>
              <a:t>EDUCACIÓN, </a:t>
            </a:r>
            <a:r>
              <a:rPr sz="1600" b="1" spc="-25" dirty="0">
                <a:latin typeface="Arial"/>
                <a:cs typeface="Arial"/>
              </a:rPr>
              <a:t>CULTURA </a:t>
            </a:r>
            <a:r>
              <a:rPr sz="1600" b="1" dirty="0">
                <a:latin typeface="Arial"/>
                <a:cs typeface="Arial"/>
              </a:rPr>
              <a:t>Y</a:t>
            </a:r>
            <a:r>
              <a:rPr sz="1600" b="1" spc="-1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DEPORTE</a:t>
            </a:r>
            <a:endParaRPr sz="1600">
              <a:latin typeface="Arial"/>
              <a:cs typeface="Arial"/>
            </a:endParaRPr>
          </a:p>
          <a:p>
            <a:pPr marL="89535" marR="81280" algn="just">
              <a:lnSpc>
                <a:spcPct val="93500"/>
              </a:lnSpc>
              <a:spcBef>
                <a:spcPts val="1450"/>
              </a:spcBef>
            </a:pPr>
            <a:r>
              <a:rPr sz="1800" b="1" spc="-10" dirty="0">
                <a:latin typeface="Arial"/>
                <a:cs typeface="Arial"/>
              </a:rPr>
              <a:t>ORDEN ECD/1003/2018,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7 </a:t>
            </a:r>
            <a:r>
              <a:rPr sz="1800" b="1" spc="-5" dirty="0">
                <a:latin typeface="Arial"/>
                <a:cs typeface="Arial"/>
              </a:rPr>
              <a:t>de junio, </a:t>
            </a:r>
            <a:r>
              <a:rPr sz="1800" spc="-10" dirty="0">
                <a:latin typeface="Arial"/>
                <a:cs typeface="Arial"/>
              </a:rPr>
              <a:t>por </a:t>
            </a:r>
            <a:r>
              <a:rPr sz="1800" spc="-5" dirty="0">
                <a:latin typeface="Arial"/>
                <a:cs typeface="Arial"/>
              </a:rPr>
              <a:t>la </a:t>
            </a:r>
            <a:r>
              <a:rPr sz="1800" spc="-10" dirty="0">
                <a:latin typeface="Arial"/>
                <a:cs typeface="Arial"/>
              </a:rPr>
              <a:t>que </a:t>
            </a:r>
            <a:r>
              <a:rPr sz="1800" dirty="0">
                <a:latin typeface="Arial"/>
                <a:cs typeface="Arial"/>
              </a:rPr>
              <a:t>se  </a:t>
            </a:r>
            <a:r>
              <a:rPr sz="1800" spc="-10" dirty="0">
                <a:latin typeface="Arial"/>
                <a:cs typeface="Arial"/>
              </a:rPr>
              <a:t>determinan las </a:t>
            </a:r>
            <a:r>
              <a:rPr sz="1800" spc="-5" dirty="0">
                <a:latin typeface="Arial"/>
                <a:cs typeface="Arial"/>
              </a:rPr>
              <a:t>actuaciones </a:t>
            </a:r>
            <a:r>
              <a:rPr sz="1800" spc="-10" dirty="0">
                <a:latin typeface="Arial"/>
                <a:cs typeface="Arial"/>
              </a:rPr>
              <a:t>que contribuyen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promocionar la  convivencia, </a:t>
            </a:r>
            <a:r>
              <a:rPr sz="1800" spc="-10" dirty="0">
                <a:latin typeface="Arial"/>
                <a:cs typeface="Arial"/>
              </a:rPr>
              <a:t>igualdad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la lucha contra el acoso </a:t>
            </a:r>
            <a:r>
              <a:rPr sz="1800" spc="-10" dirty="0">
                <a:latin typeface="Arial"/>
                <a:cs typeface="Arial"/>
              </a:rPr>
              <a:t>escolar en las  comunidades </a:t>
            </a:r>
            <a:r>
              <a:rPr sz="1800" spc="-5" dirty="0">
                <a:latin typeface="Arial"/>
                <a:cs typeface="Arial"/>
              </a:rPr>
              <a:t>educativas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aragonesas.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07970" y="1008380"/>
            <a:ext cx="5335270" cy="669290"/>
          </a:xfrm>
          <a:prstGeom prst="rect">
            <a:avLst/>
          </a:prstGeom>
          <a:ln w="3175">
            <a:solidFill>
              <a:srgbClr val="FF66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89535" marR="88265">
              <a:lnSpc>
                <a:spcPts val="2280"/>
              </a:lnSpc>
              <a:spcBef>
                <a:spcPts val="375"/>
              </a:spcBef>
            </a:pPr>
            <a:r>
              <a:rPr sz="2000" b="1" spc="-5" dirty="0">
                <a:latin typeface="Arial"/>
                <a:cs typeface="Arial"/>
              </a:rPr>
              <a:t>El </a:t>
            </a:r>
            <a:r>
              <a:rPr sz="2000" b="1" dirty="0">
                <a:latin typeface="Arial"/>
                <a:cs typeface="Arial"/>
              </a:rPr>
              <a:t>I </a:t>
            </a:r>
            <a:r>
              <a:rPr sz="2000" b="1" spc="-5" dirty="0">
                <a:latin typeface="Arial"/>
                <a:cs typeface="Arial"/>
              </a:rPr>
              <a:t>Plan estratégico para la igualdad de  hombres </a:t>
            </a:r>
            <a:r>
              <a:rPr sz="2000" b="1" dirty="0">
                <a:latin typeface="Arial"/>
                <a:cs typeface="Arial"/>
              </a:rPr>
              <a:t>y </a:t>
            </a:r>
            <a:r>
              <a:rPr sz="2000" b="1" spc="-5" dirty="0">
                <a:latin typeface="Arial"/>
                <a:cs typeface="Arial"/>
              </a:rPr>
              <a:t>mujeres </a:t>
            </a:r>
            <a:r>
              <a:rPr sz="2000" b="1" dirty="0">
                <a:latin typeface="Arial"/>
                <a:cs typeface="Arial"/>
              </a:rPr>
              <a:t>en </a:t>
            </a:r>
            <a:r>
              <a:rPr sz="2000" b="1" spc="-5" dirty="0">
                <a:latin typeface="Arial"/>
                <a:cs typeface="Arial"/>
              </a:rPr>
              <a:t>Aragón</a:t>
            </a:r>
            <a:r>
              <a:rPr sz="2000" b="1" spc="-1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(2017-2020)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60270" y="3455670"/>
            <a:ext cx="6441440" cy="408940"/>
          </a:xfrm>
          <a:prstGeom prst="rect">
            <a:avLst/>
          </a:prstGeom>
          <a:ln w="3175">
            <a:solidFill>
              <a:srgbClr val="33FF99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267335">
              <a:lnSpc>
                <a:spcPct val="100000"/>
              </a:lnSpc>
              <a:spcBef>
                <a:spcPts val="220"/>
              </a:spcBef>
            </a:pPr>
            <a:r>
              <a:rPr sz="1800" b="1" spc="-5" dirty="0">
                <a:latin typeface="Arial"/>
                <a:cs typeface="Arial"/>
              </a:rPr>
              <a:t>Ley Orgánica </a:t>
            </a:r>
            <a:r>
              <a:rPr sz="1800" b="1" spc="-10" dirty="0">
                <a:latin typeface="Arial"/>
                <a:cs typeface="Arial"/>
              </a:rPr>
              <a:t>2/2006, </a:t>
            </a:r>
            <a:r>
              <a:rPr sz="1800" b="1" dirty="0">
                <a:latin typeface="Arial"/>
                <a:cs typeface="Arial"/>
              </a:rPr>
              <a:t>de 3 de </a:t>
            </a:r>
            <a:r>
              <a:rPr sz="1800" b="1" spc="-10" dirty="0">
                <a:latin typeface="Arial"/>
                <a:cs typeface="Arial"/>
              </a:rPr>
              <a:t>mayo,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Educación.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1389" y="4103370"/>
            <a:ext cx="6874509" cy="528320"/>
          </a:xfrm>
          <a:prstGeom prst="rect">
            <a:avLst/>
          </a:prstGeom>
          <a:ln w="3175">
            <a:solidFill>
              <a:srgbClr val="00CCF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R="342900" indent="179070">
              <a:lnSpc>
                <a:spcPts val="2080"/>
              </a:lnSpc>
              <a:spcBef>
                <a:spcPts val="5"/>
              </a:spcBef>
            </a:pPr>
            <a:r>
              <a:rPr sz="1800" b="1" spc="-10" dirty="0">
                <a:latin typeface="Arial"/>
                <a:cs typeface="Arial"/>
              </a:rPr>
              <a:t>El Decreto </a:t>
            </a:r>
            <a:r>
              <a:rPr sz="1800" b="1" spc="-5" dirty="0">
                <a:latin typeface="Arial"/>
                <a:cs typeface="Arial"/>
              </a:rPr>
              <a:t>73 </a:t>
            </a:r>
            <a:r>
              <a:rPr sz="1800" b="1" spc="-10" dirty="0">
                <a:latin typeface="Arial"/>
                <a:cs typeface="Arial"/>
              </a:rPr>
              <a:t>2011, </a:t>
            </a:r>
            <a:r>
              <a:rPr sz="1800" b="1" spc="-5" dirty="0">
                <a:latin typeface="Arial"/>
                <a:cs typeface="Arial"/>
              </a:rPr>
              <a:t>de 22 de marzo, </a:t>
            </a:r>
            <a:r>
              <a:rPr sz="1800" spc="-5" dirty="0">
                <a:latin typeface="Arial"/>
                <a:cs typeface="Arial"/>
              </a:rPr>
              <a:t>del G. de </a:t>
            </a:r>
            <a:r>
              <a:rPr sz="1800" spc="-10" dirty="0">
                <a:latin typeface="Arial"/>
                <a:cs typeface="Arial"/>
              </a:rPr>
              <a:t>Aragón, por </a:t>
            </a:r>
            <a:r>
              <a:rPr sz="1800" spc="-5" dirty="0">
                <a:latin typeface="Arial"/>
                <a:cs typeface="Arial"/>
              </a:rPr>
              <a:t>el  que </a:t>
            </a:r>
            <a:r>
              <a:rPr sz="1800" dirty="0">
                <a:latin typeface="Arial"/>
                <a:cs typeface="Arial"/>
              </a:rPr>
              <a:t>se </a:t>
            </a:r>
            <a:r>
              <a:rPr sz="1800" spc="-10" dirty="0">
                <a:latin typeface="Arial"/>
                <a:cs typeface="Arial"/>
              </a:rPr>
              <a:t>establece </a:t>
            </a:r>
            <a:r>
              <a:rPr sz="1800" spc="-5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Carta de derechos </a:t>
            </a:r>
            <a:r>
              <a:rPr sz="1800" b="1" dirty="0">
                <a:latin typeface="Arial"/>
                <a:cs typeface="Arial"/>
              </a:rPr>
              <a:t>y </a:t>
            </a:r>
            <a:r>
              <a:rPr sz="1800" b="1" spc="-5" dirty="0">
                <a:latin typeface="Arial"/>
                <a:cs typeface="Arial"/>
              </a:rPr>
              <a:t>deberes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Decreto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5230" y="6165850"/>
            <a:ext cx="7776209" cy="452120"/>
          </a:xfrm>
          <a:prstGeom prst="rect">
            <a:avLst/>
          </a:prstGeom>
          <a:ln w="3175">
            <a:solidFill>
              <a:srgbClr val="FFFFF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230504" marR="93980" indent="-53340">
              <a:lnSpc>
                <a:spcPts val="1770"/>
              </a:lnSpc>
              <a:spcBef>
                <a:spcPts val="25"/>
              </a:spcBef>
            </a:pPr>
            <a:r>
              <a:rPr sz="1500" b="1" spc="-5" dirty="0">
                <a:latin typeface="Arial"/>
                <a:cs typeface="Arial"/>
              </a:rPr>
              <a:t>El Decreto </a:t>
            </a:r>
            <a:r>
              <a:rPr sz="1500" b="1" dirty="0">
                <a:latin typeface="Arial"/>
                <a:cs typeface="Arial"/>
              </a:rPr>
              <a:t>314/2015, </a:t>
            </a:r>
            <a:r>
              <a:rPr sz="1500" b="1" spc="-5" dirty="0">
                <a:latin typeface="Arial"/>
                <a:cs typeface="Arial"/>
              </a:rPr>
              <a:t>de </a:t>
            </a:r>
            <a:r>
              <a:rPr sz="1500" b="1" dirty="0">
                <a:latin typeface="Arial"/>
                <a:cs typeface="Arial"/>
              </a:rPr>
              <a:t>15 </a:t>
            </a:r>
            <a:r>
              <a:rPr sz="1500" b="1" spc="-5" dirty="0">
                <a:latin typeface="Arial"/>
                <a:cs typeface="Arial"/>
              </a:rPr>
              <a:t>de diciembre, del Gobierno de </a:t>
            </a:r>
            <a:r>
              <a:rPr sz="1500" b="1" spc="-15" dirty="0">
                <a:latin typeface="Arial"/>
                <a:cs typeface="Arial"/>
              </a:rPr>
              <a:t>Aragón, </a:t>
            </a:r>
            <a:r>
              <a:rPr sz="1500" b="1" spc="-10" dirty="0">
                <a:latin typeface="Arial"/>
                <a:cs typeface="Arial"/>
              </a:rPr>
              <a:t>por </a:t>
            </a:r>
            <a:r>
              <a:rPr sz="1500" b="1" dirty="0">
                <a:latin typeface="Arial"/>
                <a:cs typeface="Arial"/>
              </a:rPr>
              <a:t>el </a:t>
            </a:r>
            <a:r>
              <a:rPr sz="1500" b="1" spc="-10" dirty="0">
                <a:latin typeface="Arial"/>
                <a:cs typeface="Arial"/>
              </a:rPr>
              <a:t>que </a:t>
            </a:r>
            <a:r>
              <a:rPr sz="1500" b="1" dirty="0">
                <a:latin typeface="Arial"/>
                <a:cs typeface="Arial"/>
              </a:rPr>
              <a:t>se  </a:t>
            </a:r>
            <a:r>
              <a:rPr sz="1500" b="1" spc="-5" dirty="0">
                <a:latin typeface="Arial"/>
                <a:cs typeface="Arial"/>
              </a:rPr>
              <a:t>aprueba </a:t>
            </a:r>
            <a:r>
              <a:rPr sz="1500" b="1" dirty="0">
                <a:latin typeface="Arial"/>
                <a:cs typeface="Arial"/>
              </a:rPr>
              <a:t>la </a:t>
            </a:r>
            <a:r>
              <a:rPr sz="1500" b="1" spc="-5" dirty="0">
                <a:latin typeface="Arial"/>
                <a:cs typeface="Arial"/>
              </a:rPr>
              <a:t>estructura orgánica del Departamento </a:t>
            </a:r>
            <a:r>
              <a:rPr sz="1500" b="1" dirty="0">
                <a:latin typeface="Arial"/>
                <a:cs typeface="Arial"/>
              </a:rPr>
              <a:t>de </a:t>
            </a:r>
            <a:r>
              <a:rPr sz="1500" b="1" spc="-5" dirty="0">
                <a:latin typeface="Arial"/>
                <a:cs typeface="Arial"/>
              </a:rPr>
              <a:t>Educación, Cultura </a:t>
            </a:r>
            <a:r>
              <a:rPr sz="1500" b="1" dirty="0">
                <a:latin typeface="Arial"/>
                <a:cs typeface="Arial"/>
              </a:rPr>
              <a:t>y</a:t>
            </a:r>
            <a:r>
              <a:rPr sz="1500" b="1" spc="6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Deporte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0180" y="4776470"/>
            <a:ext cx="7487920" cy="1352550"/>
          </a:xfrm>
          <a:prstGeom prst="rect">
            <a:avLst/>
          </a:prstGeom>
          <a:ln w="3175">
            <a:solidFill>
              <a:srgbClr val="6666F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R="1270" indent="177800">
              <a:lnSpc>
                <a:spcPts val="1770"/>
              </a:lnSpc>
              <a:spcBef>
                <a:spcPts val="25"/>
              </a:spcBef>
            </a:pPr>
            <a:r>
              <a:rPr sz="1500" b="1" spc="-10" dirty="0">
                <a:latin typeface="Arial"/>
                <a:cs typeface="Arial"/>
              </a:rPr>
              <a:t>El </a:t>
            </a:r>
            <a:r>
              <a:rPr sz="1500" b="1" spc="-5" dirty="0">
                <a:latin typeface="Arial"/>
                <a:cs typeface="Arial"/>
              </a:rPr>
              <a:t>Decreto </a:t>
            </a:r>
            <a:r>
              <a:rPr sz="1500" b="1" dirty="0">
                <a:latin typeface="Arial"/>
                <a:cs typeface="Arial"/>
              </a:rPr>
              <a:t>188/2017, </a:t>
            </a:r>
            <a:r>
              <a:rPr sz="1500" b="1" spc="-5" dirty="0">
                <a:latin typeface="Arial"/>
                <a:cs typeface="Arial"/>
              </a:rPr>
              <a:t>de </a:t>
            </a:r>
            <a:r>
              <a:rPr sz="1500" b="1" dirty="0">
                <a:latin typeface="Arial"/>
                <a:cs typeface="Arial"/>
              </a:rPr>
              <a:t>28 </a:t>
            </a:r>
            <a:r>
              <a:rPr sz="1500" b="1" spc="-5" dirty="0">
                <a:latin typeface="Arial"/>
                <a:cs typeface="Arial"/>
              </a:rPr>
              <a:t>de </a:t>
            </a:r>
            <a:r>
              <a:rPr sz="1500" b="1" spc="-10" dirty="0">
                <a:latin typeface="Arial"/>
                <a:cs typeface="Arial"/>
              </a:rPr>
              <a:t>noviembre </a:t>
            </a:r>
            <a:r>
              <a:rPr sz="1500" b="1" spc="-5" dirty="0">
                <a:latin typeface="Arial"/>
                <a:cs typeface="Arial"/>
              </a:rPr>
              <a:t>por </a:t>
            </a:r>
            <a:r>
              <a:rPr sz="1500" b="1" dirty="0">
                <a:latin typeface="Arial"/>
                <a:cs typeface="Arial"/>
              </a:rPr>
              <a:t>el </a:t>
            </a:r>
            <a:r>
              <a:rPr sz="1500" b="1" spc="-10" dirty="0">
                <a:latin typeface="Arial"/>
                <a:cs typeface="Arial"/>
              </a:rPr>
              <a:t>que </a:t>
            </a:r>
            <a:r>
              <a:rPr sz="1500" b="1" dirty="0">
                <a:latin typeface="Arial"/>
                <a:cs typeface="Arial"/>
              </a:rPr>
              <a:t>se </a:t>
            </a:r>
            <a:r>
              <a:rPr sz="1500" b="1" spc="-5" dirty="0">
                <a:latin typeface="Arial"/>
                <a:cs typeface="Arial"/>
              </a:rPr>
              <a:t>regula </a:t>
            </a:r>
            <a:r>
              <a:rPr sz="1500" b="1" dirty="0">
                <a:latin typeface="Arial"/>
                <a:cs typeface="Arial"/>
              </a:rPr>
              <a:t>la </a:t>
            </a:r>
            <a:r>
              <a:rPr sz="1500" b="1" spc="-5" dirty="0">
                <a:latin typeface="Arial"/>
                <a:cs typeface="Arial"/>
              </a:rPr>
              <a:t>respuesta  </a:t>
            </a:r>
            <a:r>
              <a:rPr sz="1500" b="1" spc="-10" dirty="0">
                <a:latin typeface="Arial"/>
                <a:cs typeface="Arial"/>
              </a:rPr>
              <a:t>educativa</a:t>
            </a:r>
            <a:r>
              <a:rPr sz="1500" b="1" spc="8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inclusiva</a:t>
            </a:r>
            <a:r>
              <a:rPr sz="1500" b="1" spc="1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,..,</a:t>
            </a:r>
            <a:r>
              <a:rPr sz="1500" spc="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contempla</a:t>
            </a:r>
            <a:r>
              <a:rPr sz="1500" spc="8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la</a:t>
            </a:r>
            <a:r>
              <a:rPr sz="1500" spc="8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convivencia</a:t>
            </a:r>
            <a:r>
              <a:rPr sz="1500" spc="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como</a:t>
            </a:r>
            <a:r>
              <a:rPr sz="1500" spc="8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una</a:t>
            </a:r>
            <a:r>
              <a:rPr sz="1500" spc="7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dimensión</a:t>
            </a:r>
            <a:r>
              <a:rPr sz="1500" spc="8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fundamental</a:t>
            </a:r>
            <a:r>
              <a:rPr sz="1500" spc="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en</a:t>
            </a:r>
            <a:endParaRPr sz="1500">
              <a:latin typeface="Arial"/>
              <a:cs typeface="Arial"/>
            </a:endParaRPr>
          </a:p>
          <a:p>
            <a:pPr marR="3175">
              <a:lnSpc>
                <a:spcPts val="1770"/>
              </a:lnSpc>
              <a:spcBef>
                <a:spcPts val="15"/>
              </a:spcBef>
            </a:pPr>
            <a:r>
              <a:rPr sz="1500" dirty="0">
                <a:latin typeface="Arial"/>
                <a:cs typeface="Arial"/>
              </a:rPr>
              <a:t>la dinámica de los centros </a:t>
            </a:r>
            <a:r>
              <a:rPr sz="1500" spc="-5" dirty="0">
                <a:latin typeface="Arial"/>
                <a:cs typeface="Arial"/>
              </a:rPr>
              <a:t>educativos, </a:t>
            </a:r>
            <a:r>
              <a:rPr sz="1500" dirty="0">
                <a:latin typeface="Arial"/>
                <a:cs typeface="Arial"/>
              </a:rPr>
              <a:t>que </a:t>
            </a:r>
            <a:r>
              <a:rPr sz="1500" spc="-5" dirty="0">
                <a:latin typeface="Arial"/>
                <a:cs typeface="Arial"/>
              </a:rPr>
              <a:t>influye </a:t>
            </a:r>
            <a:r>
              <a:rPr sz="1500" dirty="0">
                <a:latin typeface="Arial"/>
                <a:cs typeface="Arial"/>
              </a:rPr>
              <a:t>poderosamente en </a:t>
            </a:r>
            <a:r>
              <a:rPr sz="1500" spc="-5" dirty="0">
                <a:latin typeface="Arial"/>
                <a:cs typeface="Arial"/>
              </a:rPr>
              <a:t>los </a:t>
            </a:r>
            <a:r>
              <a:rPr sz="1500" dirty="0">
                <a:latin typeface="Arial"/>
                <a:cs typeface="Arial"/>
              </a:rPr>
              <a:t>procesos de  ense­ñanza  y  aprendizaje,  ...y  actúa  como  elemento  </a:t>
            </a:r>
            <a:r>
              <a:rPr sz="1500" spc="-5" dirty="0">
                <a:latin typeface="Arial"/>
                <a:cs typeface="Arial"/>
              </a:rPr>
              <a:t>preventivo 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reconocimiento,</a:t>
            </a:r>
            <a:endParaRPr sz="1500">
              <a:latin typeface="Arial"/>
              <a:cs typeface="Arial"/>
            </a:endParaRPr>
          </a:p>
          <a:p>
            <a:pPr marR="3810">
              <a:lnSpc>
                <a:spcPts val="1770"/>
              </a:lnSpc>
              <a:spcBef>
                <a:spcPts val="10"/>
              </a:spcBef>
            </a:pPr>
            <a:r>
              <a:rPr sz="1500" dirty="0">
                <a:latin typeface="Arial"/>
                <a:cs typeface="Arial"/>
              </a:rPr>
              <a:t>respeto y </a:t>
            </a:r>
            <a:r>
              <a:rPr sz="1500" spc="-5" dirty="0">
                <a:latin typeface="Arial"/>
                <a:cs typeface="Arial"/>
              </a:rPr>
              <a:t>valoración </a:t>
            </a:r>
            <a:r>
              <a:rPr sz="1500" dirty="0">
                <a:latin typeface="Arial"/>
                <a:cs typeface="Arial"/>
              </a:rPr>
              <a:t>de </a:t>
            </a:r>
            <a:r>
              <a:rPr sz="1500" spc="-5" dirty="0">
                <a:latin typeface="Arial"/>
                <a:cs typeface="Arial"/>
              </a:rPr>
              <a:t>las </a:t>
            </a:r>
            <a:r>
              <a:rPr sz="1500" dirty="0">
                <a:latin typeface="Arial"/>
                <a:cs typeface="Arial"/>
              </a:rPr>
              <a:t>diferencias </a:t>
            </a:r>
            <a:r>
              <a:rPr sz="1500" spc="-5" dirty="0">
                <a:latin typeface="Arial"/>
                <a:cs typeface="Arial"/>
              </a:rPr>
              <a:t>individuales </a:t>
            </a:r>
            <a:r>
              <a:rPr sz="1500" dirty="0">
                <a:latin typeface="Arial"/>
                <a:cs typeface="Arial"/>
              </a:rPr>
              <a:t>así como </a:t>
            </a:r>
            <a:r>
              <a:rPr sz="1500" spc="5" dirty="0">
                <a:latin typeface="Arial"/>
                <a:cs typeface="Arial"/>
              </a:rPr>
              <a:t>de </a:t>
            </a:r>
            <a:r>
              <a:rPr sz="1500" spc="-5" dirty="0">
                <a:latin typeface="Arial"/>
                <a:cs typeface="Arial"/>
              </a:rPr>
              <a:t>intervención </a:t>
            </a:r>
            <a:r>
              <a:rPr sz="1500" dirty="0">
                <a:latin typeface="Arial"/>
                <a:cs typeface="Arial"/>
              </a:rPr>
              <a:t>ante  cualquier tipo de discriminación o</a:t>
            </a:r>
            <a:r>
              <a:rPr sz="1500" spc="1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violencia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4450"/>
            <a:ext cx="9144000" cy="748030"/>
          </a:xfrm>
          <a:custGeom>
            <a:avLst/>
            <a:gdLst/>
            <a:ahLst/>
            <a:cxnLst/>
            <a:rect l="l" t="t" r="r" b="b"/>
            <a:pathLst>
              <a:path w="9144000" h="748030">
                <a:moveTo>
                  <a:pt x="9144000" y="0"/>
                </a:moveTo>
                <a:lnTo>
                  <a:pt x="0" y="0"/>
                </a:lnTo>
                <a:lnTo>
                  <a:pt x="0" y="748029"/>
                </a:lnTo>
                <a:lnTo>
                  <a:pt x="9144000" y="748029"/>
                </a:lnTo>
                <a:lnTo>
                  <a:pt x="91440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5159" y="76200"/>
            <a:ext cx="79711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7930" algn="l"/>
                <a:tab pos="4064000" algn="l"/>
              </a:tabLst>
            </a:pP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ES</a:t>
            </a:r>
            <a:r>
              <a:rPr sz="2000" b="1" spc="3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PRESCRIPTIVO	ELABORAR	NUESTRO PLAN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2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  <a:p>
            <a:pPr marR="116839" algn="ctr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marco 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normativo</a:t>
            </a:r>
            <a:r>
              <a:rPr sz="2000" b="1" spc="5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autonómico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1078230" y="0"/>
                </a:moveTo>
                <a:lnTo>
                  <a:pt x="0" y="0"/>
                </a:lnTo>
                <a:lnTo>
                  <a:pt x="0" y="6065520"/>
                </a:lnTo>
                <a:lnTo>
                  <a:pt x="1078230" y="606552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8230" y="3887470"/>
            <a:ext cx="0" cy="2970530"/>
          </a:xfrm>
          <a:custGeom>
            <a:avLst/>
            <a:gdLst/>
            <a:ahLst/>
            <a:cxnLst/>
            <a:rect l="l" t="t" r="r" b="b"/>
            <a:pathLst>
              <a:path h="2970529">
                <a:moveTo>
                  <a:pt x="0" y="0"/>
                </a:moveTo>
                <a:lnTo>
                  <a:pt x="0" y="29705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0" y="606552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09499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0021" y="2611090"/>
            <a:ext cx="428625" cy="26473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-5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5471" y="884376"/>
            <a:ext cx="42862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41275" y="2111669"/>
            <a:ext cx="3952910" cy="1958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37429" y="2087879"/>
            <a:ext cx="4018279" cy="1982470"/>
          </a:xfrm>
          <a:custGeom>
            <a:avLst/>
            <a:gdLst/>
            <a:ahLst/>
            <a:cxnLst/>
            <a:rect l="l" t="t" r="r" b="b"/>
            <a:pathLst>
              <a:path w="4018279" h="1982470">
                <a:moveTo>
                  <a:pt x="0" y="0"/>
                </a:moveTo>
                <a:lnTo>
                  <a:pt x="4018279" y="0"/>
                </a:lnTo>
                <a:lnTo>
                  <a:pt x="4018279" y="1982470"/>
                </a:lnTo>
                <a:lnTo>
                  <a:pt x="0" y="19824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56079" y="4895850"/>
            <a:ext cx="3378200" cy="187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56079" y="4895850"/>
            <a:ext cx="3378200" cy="1871980"/>
          </a:xfrm>
          <a:custGeom>
            <a:avLst/>
            <a:gdLst/>
            <a:ahLst/>
            <a:cxnLst/>
            <a:rect l="l" t="t" r="r" b="b"/>
            <a:pathLst>
              <a:path w="3378200" h="1871979">
                <a:moveTo>
                  <a:pt x="0" y="0"/>
                </a:moveTo>
                <a:lnTo>
                  <a:pt x="3378200" y="0"/>
                </a:lnTo>
                <a:lnTo>
                  <a:pt x="3378200" y="1871980"/>
                </a:lnTo>
                <a:lnTo>
                  <a:pt x="0" y="18719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60270" y="2087879"/>
            <a:ext cx="1936750" cy="2715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60270" y="2087879"/>
            <a:ext cx="1936750" cy="2715260"/>
          </a:xfrm>
          <a:custGeom>
            <a:avLst/>
            <a:gdLst/>
            <a:ahLst/>
            <a:cxnLst/>
            <a:rect l="l" t="t" r="r" b="b"/>
            <a:pathLst>
              <a:path w="1936750" h="2715260">
                <a:moveTo>
                  <a:pt x="0" y="0"/>
                </a:moveTo>
                <a:lnTo>
                  <a:pt x="1936750" y="0"/>
                </a:lnTo>
                <a:lnTo>
                  <a:pt x="1936750" y="2715260"/>
                </a:lnTo>
                <a:lnTo>
                  <a:pt x="0" y="27152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4140" y="4246879"/>
            <a:ext cx="3600450" cy="2448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84140" y="4248150"/>
            <a:ext cx="3600450" cy="2447290"/>
          </a:xfrm>
          <a:custGeom>
            <a:avLst/>
            <a:gdLst/>
            <a:ahLst/>
            <a:cxnLst/>
            <a:rect l="l" t="t" r="r" b="b"/>
            <a:pathLst>
              <a:path w="3600450" h="2447290">
                <a:moveTo>
                  <a:pt x="0" y="0"/>
                </a:moveTo>
                <a:lnTo>
                  <a:pt x="3600450" y="0"/>
                </a:lnTo>
                <a:lnTo>
                  <a:pt x="3600450" y="2447290"/>
                </a:lnTo>
                <a:lnTo>
                  <a:pt x="0" y="24472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35579" y="792480"/>
            <a:ext cx="3671570" cy="1102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4209" y="274320"/>
            <a:ext cx="807719" cy="11658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1078230" y="0"/>
                </a:moveTo>
                <a:lnTo>
                  <a:pt x="0" y="0"/>
                </a:lnTo>
                <a:lnTo>
                  <a:pt x="0" y="6785609"/>
                </a:lnTo>
                <a:lnTo>
                  <a:pt x="1078230" y="6785609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8230" y="3528059"/>
            <a:ext cx="0" cy="3329940"/>
          </a:xfrm>
          <a:custGeom>
            <a:avLst/>
            <a:gdLst/>
            <a:ahLst/>
            <a:cxnLst/>
            <a:rect l="l" t="t" r="r" b="b"/>
            <a:pathLst>
              <a:path h="3329940">
                <a:moveTo>
                  <a:pt x="0" y="0"/>
                </a:moveTo>
                <a:lnTo>
                  <a:pt x="0" y="332994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0" y="6785609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5566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0021" y="52496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01275" y="431800"/>
            <a:ext cx="2077478" cy="8674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29689" y="255270"/>
            <a:ext cx="3887470" cy="61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>
              <a:lnSpc>
                <a:spcPts val="2325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El Plan de igualdad</a:t>
            </a:r>
            <a:r>
              <a:rPr sz="20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incluirá,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25"/>
              </a:lnSpc>
            </a:pPr>
            <a:r>
              <a:rPr sz="2000" spc="-5" dirty="0">
                <a:solidFill>
                  <a:srgbClr val="000000"/>
                </a:solidFill>
                <a:latin typeface="Arial"/>
                <a:cs typeface="Arial"/>
              </a:rPr>
              <a:t>al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menos, los </a:t>
            </a:r>
            <a:r>
              <a:rPr sz="2000" spc="-5" dirty="0">
                <a:solidFill>
                  <a:srgbClr val="000000"/>
                </a:solidFill>
                <a:latin typeface="Arial"/>
                <a:cs typeface="Arial"/>
              </a:rPr>
              <a:t>siguientes</a:t>
            </a:r>
            <a:r>
              <a:rPr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aspectos</a:t>
            </a:r>
            <a:r>
              <a:rPr sz="15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9550" y="1130300"/>
            <a:ext cx="7084059" cy="55270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68580" marR="2879090" indent="-55880">
              <a:lnSpc>
                <a:spcPts val="1789"/>
              </a:lnSpc>
              <a:spcBef>
                <a:spcPts val="265"/>
              </a:spcBef>
              <a:buFont typeface="Arial"/>
              <a:buAutoNum type="alphaLcParenR"/>
              <a:tabLst>
                <a:tab pos="248920" algn="l"/>
              </a:tabLst>
            </a:pPr>
            <a:r>
              <a:rPr sz="1600" b="1" spc="-10" dirty="0">
                <a:latin typeface="Arial"/>
                <a:cs typeface="Arial"/>
              </a:rPr>
              <a:t>Diagnóstico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situación tales como  espacios, documentos de centro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materiales.</a:t>
            </a:r>
            <a:endParaRPr sz="1600">
              <a:latin typeface="Arial"/>
              <a:cs typeface="Arial"/>
            </a:endParaRPr>
          </a:p>
          <a:p>
            <a:pPr marL="236854" indent="-224790">
              <a:lnSpc>
                <a:spcPct val="100000"/>
              </a:lnSpc>
              <a:spcBef>
                <a:spcPts val="785"/>
              </a:spcBef>
              <a:buAutoNum type="alphaLcParenR"/>
              <a:tabLst>
                <a:tab pos="237490" algn="l"/>
              </a:tabLst>
            </a:pPr>
            <a:r>
              <a:rPr sz="1600" spc="-5" dirty="0">
                <a:latin typeface="Arial"/>
                <a:cs typeface="Arial"/>
              </a:rPr>
              <a:t>Acciones de </a:t>
            </a:r>
            <a:r>
              <a:rPr sz="1600" b="1" spc="-5" dirty="0">
                <a:latin typeface="Arial"/>
                <a:cs typeface="Arial"/>
              </a:rPr>
              <a:t>sensibilización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10" dirty="0">
                <a:latin typeface="Arial"/>
                <a:cs typeface="Arial"/>
              </a:rPr>
              <a:t>formación </a:t>
            </a:r>
            <a:r>
              <a:rPr sz="1600" spc="-10" dirty="0">
                <a:latin typeface="Arial"/>
                <a:cs typeface="Arial"/>
              </a:rPr>
              <a:t>para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Comunidad Educativa.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lphaLcParenR"/>
            </a:pPr>
            <a:endParaRPr sz="1450">
              <a:latin typeface="Times New Roman"/>
              <a:cs typeface="Times New Roman"/>
            </a:endParaRPr>
          </a:p>
          <a:p>
            <a:pPr marL="190500" marR="5080" indent="-177800" algn="just">
              <a:lnSpc>
                <a:spcPts val="1839"/>
              </a:lnSpc>
              <a:buFont typeface="Arial"/>
              <a:buAutoNum type="alphaLcParenR"/>
              <a:tabLst>
                <a:tab pos="290830" algn="l"/>
              </a:tabLst>
            </a:pPr>
            <a:r>
              <a:rPr sz="1600" b="1" spc="-10" dirty="0">
                <a:latin typeface="Arial"/>
                <a:cs typeface="Arial"/>
              </a:rPr>
              <a:t>Objetivos </a:t>
            </a:r>
            <a:r>
              <a:rPr sz="1600" spc="-5" dirty="0">
                <a:latin typeface="Arial"/>
                <a:cs typeface="Arial"/>
              </a:rPr>
              <a:t>generales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b="1" spc="-10" dirty="0">
                <a:latin typeface="Arial"/>
                <a:cs typeface="Arial"/>
              </a:rPr>
              <a:t>prioridades educativas</a:t>
            </a:r>
            <a:r>
              <a:rPr sz="1600" spc="-10" dirty="0">
                <a:latin typeface="Arial"/>
                <a:cs typeface="Arial"/>
              </a:rPr>
              <a:t>: </a:t>
            </a:r>
            <a:r>
              <a:rPr sz="1600" b="1" spc="-5" dirty="0">
                <a:latin typeface="Arial"/>
                <a:cs typeface="Arial"/>
              </a:rPr>
              <a:t>uso del lenguaje </a:t>
            </a:r>
            <a:r>
              <a:rPr sz="1600" dirty="0">
                <a:latin typeface="Arial"/>
                <a:cs typeface="Arial"/>
              </a:rPr>
              <a:t>con  </a:t>
            </a:r>
            <a:r>
              <a:rPr sz="1600" spc="-5" dirty="0">
                <a:latin typeface="Arial"/>
                <a:cs typeface="Arial"/>
              </a:rPr>
              <a:t>perspectiva de género en los </a:t>
            </a:r>
            <a:r>
              <a:rPr sz="1600" b="1" spc="-10" dirty="0">
                <a:latin typeface="Arial"/>
                <a:cs typeface="Arial"/>
              </a:rPr>
              <a:t>documentos </a:t>
            </a:r>
            <a:r>
              <a:rPr sz="1600" b="1" spc="-5" dirty="0">
                <a:latin typeface="Arial"/>
                <a:cs typeface="Arial"/>
              </a:rPr>
              <a:t>del centro</a:t>
            </a:r>
            <a:r>
              <a:rPr sz="1600" spc="-5" dirty="0">
                <a:latin typeface="Arial"/>
                <a:cs typeface="Arial"/>
              </a:rPr>
              <a:t>,acciones de  </a:t>
            </a:r>
            <a:r>
              <a:rPr sz="1600" b="1" spc="-10" dirty="0">
                <a:latin typeface="Arial"/>
                <a:cs typeface="Arial"/>
              </a:rPr>
              <a:t>prevención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b="1" spc="-5" dirty="0">
                <a:latin typeface="Arial"/>
                <a:cs typeface="Arial"/>
              </a:rPr>
              <a:t>erradicación de la </a:t>
            </a:r>
            <a:r>
              <a:rPr sz="1600" b="1" spc="-10" dirty="0">
                <a:latin typeface="Arial"/>
                <a:cs typeface="Arial"/>
              </a:rPr>
              <a:t>violencia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género.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AutoNum type="alphaLcParenR"/>
            </a:pPr>
            <a:endParaRPr sz="1450">
              <a:latin typeface="Times New Roman"/>
              <a:cs typeface="Times New Roman"/>
            </a:endParaRPr>
          </a:p>
          <a:p>
            <a:pPr marL="190500" marR="5080" indent="-177800" algn="just">
              <a:lnSpc>
                <a:spcPct val="93700"/>
              </a:lnSpc>
              <a:buAutoNum type="alphaLcParenR"/>
              <a:tabLst>
                <a:tab pos="297180" algn="l"/>
              </a:tabLst>
            </a:pPr>
            <a:r>
              <a:rPr sz="1600" spc="-5" dirty="0">
                <a:latin typeface="Arial"/>
                <a:cs typeface="Arial"/>
              </a:rPr>
              <a:t>Medidas específicas: </a:t>
            </a:r>
            <a:r>
              <a:rPr sz="1600" b="1" spc="-10" dirty="0">
                <a:latin typeface="Arial"/>
                <a:cs typeface="Arial"/>
              </a:rPr>
              <a:t>metodologías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5" dirty="0">
                <a:latin typeface="Arial"/>
                <a:cs typeface="Arial"/>
              </a:rPr>
              <a:t>materiales </a:t>
            </a:r>
            <a:r>
              <a:rPr sz="1600" b="1" spc="-10" dirty="0">
                <a:latin typeface="Arial"/>
                <a:cs typeface="Arial"/>
              </a:rPr>
              <a:t>educativos </a:t>
            </a:r>
            <a:r>
              <a:rPr sz="1600" spc="-10" dirty="0">
                <a:latin typeface="Arial"/>
                <a:cs typeface="Arial"/>
              </a:rPr>
              <a:t>acordes  </a:t>
            </a:r>
            <a:r>
              <a:rPr sz="1600" dirty="0">
                <a:latin typeface="Arial"/>
                <a:cs typeface="Arial"/>
              </a:rPr>
              <a:t>con la </a:t>
            </a:r>
            <a:r>
              <a:rPr sz="1600" spc="-5" dirty="0">
                <a:latin typeface="Arial"/>
                <a:cs typeface="Arial"/>
              </a:rPr>
              <a:t>escuela coeducativa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spc="-5" dirty="0">
                <a:latin typeface="Arial"/>
                <a:cs typeface="Arial"/>
              </a:rPr>
              <a:t>específicamente </a:t>
            </a:r>
            <a:r>
              <a:rPr sz="1600" dirty="0">
                <a:latin typeface="Arial"/>
                <a:cs typeface="Arial"/>
              </a:rPr>
              <a:t>con </a:t>
            </a:r>
            <a:r>
              <a:rPr sz="1600" spc="-5" dirty="0">
                <a:latin typeface="Arial"/>
                <a:cs typeface="Arial"/>
              </a:rPr>
              <a:t>los </a:t>
            </a:r>
            <a:r>
              <a:rPr sz="1600" b="1" spc="-5" dirty="0">
                <a:latin typeface="Arial"/>
                <a:cs typeface="Arial"/>
              </a:rPr>
              <a:t>principios </a:t>
            </a:r>
            <a:r>
              <a:rPr sz="1600" spc="-5" dirty="0">
                <a:latin typeface="Arial"/>
                <a:cs typeface="Arial"/>
              </a:rPr>
              <a:t>de  empoderamiento femenino, investigación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spc="-5" dirty="0">
                <a:latin typeface="Arial"/>
                <a:cs typeface="Arial"/>
              </a:rPr>
              <a:t>epistemología feminista </a:t>
            </a:r>
            <a:r>
              <a:rPr sz="1600" dirty="0">
                <a:latin typeface="Arial"/>
                <a:cs typeface="Arial"/>
              </a:rPr>
              <a:t>y  </a:t>
            </a:r>
            <a:r>
              <a:rPr sz="1600" spc="-5" dirty="0">
                <a:latin typeface="Arial"/>
                <a:cs typeface="Arial"/>
              </a:rPr>
              <a:t>nuevas masculinidades, </a:t>
            </a:r>
            <a:r>
              <a:rPr sz="1600" dirty="0">
                <a:latin typeface="Arial"/>
                <a:cs typeface="Arial"/>
              </a:rPr>
              <a:t>así </a:t>
            </a:r>
            <a:r>
              <a:rPr sz="1600" spc="-5" dirty="0">
                <a:latin typeface="Arial"/>
                <a:cs typeface="Arial"/>
              </a:rPr>
              <a:t>como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visibilización de las diversas  identidades de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género.</a:t>
            </a:r>
            <a:endParaRPr sz="1600">
              <a:latin typeface="Arial"/>
              <a:cs typeface="Arial"/>
            </a:endParaRPr>
          </a:p>
          <a:p>
            <a:pPr marL="248285" indent="-236220">
              <a:lnSpc>
                <a:spcPct val="100000"/>
              </a:lnSpc>
              <a:spcBef>
                <a:spcPts val="1590"/>
              </a:spcBef>
              <a:buAutoNum type="alphaLcParenR"/>
              <a:tabLst>
                <a:tab pos="248920" algn="l"/>
              </a:tabLst>
            </a:pPr>
            <a:r>
              <a:rPr sz="1600" spc="-5" dirty="0">
                <a:latin typeface="Arial"/>
                <a:cs typeface="Arial"/>
              </a:rPr>
              <a:t>Detección de </a:t>
            </a:r>
            <a:r>
              <a:rPr sz="1600" b="1" spc="-5" dirty="0">
                <a:latin typeface="Arial"/>
                <a:cs typeface="Arial"/>
              </a:rPr>
              <a:t>necesidades de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formación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190500" marR="6350" indent="-177800" algn="just">
              <a:lnSpc>
                <a:spcPts val="1839"/>
              </a:lnSpc>
              <a:spcBef>
                <a:spcPts val="5"/>
              </a:spcBef>
              <a:buFont typeface="Arial"/>
              <a:buAutoNum type="alphaLcParenR" startAt="7"/>
              <a:tabLst>
                <a:tab pos="251460" algn="l"/>
              </a:tabLst>
            </a:pPr>
            <a:r>
              <a:rPr sz="1600" b="1" spc="-5" dirty="0">
                <a:latin typeface="Arial"/>
                <a:cs typeface="Arial"/>
              </a:rPr>
              <a:t>Difusión, </a:t>
            </a:r>
            <a:r>
              <a:rPr sz="1600" b="1" spc="-10" dirty="0">
                <a:latin typeface="Arial"/>
                <a:cs typeface="Arial"/>
              </a:rPr>
              <a:t>seguimiento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10" dirty="0">
                <a:latin typeface="Arial"/>
                <a:cs typeface="Arial"/>
              </a:rPr>
              <a:t>evaluación </a:t>
            </a:r>
            <a:r>
              <a:rPr sz="1600" spc="-5" dirty="0">
                <a:latin typeface="Arial"/>
                <a:cs typeface="Arial"/>
              </a:rPr>
              <a:t>del plan de igualdad </a:t>
            </a:r>
            <a:r>
              <a:rPr sz="1600" b="1" spc="-5" dirty="0">
                <a:latin typeface="Arial"/>
                <a:cs typeface="Arial"/>
              </a:rPr>
              <a:t>en el marco </a:t>
            </a:r>
            <a:r>
              <a:rPr sz="1600" b="1" spc="-10" dirty="0">
                <a:latin typeface="Arial"/>
                <a:cs typeface="Arial"/>
              </a:rPr>
              <a:t>del  proyecto educativo.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lphaLcParenR" startAt="7"/>
            </a:pPr>
            <a:endParaRPr sz="1450">
              <a:latin typeface="Times New Roman"/>
              <a:cs typeface="Times New Roman"/>
            </a:endParaRPr>
          </a:p>
          <a:p>
            <a:pPr marL="190500" marR="6350" indent="-177800" algn="just">
              <a:lnSpc>
                <a:spcPct val="94300"/>
              </a:lnSpc>
              <a:buAutoNum type="alphaLcParenR" startAt="7"/>
              <a:tabLst>
                <a:tab pos="382270" algn="l"/>
              </a:tabLst>
            </a:pPr>
            <a:r>
              <a:rPr sz="1600" spc="-5" dirty="0">
                <a:latin typeface="Arial"/>
                <a:cs typeface="Arial"/>
              </a:rPr>
              <a:t>Procedimientos para articular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b="1" spc="-10" dirty="0">
                <a:latin typeface="Arial"/>
                <a:cs typeface="Arial"/>
              </a:rPr>
              <a:t>colaboración </a:t>
            </a:r>
            <a:r>
              <a:rPr sz="1600" b="1" spc="-5" dirty="0">
                <a:latin typeface="Arial"/>
                <a:cs typeface="Arial"/>
              </a:rPr>
              <a:t>con </a:t>
            </a:r>
            <a:r>
              <a:rPr sz="1600" b="1" spc="-10" dirty="0">
                <a:latin typeface="Arial"/>
                <a:cs typeface="Arial"/>
              </a:rPr>
              <a:t>entidades </a:t>
            </a:r>
            <a:r>
              <a:rPr sz="1600" b="1" dirty="0">
                <a:latin typeface="Arial"/>
                <a:cs typeface="Arial"/>
              </a:rPr>
              <a:t>e  </a:t>
            </a:r>
            <a:r>
              <a:rPr sz="1600" b="1" spc="-10" dirty="0">
                <a:latin typeface="Arial"/>
                <a:cs typeface="Arial"/>
              </a:rPr>
              <a:t>instituciones </a:t>
            </a:r>
            <a:r>
              <a:rPr sz="1600" spc="-5" dirty="0">
                <a:latin typeface="Arial"/>
                <a:cs typeface="Arial"/>
              </a:rPr>
              <a:t>del entorno para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construcción de comunidades educativas  que trabajen por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igualdad efectiva </a:t>
            </a:r>
            <a:r>
              <a:rPr sz="1600" spc="-10" dirty="0">
                <a:latin typeface="Arial"/>
                <a:cs typeface="Arial"/>
              </a:rPr>
              <a:t>entre </a:t>
            </a:r>
            <a:r>
              <a:rPr sz="1600" spc="-5" dirty="0">
                <a:latin typeface="Arial"/>
                <a:cs typeface="Arial"/>
              </a:rPr>
              <a:t>hombres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mujeres.</a:t>
            </a:r>
            <a:endParaRPr sz="1600">
              <a:latin typeface="Arial"/>
              <a:cs typeface="Arial"/>
            </a:endParaRPr>
          </a:p>
          <a:p>
            <a:pPr marL="2929890" algn="just">
              <a:lnSpc>
                <a:spcPct val="100000"/>
              </a:lnSpc>
              <a:spcBef>
                <a:spcPts val="670"/>
              </a:spcBef>
            </a:pPr>
            <a:r>
              <a:rPr sz="1800" b="1" i="1" spc="-5" dirty="0">
                <a:latin typeface="Arial"/>
                <a:cs typeface="Arial"/>
              </a:rPr>
              <a:t>ORDEN </a:t>
            </a:r>
            <a:r>
              <a:rPr sz="1800" b="1" i="1" spc="-10" dirty="0">
                <a:latin typeface="Arial"/>
                <a:cs typeface="Arial"/>
              </a:rPr>
              <a:t>ECD/1003/2018, </a:t>
            </a:r>
            <a:r>
              <a:rPr sz="1800" b="1" i="1" spc="-5" dirty="0">
                <a:latin typeface="Arial"/>
                <a:cs typeface="Arial"/>
              </a:rPr>
              <a:t>de </a:t>
            </a:r>
            <a:r>
              <a:rPr sz="1800" b="1" i="1" dirty="0">
                <a:latin typeface="Arial"/>
                <a:cs typeface="Arial"/>
              </a:rPr>
              <a:t>7 </a:t>
            </a:r>
            <a:r>
              <a:rPr sz="1800" b="1" i="1" spc="-5" dirty="0">
                <a:latin typeface="Arial"/>
                <a:cs typeface="Arial"/>
              </a:rPr>
              <a:t>de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junio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079" y="2735579"/>
            <a:ext cx="2827020" cy="1490980"/>
          </a:xfrm>
          <a:prstGeom prst="rect">
            <a:avLst/>
          </a:prstGeom>
          <a:solidFill>
            <a:srgbClr val="E5E5FF"/>
          </a:solidFill>
          <a:ln w="25518">
            <a:solidFill>
              <a:srgbClr val="7B974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170" marR="118745">
              <a:lnSpc>
                <a:spcPct val="100000"/>
              </a:lnSpc>
              <a:spcBef>
                <a:spcPts val="350"/>
              </a:spcBef>
            </a:pPr>
            <a:r>
              <a:rPr sz="2200" spc="-5" dirty="0">
                <a:latin typeface="Franklin Gothic Book"/>
                <a:cs typeface="Franklin Gothic Book"/>
              </a:rPr>
              <a:t>Persona </a:t>
            </a:r>
            <a:r>
              <a:rPr sz="2200" dirty="0">
                <a:latin typeface="Franklin Gothic Book"/>
                <a:cs typeface="Franklin Gothic Book"/>
              </a:rPr>
              <a:t>coordinadora  del Plan </a:t>
            </a:r>
            <a:r>
              <a:rPr sz="2200" spc="5" dirty="0">
                <a:latin typeface="Franklin Gothic Book"/>
                <a:cs typeface="Franklin Gothic Book"/>
              </a:rPr>
              <a:t>de Igualdad</a:t>
            </a:r>
            <a:endParaRPr sz="2200">
              <a:latin typeface="Franklin Gothic Book"/>
              <a:cs typeface="Franklin Gothic Book"/>
            </a:endParaRPr>
          </a:p>
          <a:p>
            <a:pPr marL="90170" marR="310515" indent="50800">
              <a:lnSpc>
                <a:spcPct val="100000"/>
              </a:lnSpc>
            </a:pPr>
            <a:r>
              <a:rPr sz="1600" dirty="0">
                <a:latin typeface="Franklin Gothic Book"/>
                <a:cs typeface="Franklin Gothic Book"/>
              </a:rPr>
              <a:t>Certificación y </a:t>
            </a:r>
            <a:r>
              <a:rPr sz="1600" spc="-5" dirty="0">
                <a:latin typeface="Franklin Gothic Book"/>
                <a:cs typeface="Franklin Gothic Book"/>
              </a:rPr>
              <a:t>hasta </a:t>
            </a:r>
            <a:r>
              <a:rPr sz="1600" dirty="0">
                <a:latin typeface="Franklin Gothic Book"/>
                <a:cs typeface="Franklin Gothic Book"/>
              </a:rPr>
              <a:t>3h  Profesorado </a:t>
            </a:r>
            <a:r>
              <a:rPr sz="1600" spc="5" dirty="0">
                <a:latin typeface="Franklin Gothic Book"/>
                <a:cs typeface="Franklin Gothic Book"/>
              </a:rPr>
              <a:t>colaborador  </a:t>
            </a:r>
            <a:r>
              <a:rPr sz="1600" dirty="0">
                <a:latin typeface="Franklin Gothic Book"/>
                <a:cs typeface="Franklin Gothic Book"/>
              </a:rPr>
              <a:t>Certificación y </a:t>
            </a:r>
            <a:r>
              <a:rPr sz="1600" spc="-5" dirty="0">
                <a:latin typeface="Franklin Gothic Book"/>
                <a:cs typeface="Franklin Gothic Book"/>
              </a:rPr>
              <a:t>al </a:t>
            </a:r>
            <a:r>
              <a:rPr sz="1600" spc="-10" dirty="0">
                <a:latin typeface="Franklin Gothic Book"/>
                <a:cs typeface="Franklin Gothic Book"/>
              </a:rPr>
              <a:t>menos </a:t>
            </a:r>
            <a:r>
              <a:rPr sz="1600" dirty="0">
                <a:latin typeface="Franklin Gothic Book"/>
                <a:cs typeface="Franklin Gothic Book"/>
              </a:rPr>
              <a:t>1</a:t>
            </a:r>
            <a:r>
              <a:rPr sz="1600" spc="-75" dirty="0">
                <a:latin typeface="Franklin Gothic Book"/>
                <a:cs typeface="Franklin Gothic Book"/>
              </a:rPr>
              <a:t> </a:t>
            </a:r>
            <a:r>
              <a:rPr sz="1600" spc="-5" dirty="0">
                <a:latin typeface="Franklin Gothic Book"/>
                <a:cs typeface="Franklin Gothic Book"/>
              </a:rPr>
              <a:t>h.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1889" y="793750"/>
            <a:ext cx="5976620" cy="1221740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48260" rIns="0" bIns="0" rtlCol="0">
            <a:spAutoFit/>
          </a:bodyPr>
          <a:lstStyle/>
          <a:p>
            <a:pPr marL="89535" algn="just">
              <a:lnSpc>
                <a:spcPct val="100000"/>
              </a:lnSpc>
              <a:spcBef>
                <a:spcPts val="380"/>
              </a:spcBef>
            </a:pPr>
            <a:r>
              <a:rPr sz="2000" b="1" spc="-5" dirty="0">
                <a:latin typeface="Arial"/>
                <a:cs typeface="Arial"/>
              </a:rPr>
              <a:t>Persona en </a:t>
            </a:r>
            <a:r>
              <a:rPr sz="2000" b="1" dirty="0">
                <a:latin typeface="Arial"/>
                <a:cs typeface="Arial"/>
              </a:rPr>
              <a:t>el </a:t>
            </a:r>
            <a:r>
              <a:rPr sz="2000" b="1" spc="-5" dirty="0">
                <a:latin typeface="Arial"/>
                <a:cs typeface="Arial"/>
              </a:rPr>
              <a:t>Consejo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Escolar</a:t>
            </a:r>
            <a:endParaRPr sz="2000">
              <a:latin typeface="Arial"/>
              <a:cs typeface="Arial"/>
            </a:endParaRPr>
          </a:p>
          <a:p>
            <a:pPr marL="89535" marR="83185" algn="just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para el </a:t>
            </a:r>
            <a:r>
              <a:rPr sz="1800" spc="-5" dirty="0">
                <a:latin typeface="Arial"/>
                <a:cs typeface="Arial"/>
              </a:rPr>
              <a:t>impulso de medidas </a:t>
            </a:r>
            <a:r>
              <a:rPr sz="1800" spc="-10" dirty="0">
                <a:latin typeface="Arial"/>
                <a:cs typeface="Arial"/>
              </a:rPr>
              <a:t>educativas que </a:t>
            </a:r>
            <a:r>
              <a:rPr sz="1800" spc="-5" dirty="0">
                <a:latin typeface="Arial"/>
                <a:cs typeface="Arial"/>
              </a:rPr>
              <a:t>fomenten la  </a:t>
            </a:r>
            <a:r>
              <a:rPr sz="1800" spc="-10" dirty="0">
                <a:latin typeface="Arial"/>
                <a:cs typeface="Arial"/>
              </a:rPr>
              <a:t>igualdad </a:t>
            </a:r>
            <a:r>
              <a:rPr sz="1800" spc="-5" dirty="0">
                <a:latin typeface="Arial"/>
                <a:cs typeface="Arial"/>
              </a:rPr>
              <a:t>real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efectiva </a:t>
            </a:r>
            <a:r>
              <a:rPr sz="1800" b="1" spc="-5" dirty="0">
                <a:latin typeface="Arial"/>
                <a:cs typeface="Arial"/>
              </a:rPr>
              <a:t>Ley Orgánica </a:t>
            </a:r>
            <a:r>
              <a:rPr sz="1800" b="1" spc="-10" dirty="0">
                <a:latin typeface="Arial"/>
                <a:cs typeface="Arial"/>
              </a:rPr>
              <a:t>2/2006,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3 de  </a:t>
            </a:r>
            <a:r>
              <a:rPr sz="1800" b="1" spc="-10" dirty="0">
                <a:latin typeface="Arial"/>
                <a:cs typeface="Arial"/>
              </a:rPr>
              <a:t>mayo,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Educación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15489" y="2592070"/>
            <a:ext cx="4085590" cy="1704339"/>
          </a:xfrm>
          <a:prstGeom prst="rect">
            <a:avLst/>
          </a:prstGeom>
          <a:solidFill>
            <a:srgbClr val="CC99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36830" marR="935990">
              <a:lnSpc>
                <a:spcPts val="2280"/>
              </a:lnSpc>
              <a:spcBef>
                <a:spcPts val="305"/>
              </a:spcBef>
            </a:pPr>
            <a:r>
              <a:rPr sz="2000" b="1" spc="-5" dirty="0">
                <a:latin typeface="Arial"/>
                <a:cs typeface="Arial"/>
              </a:rPr>
              <a:t>Creación de </a:t>
            </a:r>
            <a:r>
              <a:rPr sz="2000" b="1" dirty="0">
                <a:latin typeface="Arial"/>
                <a:cs typeface="Arial"/>
              </a:rPr>
              <a:t>un </a:t>
            </a:r>
            <a:r>
              <a:rPr sz="2000" b="1" spc="-5" dirty="0">
                <a:latin typeface="Arial"/>
                <a:cs typeface="Arial"/>
              </a:rPr>
              <a:t>equipo de  </a:t>
            </a:r>
            <a:r>
              <a:rPr sz="2000" b="1" spc="-10" dirty="0">
                <a:latin typeface="Arial"/>
                <a:cs typeface="Arial"/>
              </a:rPr>
              <a:t>convivencia 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igualdad</a:t>
            </a:r>
            <a:endParaRPr sz="2000">
              <a:latin typeface="Arial"/>
              <a:cs typeface="Arial"/>
            </a:endParaRPr>
          </a:p>
          <a:p>
            <a:pPr marL="36830" marR="466090">
              <a:lnSpc>
                <a:spcPts val="1789"/>
              </a:lnSpc>
              <a:spcBef>
                <a:spcPts val="1760"/>
              </a:spcBef>
            </a:pP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reunirá, al menos, tres veces al año.  Persona del ED, Orientación,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persona</a:t>
            </a:r>
            <a:endParaRPr sz="160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  <a:spcBef>
                <a:spcPts val="745"/>
              </a:spcBef>
            </a:pPr>
            <a:r>
              <a:rPr sz="1600" spc="-5" dirty="0">
                <a:latin typeface="Arial"/>
                <a:cs typeface="Arial"/>
              </a:rPr>
              <a:t>coordinadora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spc="-5" dirty="0">
                <a:latin typeface="Arial"/>
                <a:cs typeface="Arial"/>
              </a:rPr>
              <a:t>profesorado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colaborador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6650" y="2231389"/>
            <a:ext cx="807719" cy="116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0" y="6065520"/>
                </a:moveTo>
                <a:lnTo>
                  <a:pt x="1078230" y="6065520"/>
                </a:lnTo>
                <a:lnTo>
                  <a:pt x="1078230" y="0"/>
                </a:lnTo>
                <a:lnTo>
                  <a:pt x="0" y="0"/>
                </a:lnTo>
                <a:lnTo>
                  <a:pt x="0" y="6065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8230" y="3528059"/>
            <a:ext cx="0" cy="3329940"/>
          </a:xfrm>
          <a:custGeom>
            <a:avLst/>
            <a:gdLst/>
            <a:ahLst/>
            <a:cxnLst/>
            <a:rect l="l" t="t" r="r" b="b"/>
            <a:pathLst>
              <a:path h="3329940">
                <a:moveTo>
                  <a:pt x="0" y="0"/>
                </a:moveTo>
                <a:lnTo>
                  <a:pt x="0" y="332994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0" y="6785609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5566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0021" y="746020"/>
            <a:ext cx="854075" cy="5787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30810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8171" y="537666"/>
            <a:ext cx="40322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5489" y="5327650"/>
            <a:ext cx="6624320" cy="1282700"/>
          </a:xfrm>
          <a:prstGeom prst="rect">
            <a:avLst/>
          </a:prstGeom>
          <a:solidFill>
            <a:srgbClr val="E5E5FF"/>
          </a:solidFill>
        </p:spPr>
        <p:txBody>
          <a:bodyPr vert="horz" wrap="square" lIns="0" tIns="635" rIns="0" bIns="0" rtlCol="0">
            <a:spAutoFit/>
          </a:bodyPr>
          <a:lstStyle/>
          <a:p>
            <a:pPr marR="169545">
              <a:lnSpc>
                <a:spcPct val="93400"/>
              </a:lnSpc>
              <a:spcBef>
                <a:spcPts val="5"/>
              </a:spcBef>
            </a:pPr>
            <a:r>
              <a:rPr sz="2000" b="1" spc="-5" dirty="0">
                <a:latin typeface="Arial"/>
                <a:cs typeface="Arial"/>
              </a:rPr>
              <a:t>Alumnado </a:t>
            </a:r>
            <a:r>
              <a:rPr sz="2000" b="1" dirty="0">
                <a:latin typeface="Arial"/>
                <a:cs typeface="Arial"/>
              </a:rPr>
              <a:t>por </a:t>
            </a:r>
            <a:r>
              <a:rPr sz="2000" b="1" spc="-5" dirty="0">
                <a:latin typeface="Arial"/>
                <a:cs typeface="Arial"/>
              </a:rPr>
              <a:t>la igualdad de </a:t>
            </a:r>
            <a:r>
              <a:rPr sz="2000" b="1" spc="5" dirty="0">
                <a:latin typeface="Arial"/>
                <a:cs typeface="Arial"/>
              </a:rPr>
              <a:t>género</a:t>
            </a:r>
            <a:r>
              <a:rPr sz="1800" spc="5" dirty="0">
                <a:latin typeface="Arial"/>
                <a:cs typeface="Arial"/>
              </a:rPr>
              <a:t>. </a:t>
            </a:r>
            <a:r>
              <a:rPr sz="1800" spc="-5" dirty="0">
                <a:latin typeface="Arial"/>
                <a:cs typeface="Arial"/>
              </a:rPr>
              <a:t>Esta figura </a:t>
            </a:r>
            <a:r>
              <a:rPr sz="1800" spc="-10" dirty="0">
                <a:latin typeface="Arial"/>
                <a:cs typeface="Arial"/>
              </a:rPr>
              <a:t>amplia  </a:t>
            </a:r>
            <a:r>
              <a:rPr sz="1800" spc="-5" dirty="0">
                <a:latin typeface="Arial"/>
                <a:cs typeface="Arial"/>
              </a:rPr>
              <a:t>las </a:t>
            </a:r>
            <a:r>
              <a:rPr sz="1800" spc="-10" dirty="0">
                <a:latin typeface="Arial"/>
                <a:cs typeface="Arial"/>
              </a:rPr>
              <a:t>funciones del alumnado ayudante, colaborando </a:t>
            </a:r>
            <a:r>
              <a:rPr sz="1800" spc="-5" dirty="0">
                <a:latin typeface="Arial"/>
                <a:cs typeface="Arial"/>
              </a:rPr>
              <a:t>en el  desarrollo </a:t>
            </a:r>
            <a:r>
              <a:rPr sz="1800" spc="-10" dirty="0">
                <a:latin typeface="Arial"/>
                <a:cs typeface="Arial"/>
              </a:rPr>
              <a:t>del </a:t>
            </a:r>
            <a:r>
              <a:rPr sz="1800" spc="-5" dirty="0">
                <a:latin typeface="Arial"/>
                <a:cs typeface="Arial"/>
              </a:rPr>
              <a:t>Plan de </a:t>
            </a:r>
            <a:r>
              <a:rPr sz="1800" spc="-10" dirty="0">
                <a:latin typeface="Arial"/>
                <a:cs typeface="Arial"/>
              </a:rPr>
              <a:t>Igualdad, en </a:t>
            </a:r>
            <a:r>
              <a:rPr sz="1800" spc="-5" dirty="0">
                <a:latin typeface="Arial"/>
                <a:cs typeface="Arial"/>
              </a:rPr>
              <a:t>la </a:t>
            </a:r>
            <a:r>
              <a:rPr sz="1800" spc="-10" dirty="0">
                <a:latin typeface="Arial"/>
                <a:cs typeface="Arial"/>
              </a:rPr>
              <a:t>prevención </a:t>
            </a:r>
            <a:r>
              <a:rPr sz="1800" spc="-5" dirty="0">
                <a:latin typeface="Arial"/>
                <a:cs typeface="Arial"/>
              </a:rPr>
              <a:t>de la violencia  de </a:t>
            </a:r>
            <a:r>
              <a:rPr sz="1800" spc="-10" dirty="0">
                <a:latin typeface="Arial"/>
                <a:cs typeface="Arial"/>
              </a:rPr>
              <a:t>género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la promoción de la </a:t>
            </a:r>
            <a:r>
              <a:rPr sz="1800" spc="-10" dirty="0">
                <a:latin typeface="Arial"/>
                <a:cs typeface="Arial"/>
              </a:rPr>
              <a:t>igualdad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género</a:t>
            </a:r>
            <a:r>
              <a:rPr sz="1000" spc="-1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87879" y="2087879"/>
            <a:ext cx="7056120" cy="379730"/>
          </a:xfrm>
          <a:custGeom>
            <a:avLst/>
            <a:gdLst/>
            <a:ahLst/>
            <a:cxnLst/>
            <a:rect l="l" t="t" r="r" b="b"/>
            <a:pathLst>
              <a:path w="7056120" h="379730">
                <a:moveTo>
                  <a:pt x="7056120" y="0"/>
                </a:moveTo>
                <a:lnTo>
                  <a:pt x="0" y="0"/>
                </a:lnTo>
                <a:lnTo>
                  <a:pt x="0" y="379730"/>
                </a:lnTo>
                <a:lnTo>
                  <a:pt x="7056120" y="379730"/>
                </a:lnTo>
                <a:lnTo>
                  <a:pt x="705612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65350" y="2100579"/>
            <a:ext cx="689355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Comisión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10" dirty="0">
                <a:latin typeface="Arial"/>
                <a:cs typeface="Arial"/>
              </a:rPr>
              <a:t>convivencia </a:t>
            </a:r>
            <a:r>
              <a:rPr sz="2000" b="1" dirty="0">
                <a:latin typeface="Arial"/>
                <a:cs typeface="Arial"/>
              </a:rPr>
              <a:t>e </a:t>
            </a:r>
            <a:r>
              <a:rPr sz="2000" b="1" spc="-5" dirty="0">
                <a:latin typeface="Arial"/>
                <a:cs typeface="Arial"/>
              </a:rPr>
              <a:t>igualdad </a:t>
            </a:r>
            <a:r>
              <a:rPr sz="2000" b="1" dirty="0">
                <a:latin typeface="Arial"/>
                <a:cs typeface="Arial"/>
              </a:rPr>
              <a:t>del Consejo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Escolar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44450"/>
            <a:ext cx="9144000" cy="748030"/>
          </a:xfrm>
          <a:custGeom>
            <a:avLst/>
            <a:gdLst/>
            <a:ahLst/>
            <a:cxnLst/>
            <a:rect l="l" t="t" r="r" b="b"/>
            <a:pathLst>
              <a:path w="9144000" h="748030">
                <a:moveTo>
                  <a:pt x="9144000" y="0"/>
                </a:moveTo>
                <a:lnTo>
                  <a:pt x="0" y="0"/>
                </a:lnTo>
                <a:lnTo>
                  <a:pt x="0" y="748029"/>
                </a:lnTo>
                <a:lnTo>
                  <a:pt x="9144000" y="748029"/>
                </a:lnTo>
                <a:lnTo>
                  <a:pt x="91440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76350" y="76200"/>
            <a:ext cx="67075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9645" marR="5080" indent="-2227580">
              <a:lnSpc>
                <a:spcPct val="100000"/>
              </a:lnSpc>
              <a:spcBef>
                <a:spcPts val="100"/>
              </a:spcBef>
              <a:tabLst>
                <a:tab pos="4142740" algn="l"/>
              </a:tabLst>
            </a:pPr>
            <a:r>
              <a:rPr sz="2000" b="1" spc="-5" dirty="0">
                <a:latin typeface="Arial Rounded MT Bold"/>
                <a:cs typeface="Arial Rounded MT Bold"/>
              </a:rPr>
              <a:t>Estructuras</a:t>
            </a:r>
            <a:r>
              <a:rPr sz="2000" b="1" spc="50" dirty="0">
                <a:latin typeface="Arial Rounded MT Bold"/>
                <a:cs typeface="Arial Rounded MT Bold"/>
              </a:rPr>
              <a:t> </a:t>
            </a:r>
            <a:r>
              <a:rPr sz="2000" b="1" spc="5" dirty="0">
                <a:latin typeface="Arial Rounded MT Bold"/>
                <a:cs typeface="Arial Rounded MT Bold"/>
              </a:rPr>
              <a:t>específicas	</a:t>
            </a:r>
            <a:r>
              <a:rPr sz="2000" b="1" dirty="0">
                <a:latin typeface="Arial Rounded MT Bold"/>
                <a:cs typeface="Arial Rounded MT Bold"/>
              </a:rPr>
              <a:t>PLAN </a:t>
            </a:r>
            <a:r>
              <a:rPr sz="2000" b="1" spc="5" dirty="0">
                <a:latin typeface="Arial Rounded MT Bold"/>
                <a:cs typeface="Arial Rounded MT Bold"/>
              </a:rPr>
              <a:t>DE</a:t>
            </a:r>
            <a:r>
              <a:rPr sz="2000" b="1" spc="-3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  </a:t>
            </a:r>
            <a:r>
              <a:rPr sz="2000" b="1" spc="-5" dirty="0">
                <a:latin typeface="Arial Rounded MT Bold"/>
                <a:cs typeface="Arial Rounded MT Bold"/>
              </a:rPr>
              <a:t>marco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dirty="0">
                <a:latin typeface="Arial Rounded MT Bold"/>
                <a:cs typeface="Arial Rounded MT Bold"/>
              </a:rPr>
              <a:t>normativo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17080" y="29209"/>
            <a:ext cx="2026920" cy="2053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24280" y="4391659"/>
            <a:ext cx="7703820" cy="830580"/>
          </a:xfrm>
          <a:prstGeom prst="rect">
            <a:avLst/>
          </a:prstGeom>
          <a:solidFill>
            <a:srgbClr val="99CC99"/>
          </a:solidFill>
        </p:spPr>
        <p:txBody>
          <a:bodyPr vert="horz" wrap="square" lIns="0" tIns="26669" rIns="0" bIns="0" rtlCol="0">
            <a:spAutoFit/>
          </a:bodyPr>
          <a:lstStyle/>
          <a:p>
            <a:pPr marL="313055">
              <a:lnSpc>
                <a:spcPts val="2345"/>
              </a:lnSpc>
              <a:spcBef>
                <a:spcPts val="209"/>
              </a:spcBef>
            </a:pPr>
            <a:r>
              <a:rPr sz="2000" b="1" spc="-5" dirty="0">
                <a:latin typeface="Arial"/>
                <a:cs typeface="Arial"/>
              </a:rPr>
              <a:t>Observatorio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Centro en </a:t>
            </a:r>
            <a:r>
              <a:rPr sz="2000" b="1" spc="-10" dirty="0">
                <a:latin typeface="Arial"/>
                <a:cs typeface="Arial"/>
              </a:rPr>
              <a:t>Convivencia 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Igualdad</a:t>
            </a:r>
            <a:endParaRPr sz="2000">
              <a:latin typeface="Arial"/>
              <a:cs typeface="Arial"/>
            </a:endParaRPr>
          </a:p>
          <a:p>
            <a:pPr marL="267335">
              <a:lnSpc>
                <a:spcPts val="1570"/>
              </a:lnSpc>
            </a:pPr>
            <a:r>
              <a:rPr sz="1400" spc="-5" dirty="0">
                <a:latin typeface="Arial"/>
                <a:cs typeface="Arial"/>
              </a:rPr>
              <a:t>Se reunirá al menos una vez al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trimestre</a:t>
            </a:r>
            <a:endParaRPr sz="1400">
              <a:latin typeface="Arial"/>
              <a:cs typeface="Arial"/>
            </a:endParaRPr>
          </a:p>
          <a:p>
            <a:pPr marL="267335">
              <a:lnSpc>
                <a:spcPts val="1625"/>
              </a:lnSpc>
            </a:pPr>
            <a:r>
              <a:rPr sz="1400" spc="-5" dirty="0">
                <a:latin typeface="Arial"/>
                <a:cs typeface="Arial"/>
              </a:rPr>
              <a:t>Participan </a:t>
            </a:r>
            <a:r>
              <a:rPr sz="1400" dirty="0">
                <a:latin typeface="Arial"/>
                <a:cs typeface="Arial"/>
              </a:rPr>
              <a:t>específicamente </a:t>
            </a:r>
            <a:r>
              <a:rPr sz="1400" spc="-5" dirty="0">
                <a:latin typeface="Arial"/>
                <a:cs typeface="Arial"/>
              </a:rPr>
              <a:t>todos los sectores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comunidad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educativa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68580"/>
            <a:ext cx="761428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0000"/>
                </a:solidFill>
                <a:latin typeface="Arial"/>
                <a:cs typeface="Arial"/>
              </a:rPr>
              <a:t>FUNCIONES </a:t>
            </a:r>
            <a:r>
              <a:rPr sz="2000" b="1" spc="5" dirty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LA COORDINACIÓN </a:t>
            </a:r>
            <a:r>
              <a:rPr sz="2000" b="1" dirty="0">
                <a:solidFill>
                  <a:srgbClr val="000000"/>
                </a:solidFill>
                <a:latin typeface="Arial"/>
                <a:cs typeface="Arial"/>
              </a:rPr>
              <a:t>DEL PLAN DE</a:t>
            </a:r>
            <a:r>
              <a:rPr sz="2000" b="1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IGUALDAD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44" y="534669"/>
          <a:ext cx="9000490" cy="64249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00490"/>
              </a:tblGrid>
              <a:tr h="36830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a) Dirigir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reuniones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coordinación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del equipo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convivencia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igualdad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solidFill>
                      <a:srgbClr val="0066CC"/>
                    </a:solidFill>
                  </a:tcPr>
                </a:tc>
              </a:tr>
              <a:tr h="642619">
                <a:tc>
                  <a:txBody>
                    <a:bodyPr/>
                    <a:lstStyle/>
                    <a:p>
                      <a:pPr marL="90170" marR="81280">
                        <a:lnSpc>
                          <a:spcPts val="2020"/>
                        </a:lnSpc>
                        <a:spcBef>
                          <a:spcPts val="370"/>
                        </a:spcBef>
                        <a:tabLst>
                          <a:tab pos="464184" algn="l"/>
                          <a:tab pos="1636395" algn="l"/>
                          <a:tab pos="1984375" algn="l"/>
                          <a:tab pos="3752215" algn="l"/>
                          <a:tab pos="4225290" algn="l"/>
                          <a:tab pos="5396230" algn="l"/>
                          <a:tab pos="5820410" algn="l"/>
                          <a:tab pos="6282055" algn="l"/>
                          <a:tab pos="7583805" algn="l"/>
                          <a:tab pos="8007984" algn="l"/>
                          <a:tab pos="8796655" algn="l"/>
                        </a:tabLst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)	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oor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	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lem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ntac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n	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	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rrol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	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e	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	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cturas	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e	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	y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actuaciones de prevención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intervención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Plan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Convivencia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Igualdad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0099FF"/>
                    </a:solidFill>
                  </a:tcPr>
                </a:tc>
              </a:tr>
              <a:tr h="642620">
                <a:tc>
                  <a:txBody>
                    <a:bodyPr/>
                    <a:lstStyle/>
                    <a:p>
                      <a:pPr marL="90170" marR="83820">
                        <a:lnSpc>
                          <a:spcPts val="2020"/>
                        </a:lnSpc>
                        <a:spcBef>
                          <a:spcPts val="37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c)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Coordinar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formación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actuaciones del alumnado que desempeñe acciones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  mediación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y/o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tutoría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entre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9CCFF"/>
                    </a:solidFill>
                  </a:tcPr>
                </a:tc>
              </a:tr>
              <a:tr h="642619">
                <a:tc>
                  <a:txBody>
                    <a:bodyPr/>
                    <a:lstStyle/>
                    <a:p>
                      <a:pPr marL="90170" marR="84455">
                        <a:lnSpc>
                          <a:spcPts val="2020"/>
                        </a:lnSpc>
                        <a:spcBef>
                          <a:spcPts val="37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d) Coordinar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formación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actuaciones del alumnado que desempeñe acciones de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promoción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igualdad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prevención de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violencia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 género.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0099FF"/>
                    </a:solidFill>
                  </a:tcPr>
                </a:tc>
              </a:tr>
              <a:tr h="1191260">
                <a:tc>
                  <a:txBody>
                    <a:bodyPr/>
                    <a:lstStyle/>
                    <a:p>
                      <a:pPr marL="90170" marR="84455" algn="just">
                        <a:lnSpc>
                          <a:spcPts val="2020"/>
                        </a:lnSpc>
                        <a:spcBef>
                          <a:spcPts val="37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e) Colaborar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en 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detección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las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necesidades de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formación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materia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  convivencia, resolución de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conflictos,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igualdad entre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hombres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mujeres, la perspectiva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 género,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diversidad cultural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diversidad afectivo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sexual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todos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los sectores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que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componen 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comunidad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educativa.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99CCFF"/>
                    </a:solidFill>
                  </a:tcPr>
                </a:tc>
              </a:tr>
              <a:tr h="1191260">
                <a:tc>
                  <a:txBody>
                    <a:bodyPr/>
                    <a:lstStyle/>
                    <a:p>
                      <a:pPr marL="90170" marR="81915" algn="just">
                        <a:lnSpc>
                          <a:spcPts val="2020"/>
                        </a:lnSpc>
                        <a:spcBef>
                          <a:spcPts val="37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f)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Coordinar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revisión,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adaptación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actualización de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recursos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pedagógicos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didácticos (soportes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metodológicos,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técnicas didácticas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 aula, juguetes, juegos,  libros, material audiovisual, entre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otros) de forma que estos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contribuyan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fomentar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igualdad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entre mujeres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hombres.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9FF"/>
                    </a:solidFill>
                  </a:tcPr>
                </a:tc>
              </a:tr>
              <a:tr h="1191260">
                <a:tc>
                  <a:txBody>
                    <a:bodyPr/>
                    <a:lstStyle/>
                    <a:p>
                      <a:pPr marL="90170" marR="83820" algn="just">
                        <a:lnSpc>
                          <a:spcPts val="2020"/>
                        </a:lnSpc>
                        <a:spcBef>
                          <a:spcPts val="37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g) Apoyar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desarrollo del Plan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Acción 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Tutorial,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lo referido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al desarrollo de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 competencia social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del alumnado, eliminación de prejuicios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estereotipos sexistas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que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supongan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discriminación entre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hombres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mujeres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prevención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gestión positiva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conflictos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entre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iguales.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</a:tr>
              <a:tr h="453390">
                <a:tc>
                  <a:txBody>
                    <a:bodyPr/>
                    <a:lstStyle/>
                    <a:p>
                      <a:pPr marL="90170" marR="82550">
                        <a:lnSpc>
                          <a:spcPts val="2020"/>
                        </a:lnSpc>
                        <a:spcBef>
                          <a:spcPts val="37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h)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Otras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que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le sean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encomendadas por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equipo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directivo del centro,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encaminadas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favorecer la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convivencia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escolar.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solidFill>
                      <a:srgbClr val="00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2520" y="791209"/>
            <a:ext cx="807720" cy="116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1078230" y="0"/>
                </a:moveTo>
                <a:lnTo>
                  <a:pt x="0" y="0"/>
                </a:lnTo>
                <a:lnTo>
                  <a:pt x="0" y="6785609"/>
                </a:lnTo>
                <a:lnTo>
                  <a:pt x="1078230" y="6785609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8230" y="3528059"/>
            <a:ext cx="0" cy="3329940"/>
          </a:xfrm>
          <a:custGeom>
            <a:avLst/>
            <a:gdLst/>
            <a:ahLst/>
            <a:cxnLst/>
            <a:rect l="l" t="t" r="r" b="b"/>
            <a:pathLst>
              <a:path h="3329940">
                <a:moveTo>
                  <a:pt x="0" y="0"/>
                </a:moveTo>
                <a:lnTo>
                  <a:pt x="0" y="332994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0" y="6785609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5566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0021" y="52496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78230" y="44450"/>
            <a:ext cx="8065770" cy="748030"/>
          </a:xfrm>
          <a:custGeom>
            <a:avLst/>
            <a:gdLst/>
            <a:ahLst/>
            <a:cxnLst/>
            <a:rect l="l" t="t" r="r" b="b"/>
            <a:pathLst>
              <a:path w="8065770" h="748030">
                <a:moveTo>
                  <a:pt x="8065770" y="0"/>
                </a:moveTo>
                <a:lnTo>
                  <a:pt x="0" y="0"/>
                </a:lnTo>
                <a:lnTo>
                  <a:pt x="0" y="748029"/>
                </a:lnTo>
                <a:lnTo>
                  <a:pt x="8065770" y="748029"/>
                </a:lnTo>
                <a:lnTo>
                  <a:pt x="806577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75279" y="76200"/>
            <a:ext cx="13716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latin typeface="Arial Rounded MT Bold"/>
                <a:cs typeface="Arial Rounded MT Bold"/>
              </a:rPr>
              <a:t>P</a:t>
            </a:r>
            <a:r>
              <a:rPr sz="2000" b="1" spc="-75" dirty="0">
                <a:latin typeface="Arial Rounded MT Bold"/>
                <a:cs typeface="Arial Rounded MT Bold"/>
              </a:rPr>
              <a:t>r</a:t>
            </a:r>
            <a:r>
              <a:rPr sz="2000" b="1" spc="15" dirty="0">
                <a:latin typeface="Arial Rounded MT Bold"/>
                <a:cs typeface="Arial Rounded MT Bold"/>
              </a:rPr>
              <a:t>o</a:t>
            </a:r>
            <a:r>
              <a:rPr sz="2000" b="1" spc="5" dirty="0">
                <a:latin typeface="Arial Rounded MT Bold"/>
                <a:cs typeface="Arial Rounded MT Bold"/>
              </a:rPr>
              <a:t>to</a:t>
            </a:r>
            <a:r>
              <a:rPr sz="2000" b="1" dirty="0">
                <a:latin typeface="Arial Rounded MT Bold"/>
                <a:cs typeface="Arial Rounded MT Bold"/>
              </a:rPr>
              <a:t>c</a:t>
            </a:r>
            <a:r>
              <a:rPr sz="2000" b="1" spc="1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l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spc="-5" dirty="0">
                <a:latin typeface="Arial Rounded MT Bold"/>
                <a:cs typeface="Arial Rounded MT Bold"/>
              </a:rPr>
              <a:t>s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9394" y="76200"/>
            <a:ext cx="29190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PLANES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-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17080" y="29209"/>
            <a:ext cx="2026920" cy="2053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17319" y="2048510"/>
            <a:ext cx="6934200" cy="4269740"/>
          </a:xfrm>
          <a:custGeom>
            <a:avLst/>
            <a:gdLst/>
            <a:ahLst/>
            <a:cxnLst/>
            <a:rect l="l" t="t" r="r" b="b"/>
            <a:pathLst>
              <a:path w="6934200" h="4269740">
                <a:moveTo>
                  <a:pt x="6934200" y="0"/>
                </a:moveTo>
                <a:lnTo>
                  <a:pt x="0" y="0"/>
                </a:lnTo>
                <a:lnTo>
                  <a:pt x="0" y="4269740"/>
                </a:lnTo>
                <a:lnTo>
                  <a:pt x="6934200" y="4269740"/>
                </a:lnTo>
                <a:lnTo>
                  <a:pt x="693420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72589" y="5093970"/>
            <a:ext cx="39827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4655" algn="l"/>
                <a:tab pos="1665605" algn="l"/>
                <a:tab pos="2351405" algn="l"/>
                <a:tab pos="2724785" algn="l"/>
              </a:tabLst>
            </a:pP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)	</a:t>
            </a:r>
            <a:r>
              <a:rPr sz="2000" spc="-5" dirty="0">
                <a:latin typeface="Arial"/>
                <a:cs typeface="Arial"/>
              </a:rPr>
              <a:t>P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5" dirty="0">
                <a:latin typeface="Arial"/>
                <a:cs typeface="Arial"/>
              </a:rPr>
              <a:t>oc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lo	</a:t>
            </a:r>
            <a:r>
              <a:rPr sz="2000" spc="5" dirty="0">
                <a:latin typeface="Arial"/>
                <a:cs typeface="Arial"/>
              </a:rPr>
              <a:t>p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a	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dirty="0">
                <a:latin typeface="Arial"/>
                <a:cs typeface="Arial"/>
              </a:rPr>
              <a:t>a	</a:t>
            </a:r>
            <a:r>
              <a:rPr sz="2000" spc="5" dirty="0">
                <a:latin typeface="Arial"/>
                <a:cs typeface="Arial"/>
              </a:rPr>
              <a:t>p</a:t>
            </a:r>
            <a:r>
              <a:rPr sz="2000" dirty="0">
                <a:latin typeface="Arial"/>
                <a:cs typeface="Arial"/>
              </a:rPr>
              <a:t>r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v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spc="-5" dirty="0">
                <a:latin typeface="Arial"/>
                <a:cs typeface="Arial"/>
              </a:rPr>
              <a:t>n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ó</a:t>
            </a:r>
            <a:r>
              <a:rPr sz="2000" dirty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6440" y="5093970"/>
            <a:ext cx="24606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4325" algn="l"/>
                <a:tab pos="1579245" algn="l"/>
                <a:tab pos="2249805" algn="l"/>
              </a:tabLst>
            </a:pPr>
            <a:r>
              <a:rPr sz="2000" dirty="0">
                <a:latin typeface="Arial"/>
                <a:cs typeface="Arial"/>
              </a:rPr>
              <a:t>y	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5" dirty="0">
                <a:latin typeface="Arial"/>
                <a:cs typeface="Arial"/>
              </a:rPr>
              <a:t>u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ó</a:t>
            </a:r>
            <a:r>
              <a:rPr sz="2000" dirty="0">
                <a:latin typeface="Arial"/>
                <a:cs typeface="Arial"/>
              </a:rPr>
              <a:t>n	</a:t>
            </a:r>
            <a:r>
              <a:rPr sz="2000" spc="5" dirty="0">
                <a:latin typeface="Arial"/>
                <a:cs typeface="Arial"/>
              </a:rPr>
              <a:t>an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e	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2589" y="5379720"/>
            <a:ext cx="6593205" cy="900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>
              <a:lnSpc>
                <a:spcPts val="232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mutilación genital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femenina.</a:t>
            </a:r>
            <a:endParaRPr sz="2000">
              <a:latin typeface="Arial"/>
              <a:cs typeface="Arial"/>
            </a:endParaRPr>
          </a:p>
          <a:p>
            <a:pPr marL="190500" marR="5080" indent="-177800">
              <a:lnSpc>
                <a:spcPts val="2250"/>
              </a:lnSpc>
              <a:spcBef>
                <a:spcPts val="120"/>
              </a:spcBef>
            </a:pPr>
            <a:r>
              <a:rPr sz="2000" spc="-5" dirty="0">
                <a:latin typeface="Arial"/>
                <a:cs typeface="Arial"/>
              </a:rPr>
              <a:t>f) Otros protocolos </a:t>
            </a:r>
            <a:r>
              <a:rPr sz="2000" dirty="0">
                <a:latin typeface="Arial"/>
                <a:cs typeface="Arial"/>
              </a:rPr>
              <a:t>que se </a:t>
            </a:r>
            <a:r>
              <a:rPr sz="2000" spc="-5" dirty="0">
                <a:latin typeface="Arial"/>
                <a:cs typeface="Arial"/>
              </a:rPr>
              <a:t>determinen </a:t>
            </a:r>
            <a:r>
              <a:rPr sz="2000" dirty="0">
                <a:latin typeface="Arial"/>
                <a:cs typeface="Arial"/>
              </a:rPr>
              <a:t>en función </a:t>
            </a:r>
            <a:r>
              <a:rPr sz="2000" spc="-5" dirty="0">
                <a:latin typeface="Arial"/>
                <a:cs typeface="Arial"/>
              </a:rPr>
              <a:t>de la </a:t>
            </a:r>
            <a:r>
              <a:rPr sz="2000" spc="5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problemática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existente.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9380" y="919479"/>
            <a:ext cx="6879590" cy="42202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3299460" indent="77470">
              <a:lnSpc>
                <a:spcPts val="2440"/>
              </a:lnSpc>
              <a:spcBef>
                <a:spcPts val="345"/>
              </a:spcBef>
            </a:pPr>
            <a:r>
              <a:rPr sz="2200" spc="-5" dirty="0">
                <a:latin typeface="Arial"/>
                <a:cs typeface="Arial"/>
              </a:rPr>
              <a:t>Los protocolos de actuación  podrán </a:t>
            </a:r>
            <a:r>
              <a:rPr sz="2200" dirty="0">
                <a:latin typeface="Arial"/>
                <a:cs typeface="Arial"/>
              </a:rPr>
              <a:t>ser </a:t>
            </a:r>
            <a:r>
              <a:rPr sz="2200" spc="-5" dirty="0">
                <a:latin typeface="Arial"/>
                <a:cs typeface="Arial"/>
              </a:rPr>
              <a:t>los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siguientes: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473075" marR="6350" indent="-177800">
              <a:lnSpc>
                <a:spcPts val="2330"/>
              </a:lnSpc>
              <a:buClr>
                <a:srgbClr val="000000"/>
              </a:buClr>
              <a:buSzPct val="110000"/>
              <a:buFont typeface="Arial"/>
              <a:buAutoNum type="alphaLcParenR"/>
              <a:tabLst>
                <a:tab pos="697865" algn="l"/>
                <a:tab pos="698500" algn="l"/>
                <a:tab pos="2037714" algn="l"/>
                <a:tab pos="2489200" algn="l"/>
                <a:tab pos="3830320" algn="l"/>
                <a:tab pos="4507230" algn="l"/>
                <a:tab pos="5691505" algn="l"/>
                <a:tab pos="6568440" algn="l"/>
              </a:tabLst>
            </a:pP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Pro</a:t>
            </a:r>
            <a:r>
              <a:rPr sz="2000" b="1" spc="10" dirty="0">
                <a:solidFill>
                  <a:srgbClr val="663399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oc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o	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e	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c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c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ó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n	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te	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p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s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b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s	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ca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s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s	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de  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violencia 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de 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género 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dentro del 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ámbito</a:t>
            </a:r>
            <a:r>
              <a:rPr sz="2000" b="1" spc="-20" dirty="0">
                <a:solidFill>
                  <a:srgbClr val="6633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educativo.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lphaLcParenR"/>
            </a:pPr>
            <a:endParaRPr sz="1950">
              <a:latin typeface="Times New Roman"/>
              <a:cs typeface="Times New Roman"/>
            </a:endParaRPr>
          </a:p>
          <a:p>
            <a:pPr marL="473075" marR="7620" indent="-177800">
              <a:lnSpc>
                <a:spcPts val="2280"/>
              </a:lnSpc>
              <a:spcBef>
                <a:spcPts val="5"/>
              </a:spcBef>
              <a:buAutoNum type="alphaLcParenR"/>
              <a:tabLst>
                <a:tab pos="688340" algn="l"/>
                <a:tab pos="688975" algn="l"/>
                <a:tab pos="2027555" algn="l"/>
                <a:tab pos="2477770" algn="l"/>
                <a:tab pos="3817620" algn="l"/>
                <a:tab pos="5156835" algn="l"/>
                <a:tab pos="5833110" algn="l"/>
              </a:tabLst>
            </a:pP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P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r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lo	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e	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c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t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u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c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ó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n	i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n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m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ed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ta	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a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te	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p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s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b</a:t>
            </a:r>
            <a:r>
              <a:rPr sz="2000" b="1" spc="-10" dirty="0">
                <a:solidFill>
                  <a:srgbClr val="663399"/>
                </a:solidFill>
                <a:latin typeface="Arial"/>
                <a:cs typeface="Arial"/>
              </a:rPr>
              <a:t>l</a:t>
            </a:r>
            <a:r>
              <a:rPr sz="2000" b="1" spc="5" dirty="0">
                <a:solidFill>
                  <a:srgbClr val="663399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s  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situaciones de </a:t>
            </a:r>
            <a:r>
              <a:rPr sz="2000" b="1" dirty="0">
                <a:solidFill>
                  <a:srgbClr val="663399"/>
                </a:solidFill>
                <a:latin typeface="Arial"/>
                <a:cs typeface="Arial"/>
              </a:rPr>
              <a:t>acoso</a:t>
            </a:r>
            <a:r>
              <a:rPr sz="2000" b="1" spc="-5" dirty="0">
                <a:solidFill>
                  <a:srgbClr val="663399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663399"/>
                </a:solidFill>
                <a:latin typeface="Arial"/>
                <a:cs typeface="Arial"/>
              </a:rPr>
              <a:t>escolar.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AutoNum type="alphaLcParenR"/>
            </a:pPr>
            <a:endParaRPr sz="1950">
              <a:latin typeface="Times New Roman"/>
              <a:cs typeface="Times New Roman"/>
            </a:endParaRPr>
          </a:p>
          <a:p>
            <a:pPr marL="473075" marR="7620" indent="-177800">
              <a:lnSpc>
                <a:spcPts val="2250"/>
              </a:lnSpc>
              <a:buAutoNum type="alphaLcParenR"/>
              <a:tabLst>
                <a:tab pos="614045" algn="l"/>
              </a:tabLst>
            </a:pPr>
            <a:r>
              <a:rPr sz="2000" spc="-5" dirty="0">
                <a:latin typeface="Arial"/>
                <a:cs typeface="Arial"/>
              </a:rPr>
              <a:t>Protocolos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" dirty="0">
                <a:latin typeface="Arial"/>
                <a:cs typeface="Arial"/>
              </a:rPr>
              <a:t>actuación </a:t>
            </a:r>
            <a:r>
              <a:rPr sz="2000" dirty="0">
                <a:latin typeface="Arial"/>
                <a:cs typeface="Arial"/>
              </a:rPr>
              <a:t>ante </a:t>
            </a:r>
            <a:r>
              <a:rPr sz="2000" spc="-5" dirty="0">
                <a:latin typeface="Arial"/>
                <a:cs typeface="Arial"/>
              </a:rPr>
              <a:t>situaciones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" dirty="0">
                <a:latin typeface="Arial"/>
                <a:cs typeface="Arial"/>
              </a:rPr>
              <a:t>violencia  entre diferentes </a:t>
            </a:r>
            <a:r>
              <a:rPr sz="2000" dirty="0">
                <a:latin typeface="Arial"/>
                <a:cs typeface="Arial"/>
              </a:rPr>
              <a:t>miembros de </a:t>
            </a:r>
            <a:r>
              <a:rPr sz="2000" spc="-5" dirty="0">
                <a:latin typeface="Arial"/>
                <a:cs typeface="Arial"/>
              </a:rPr>
              <a:t>la </a:t>
            </a:r>
            <a:r>
              <a:rPr sz="2000" dirty="0">
                <a:latin typeface="Arial"/>
                <a:cs typeface="Arial"/>
              </a:rPr>
              <a:t>comunidad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educativa.</a:t>
            </a:r>
            <a:endParaRPr sz="2000">
              <a:latin typeface="Arial"/>
              <a:cs typeface="Arial"/>
            </a:endParaRPr>
          </a:p>
          <a:p>
            <a:pPr marL="810895" indent="-516255">
              <a:lnSpc>
                <a:spcPts val="2115"/>
              </a:lnSpc>
              <a:buAutoNum type="alphaLcParenR"/>
              <a:tabLst>
                <a:tab pos="810895" algn="l"/>
                <a:tab pos="811530" algn="l"/>
                <a:tab pos="2174875" algn="l"/>
                <a:tab pos="2747010" algn="l"/>
                <a:tab pos="4281170" algn="l"/>
                <a:tab pos="4711065" algn="l"/>
                <a:tab pos="6372225" algn="l"/>
              </a:tabLst>
            </a:pPr>
            <a:r>
              <a:rPr sz="2000" spc="-5" dirty="0">
                <a:latin typeface="Arial"/>
                <a:cs typeface="Arial"/>
              </a:rPr>
              <a:t>P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5" dirty="0">
                <a:latin typeface="Arial"/>
                <a:cs typeface="Arial"/>
              </a:rPr>
              <a:t>oc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lo	</a:t>
            </a:r>
            <a:r>
              <a:rPr sz="2000" spc="5" dirty="0">
                <a:latin typeface="Arial"/>
                <a:cs typeface="Arial"/>
              </a:rPr>
              <a:t>d</a:t>
            </a:r>
            <a:r>
              <a:rPr sz="2000" dirty="0">
                <a:latin typeface="Arial"/>
                <a:cs typeface="Arial"/>
              </a:rPr>
              <a:t>e	</a:t>
            </a:r>
            <a:r>
              <a:rPr sz="2000" spc="-5" dirty="0">
                <a:latin typeface="Arial"/>
                <a:cs typeface="Arial"/>
              </a:rPr>
              <a:t>p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v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nc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5" dirty="0">
                <a:latin typeface="Arial"/>
                <a:cs typeface="Arial"/>
              </a:rPr>
              <a:t>ó</a:t>
            </a:r>
            <a:r>
              <a:rPr sz="2000" dirty="0">
                <a:latin typeface="Arial"/>
                <a:cs typeface="Arial"/>
              </a:rPr>
              <a:t>n	e	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5" dirty="0">
                <a:latin typeface="Arial"/>
                <a:cs typeface="Arial"/>
              </a:rPr>
              <a:t>n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rv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nc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5" dirty="0">
                <a:latin typeface="Arial"/>
                <a:cs typeface="Arial"/>
              </a:rPr>
              <a:t>ó</a:t>
            </a:r>
            <a:r>
              <a:rPr sz="2000" dirty="0">
                <a:latin typeface="Arial"/>
                <a:cs typeface="Arial"/>
              </a:rPr>
              <a:t>n	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spc="5" dirty="0">
                <a:latin typeface="Arial"/>
                <a:cs typeface="Arial"/>
              </a:rPr>
              <a:t>n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  <a:p>
            <a:pPr marL="473075">
              <a:lnSpc>
                <a:spcPts val="2325"/>
              </a:lnSpc>
            </a:pPr>
            <a:r>
              <a:rPr sz="2000" spc="-5" dirty="0">
                <a:latin typeface="Arial"/>
                <a:cs typeface="Arial"/>
              </a:rPr>
              <a:t>matrimonios </a:t>
            </a:r>
            <a:r>
              <a:rPr sz="2000" dirty="0">
                <a:latin typeface="Arial"/>
                <a:cs typeface="Arial"/>
              </a:rPr>
              <a:t>forzosos.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1750" y="1223009"/>
            <a:ext cx="7144384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0000CC"/>
                </a:solidFill>
                <a:latin typeface="Arial Rounded MT Bold"/>
                <a:cs typeface="Arial Rounded MT Bold"/>
              </a:rPr>
              <a:t>Los </a:t>
            </a:r>
            <a:r>
              <a:rPr sz="4000" spc="-25" dirty="0">
                <a:solidFill>
                  <a:srgbClr val="0000CC"/>
                </a:solidFill>
                <a:latin typeface="Arial Rounded MT Bold"/>
                <a:cs typeface="Arial Rounded MT Bold"/>
              </a:rPr>
              <a:t>protocolos </a:t>
            </a:r>
            <a:r>
              <a:rPr sz="4000" dirty="0">
                <a:solidFill>
                  <a:srgbClr val="0000CC"/>
                </a:solidFill>
                <a:latin typeface="Arial Rounded MT Bold"/>
                <a:cs typeface="Arial Rounded MT Bold"/>
              </a:rPr>
              <a:t>de</a:t>
            </a:r>
            <a:r>
              <a:rPr sz="4000" spc="-20" dirty="0">
                <a:solidFill>
                  <a:srgbClr val="0000CC"/>
                </a:solidFill>
                <a:latin typeface="Arial Rounded MT Bold"/>
                <a:cs typeface="Arial Rounded MT Bold"/>
              </a:rPr>
              <a:t> </a:t>
            </a:r>
            <a:r>
              <a:rPr sz="4000" spc="-10" dirty="0">
                <a:solidFill>
                  <a:srgbClr val="0000CC"/>
                </a:solidFill>
                <a:latin typeface="Arial Rounded MT Bold"/>
                <a:cs typeface="Arial Rounded MT Bold"/>
              </a:rPr>
              <a:t>actuación:</a:t>
            </a:r>
            <a:endParaRPr sz="40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sz="3600" spc="-15" dirty="0">
                <a:solidFill>
                  <a:srgbClr val="9900FF"/>
                </a:solidFill>
                <a:latin typeface="Calibri"/>
                <a:cs typeface="Calibri"/>
              </a:rPr>
              <a:t>Elementos </a:t>
            </a:r>
            <a:r>
              <a:rPr sz="3600" spc="-20" dirty="0">
                <a:solidFill>
                  <a:srgbClr val="9900FF"/>
                </a:solidFill>
                <a:latin typeface="Calibri"/>
                <a:cs typeface="Calibri"/>
              </a:rPr>
              <a:t>Garantes </a:t>
            </a:r>
            <a:r>
              <a:rPr sz="3600" dirty="0">
                <a:solidFill>
                  <a:srgbClr val="9900FF"/>
                </a:solidFill>
                <a:latin typeface="Calibri"/>
                <a:cs typeface="Calibri"/>
              </a:rPr>
              <a:t>y </a:t>
            </a:r>
            <a:r>
              <a:rPr sz="3600" spc="-20" dirty="0">
                <a:solidFill>
                  <a:srgbClr val="9900FF"/>
                </a:solidFill>
                <a:latin typeface="Calibri"/>
                <a:cs typeface="Calibri"/>
              </a:rPr>
              <a:t>obligatorios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156970" marR="5080">
              <a:lnSpc>
                <a:spcPts val="3590"/>
              </a:lnSpc>
              <a:spcBef>
                <a:spcPts val="225"/>
              </a:spcBef>
            </a:pPr>
            <a:r>
              <a:rPr spc="-10" dirty="0">
                <a:solidFill>
                  <a:srgbClr val="000099"/>
                </a:solidFill>
              </a:rPr>
              <a:t>Debilidades: </a:t>
            </a:r>
            <a:r>
              <a:rPr spc="-10" dirty="0"/>
              <a:t>Desconocimiento. Negación </a:t>
            </a:r>
            <a:r>
              <a:rPr spc="-5" dirty="0"/>
              <a:t>de la  </a:t>
            </a:r>
            <a:r>
              <a:rPr spc="-20" dirty="0"/>
              <a:t>existencia </a:t>
            </a:r>
            <a:r>
              <a:rPr spc="-5" dirty="0"/>
              <a:t>del </a:t>
            </a:r>
            <a:r>
              <a:rPr spc="-10" dirty="0"/>
              <a:t>problema. </a:t>
            </a:r>
            <a:r>
              <a:rPr spc="-5" dirty="0"/>
              <a:t>Miedo </a:t>
            </a:r>
            <a:r>
              <a:rPr dirty="0"/>
              <a:t>a</a:t>
            </a:r>
            <a:r>
              <a:rPr spc="25" dirty="0"/>
              <a:t> </a:t>
            </a:r>
            <a:r>
              <a:rPr spc="-10" dirty="0"/>
              <a:t>complicaciones.</a:t>
            </a:r>
          </a:p>
          <a:p>
            <a:pPr marL="1156970" marR="119380">
              <a:lnSpc>
                <a:spcPct val="100000"/>
              </a:lnSpc>
              <a:spcBef>
                <a:spcPts val="685"/>
              </a:spcBef>
            </a:pPr>
            <a:r>
              <a:rPr spc="-20" dirty="0">
                <a:solidFill>
                  <a:srgbClr val="000099"/>
                </a:solidFill>
              </a:rPr>
              <a:t>Fortalezas: </a:t>
            </a:r>
            <a:r>
              <a:rPr spc="-5" dirty="0"/>
              <a:t>Son el mejor </a:t>
            </a:r>
            <a:r>
              <a:rPr spc="-10" dirty="0"/>
              <a:t>respaldo </a:t>
            </a:r>
            <a:r>
              <a:rPr spc="-15" dirty="0"/>
              <a:t>legal. Aseguran  </a:t>
            </a:r>
            <a:r>
              <a:rPr spc="-5" dirty="0"/>
              <a:t>la</a:t>
            </a:r>
            <a:r>
              <a:rPr dirty="0"/>
              <a:t> </a:t>
            </a:r>
            <a:r>
              <a:rPr spc="-10" dirty="0"/>
              <a:t>intervención</a:t>
            </a:r>
          </a:p>
        </p:txBody>
      </p:sp>
      <p:sp>
        <p:nvSpPr>
          <p:cNvPr id="4" name="object 4"/>
          <p:cNvSpPr/>
          <p:nvPr/>
        </p:nvSpPr>
        <p:spPr>
          <a:xfrm>
            <a:off x="1078230" y="44450"/>
            <a:ext cx="8065770" cy="748030"/>
          </a:xfrm>
          <a:custGeom>
            <a:avLst/>
            <a:gdLst/>
            <a:ahLst/>
            <a:cxnLst/>
            <a:rect l="l" t="t" r="r" b="b"/>
            <a:pathLst>
              <a:path w="8065770" h="748030">
                <a:moveTo>
                  <a:pt x="8065770" y="0"/>
                </a:moveTo>
                <a:lnTo>
                  <a:pt x="0" y="0"/>
                </a:lnTo>
                <a:lnTo>
                  <a:pt x="0" y="748029"/>
                </a:lnTo>
                <a:lnTo>
                  <a:pt x="8065770" y="748029"/>
                </a:lnTo>
                <a:lnTo>
                  <a:pt x="806577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75279" y="76200"/>
            <a:ext cx="13716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spc="-75" dirty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2000" b="1" spc="1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to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c</a:t>
            </a:r>
            <a:r>
              <a:rPr sz="2000" b="1" spc="1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l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49394" y="76200"/>
            <a:ext cx="29190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PLANES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-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1078230" y="0"/>
                </a:moveTo>
                <a:lnTo>
                  <a:pt x="0" y="0"/>
                </a:lnTo>
                <a:lnTo>
                  <a:pt x="0" y="6785609"/>
                </a:lnTo>
                <a:lnTo>
                  <a:pt x="1078230" y="6785609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8230" y="3528059"/>
            <a:ext cx="0" cy="3329940"/>
          </a:xfrm>
          <a:custGeom>
            <a:avLst/>
            <a:gdLst/>
            <a:ahLst/>
            <a:cxnLst/>
            <a:rect l="l" t="t" r="r" b="b"/>
            <a:pathLst>
              <a:path h="3329940">
                <a:moveTo>
                  <a:pt x="0" y="0"/>
                </a:moveTo>
                <a:lnTo>
                  <a:pt x="0" y="332994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2389"/>
            <a:ext cx="1078230" cy="6785609"/>
          </a:xfrm>
          <a:custGeom>
            <a:avLst/>
            <a:gdLst/>
            <a:ahLst/>
            <a:cxnLst/>
            <a:rect l="l" t="t" r="r" b="b"/>
            <a:pathLst>
              <a:path w="1078230" h="6785609">
                <a:moveTo>
                  <a:pt x="0" y="6785609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5566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0021" y="52496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3269" y="1422404"/>
            <a:ext cx="7772400" cy="17780"/>
          </a:xfrm>
          <a:custGeom>
            <a:avLst/>
            <a:gdLst/>
            <a:ahLst/>
            <a:cxnLst/>
            <a:rect l="l" t="t" r="r" b="b"/>
            <a:pathLst>
              <a:path w="7772400" h="17780">
                <a:moveTo>
                  <a:pt x="0" y="17775"/>
                </a:moveTo>
                <a:lnTo>
                  <a:pt x="7772400" y="17775"/>
                </a:lnTo>
                <a:lnTo>
                  <a:pt x="7772400" y="0"/>
                </a:lnTo>
                <a:lnTo>
                  <a:pt x="0" y="0"/>
                </a:lnTo>
                <a:lnTo>
                  <a:pt x="0" y="17775"/>
                </a:lnTo>
                <a:close/>
              </a:path>
            </a:pathLst>
          </a:custGeom>
          <a:solidFill>
            <a:srgbClr val="D8F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730" y="140461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8FC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0730" y="138683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8FC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730" y="136906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9F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730" y="135128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9FC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730" y="133350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AFC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730" y="131571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AF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0730" y="129793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BF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0730" y="1280160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80">
                <a:moveTo>
                  <a:pt x="0" y="30479"/>
                </a:moveTo>
                <a:lnTo>
                  <a:pt x="7774940" y="30479"/>
                </a:lnTo>
                <a:lnTo>
                  <a:pt x="777494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BF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0730" y="1262380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80">
                <a:moveTo>
                  <a:pt x="0" y="30480"/>
                </a:moveTo>
                <a:lnTo>
                  <a:pt x="7774940" y="30480"/>
                </a:lnTo>
                <a:lnTo>
                  <a:pt x="777494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DBF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0730" y="124333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CF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0730" y="122555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CFC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730" y="120776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DFC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730" y="118998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DFC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730" y="1172210"/>
            <a:ext cx="7776209" cy="31750"/>
          </a:xfrm>
          <a:custGeom>
            <a:avLst/>
            <a:gdLst/>
            <a:ahLst/>
            <a:cxnLst/>
            <a:rect l="l" t="t" r="r" b="b"/>
            <a:pathLst>
              <a:path w="7776209" h="31750">
                <a:moveTo>
                  <a:pt x="0" y="31750"/>
                </a:moveTo>
                <a:lnTo>
                  <a:pt x="7776210" y="31750"/>
                </a:lnTo>
                <a:lnTo>
                  <a:pt x="777621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EF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2000" y="115443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EFC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2000" y="113665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EFC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2000" y="111886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FFC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2000" y="110108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FFC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2000" y="108331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0F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2000" y="106553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0FC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2000" y="104775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1FC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2000" y="1029969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80">
                <a:moveTo>
                  <a:pt x="0" y="30479"/>
                </a:moveTo>
                <a:lnTo>
                  <a:pt x="7774940" y="30479"/>
                </a:lnTo>
                <a:lnTo>
                  <a:pt x="777494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1FC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2000" y="1012189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80">
                <a:moveTo>
                  <a:pt x="0" y="30480"/>
                </a:moveTo>
                <a:lnTo>
                  <a:pt x="7774940" y="30480"/>
                </a:lnTo>
                <a:lnTo>
                  <a:pt x="777494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E1F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2000" y="99313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2FC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62000" y="97536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2FC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2000" y="95758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3FC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2000" y="93980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3FC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2000" y="92201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4FC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2000" y="90423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4F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2000" y="88646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4FC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62000" y="86868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5F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2000" y="85090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5FD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2000" y="83311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6FD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2000" y="81533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6FD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62000" y="79755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7F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62000" y="779780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79">
                <a:moveTo>
                  <a:pt x="0" y="30480"/>
                </a:moveTo>
                <a:lnTo>
                  <a:pt x="7774940" y="30480"/>
                </a:lnTo>
                <a:lnTo>
                  <a:pt x="777494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E7F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2000" y="762000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79">
                <a:moveTo>
                  <a:pt x="0" y="30479"/>
                </a:moveTo>
                <a:lnTo>
                  <a:pt x="7774940" y="30479"/>
                </a:lnTo>
                <a:lnTo>
                  <a:pt x="777494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7FD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2000" y="744219"/>
            <a:ext cx="7774940" cy="30480"/>
          </a:xfrm>
          <a:custGeom>
            <a:avLst/>
            <a:gdLst/>
            <a:ahLst/>
            <a:cxnLst/>
            <a:rect l="l" t="t" r="r" b="b"/>
            <a:pathLst>
              <a:path w="7774940" h="30479">
                <a:moveTo>
                  <a:pt x="0" y="30479"/>
                </a:moveTo>
                <a:lnTo>
                  <a:pt x="7774940" y="30479"/>
                </a:lnTo>
                <a:lnTo>
                  <a:pt x="777494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8F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62000" y="725169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8F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2000" y="707390"/>
            <a:ext cx="7774940" cy="31750"/>
          </a:xfrm>
          <a:custGeom>
            <a:avLst/>
            <a:gdLst/>
            <a:ahLst/>
            <a:cxnLst/>
            <a:rect l="l" t="t" r="r" b="b"/>
            <a:pathLst>
              <a:path w="7774940" h="31750">
                <a:moveTo>
                  <a:pt x="0" y="31750"/>
                </a:moveTo>
                <a:lnTo>
                  <a:pt x="7774940" y="31750"/>
                </a:lnTo>
                <a:lnTo>
                  <a:pt x="777494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9F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53439" y="345440"/>
            <a:ext cx="56476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0"/>
              </a:spcBef>
              <a:buClr>
                <a:srgbClr val="4E6127"/>
              </a:buClr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800" spc="-15" dirty="0">
                <a:latin typeface="Calibri"/>
                <a:cs typeface="Calibri"/>
              </a:rPr>
              <a:t>Elaborando </a:t>
            </a:r>
            <a:r>
              <a:rPr sz="2800" spc="-20" dirty="0">
                <a:latin typeface="Calibri"/>
                <a:cs typeface="Calibri"/>
              </a:rPr>
              <a:t>nuestro </a:t>
            </a:r>
            <a:r>
              <a:rPr sz="2800" spc="-5" dirty="0">
                <a:latin typeface="Calibri"/>
                <a:cs typeface="Calibri"/>
              </a:rPr>
              <a:t>Plan de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Igualdad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7942" y="774700"/>
            <a:ext cx="7763509" cy="645795"/>
          </a:xfrm>
          <a:prstGeom prst="rect">
            <a:avLst/>
          </a:prstGeom>
          <a:solidFill>
            <a:srgbClr val="E1FCBA"/>
          </a:solidFill>
        </p:spPr>
        <p:txBody>
          <a:bodyPr vert="horz" wrap="square" lIns="0" tIns="111760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880"/>
              </a:spcBef>
            </a:pPr>
            <a:r>
              <a:rPr sz="2800" spc="-35" dirty="0">
                <a:latin typeface="Calibri"/>
                <a:cs typeface="Calibri"/>
              </a:rPr>
              <a:t>Transversaliza </a:t>
            </a:r>
            <a:r>
              <a:rPr sz="2800" spc="-15" dirty="0">
                <a:latin typeface="Calibri"/>
                <a:cs typeface="Calibri"/>
              </a:rPr>
              <a:t>todo </a:t>
            </a:r>
            <a:r>
              <a:rPr sz="2800" spc="-5" dirty="0">
                <a:latin typeface="Calibri"/>
                <a:cs typeface="Calibri"/>
              </a:rPr>
              <a:t>el </a:t>
            </a:r>
            <a:r>
              <a:rPr sz="2800" spc="-20" dirty="0">
                <a:latin typeface="Calibri"/>
                <a:cs typeface="Calibri"/>
              </a:rPr>
              <a:t>Proyecto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Educativo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0" y="3326719"/>
            <a:ext cx="2873209" cy="1682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35579" y="6065517"/>
            <a:ext cx="6263640" cy="144780"/>
          </a:xfrm>
          <a:custGeom>
            <a:avLst/>
            <a:gdLst/>
            <a:ahLst/>
            <a:cxnLst/>
            <a:rect l="l" t="t" r="r" b="b"/>
            <a:pathLst>
              <a:path w="6263640" h="144779">
                <a:moveTo>
                  <a:pt x="0" y="144782"/>
                </a:moveTo>
                <a:lnTo>
                  <a:pt x="6263640" y="144782"/>
                </a:lnTo>
                <a:lnTo>
                  <a:pt x="6263640" y="0"/>
                </a:lnTo>
                <a:lnTo>
                  <a:pt x="0" y="0"/>
                </a:lnTo>
                <a:lnTo>
                  <a:pt x="0" y="144782"/>
                </a:lnTo>
                <a:close/>
              </a:path>
            </a:pathLst>
          </a:custGeom>
          <a:solidFill>
            <a:srgbClr val="585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35579" y="5909307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9"/>
                </a:moveTo>
                <a:lnTo>
                  <a:pt x="6263640" y="156209"/>
                </a:lnTo>
                <a:lnTo>
                  <a:pt x="6263640" y="0"/>
                </a:lnTo>
                <a:lnTo>
                  <a:pt x="0" y="0"/>
                </a:lnTo>
                <a:lnTo>
                  <a:pt x="0" y="156209"/>
                </a:lnTo>
                <a:close/>
              </a:path>
            </a:pathLst>
          </a:custGeom>
          <a:solidFill>
            <a:srgbClr val="595B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735579" y="5753095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2"/>
                </a:moveTo>
                <a:lnTo>
                  <a:pt x="6263640" y="156212"/>
                </a:lnTo>
                <a:lnTo>
                  <a:pt x="6263640" y="0"/>
                </a:lnTo>
                <a:lnTo>
                  <a:pt x="0" y="0"/>
                </a:lnTo>
                <a:lnTo>
                  <a:pt x="0" y="156212"/>
                </a:lnTo>
                <a:close/>
              </a:path>
            </a:pathLst>
          </a:custGeom>
          <a:solidFill>
            <a:srgbClr val="5A5C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35579" y="5598155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0"/>
                </a:moveTo>
                <a:lnTo>
                  <a:pt x="6263640" y="154940"/>
                </a:lnTo>
                <a:lnTo>
                  <a:pt x="6263640" y="0"/>
                </a:lnTo>
                <a:lnTo>
                  <a:pt x="0" y="0"/>
                </a:lnTo>
                <a:lnTo>
                  <a:pt x="0" y="154940"/>
                </a:lnTo>
                <a:close/>
              </a:path>
            </a:pathLst>
          </a:custGeom>
          <a:solidFill>
            <a:srgbClr val="5A5D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735579" y="5441945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0"/>
                </a:moveTo>
                <a:lnTo>
                  <a:pt x="6263640" y="156210"/>
                </a:lnTo>
                <a:lnTo>
                  <a:pt x="6263640" y="0"/>
                </a:lnTo>
                <a:lnTo>
                  <a:pt x="0" y="0"/>
                </a:lnTo>
                <a:lnTo>
                  <a:pt x="0" y="156210"/>
                </a:lnTo>
                <a:close/>
              </a:path>
            </a:pathLst>
          </a:custGeom>
          <a:solidFill>
            <a:srgbClr val="5C5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735579" y="5285735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9"/>
                </a:moveTo>
                <a:lnTo>
                  <a:pt x="6263640" y="156209"/>
                </a:lnTo>
                <a:lnTo>
                  <a:pt x="6263640" y="0"/>
                </a:lnTo>
                <a:lnTo>
                  <a:pt x="0" y="0"/>
                </a:lnTo>
                <a:lnTo>
                  <a:pt x="0" y="156209"/>
                </a:lnTo>
                <a:close/>
              </a:path>
            </a:pathLst>
          </a:custGeom>
          <a:solidFill>
            <a:srgbClr val="5D5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735579" y="5129523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2"/>
                </a:moveTo>
                <a:lnTo>
                  <a:pt x="6263640" y="156212"/>
                </a:lnTo>
                <a:lnTo>
                  <a:pt x="6263640" y="0"/>
                </a:lnTo>
                <a:lnTo>
                  <a:pt x="0" y="0"/>
                </a:lnTo>
                <a:lnTo>
                  <a:pt x="0" y="156212"/>
                </a:lnTo>
                <a:close/>
              </a:path>
            </a:pathLst>
          </a:custGeom>
          <a:solidFill>
            <a:srgbClr val="5E60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735579" y="4974583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0"/>
                </a:moveTo>
                <a:lnTo>
                  <a:pt x="6263640" y="154940"/>
                </a:lnTo>
                <a:lnTo>
                  <a:pt x="6263640" y="0"/>
                </a:lnTo>
                <a:lnTo>
                  <a:pt x="0" y="0"/>
                </a:lnTo>
                <a:lnTo>
                  <a:pt x="0" y="154940"/>
                </a:lnTo>
                <a:close/>
              </a:path>
            </a:pathLst>
          </a:custGeom>
          <a:solidFill>
            <a:srgbClr val="5F6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35579" y="4818372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0"/>
                </a:moveTo>
                <a:lnTo>
                  <a:pt x="6263640" y="156210"/>
                </a:lnTo>
                <a:lnTo>
                  <a:pt x="6263640" y="0"/>
                </a:lnTo>
                <a:lnTo>
                  <a:pt x="0" y="0"/>
                </a:lnTo>
                <a:lnTo>
                  <a:pt x="0" y="156210"/>
                </a:lnTo>
                <a:close/>
              </a:path>
            </a:pathLst>
          </a:custGeom>
          <a:solidFill>
            <a:srgbClr val="6062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35579" y="4662163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9"/>
                </a:moveTo>
                <a:lnTo>
                  <a:pt x="6263640" y="156209"/>
                </a:lnTo>
                <a:lnTo>
                  <a:pt x="6263640" y="0"/>
                </a:lnTo>
                <a:lnTo>
                  <a:pt x="0" y="0"/>
                </a:lnTo>
                <a:lnTo>
                  <a:pt x="0" y="156209"/>
                </a:lnTo>
                <a:close/>
              </a:path>
            </a:pathLst>
          </a:custGeom>
          <a:solidFill>
            <a:srgbClr val="6163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35579" y="4505953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9"/>
                </a:moveTo>
                <a:lnTo>
                  <a:pt x="6263640" y="156209"/>
                </a:lnTo>
                <a:lnTo>
                  <a:pt x="6263640" y="0"/>
                </a:lnTo>
                <a:lnTo>
                  <a:pt x="0" y="0"/>
                </a:lnTo>
                <a:lnTo>
                  <a:pt x="0" y="156209"/>
                </a:lnTo>
                <a:close/>
              </a:path>
            </a:pathLst>
          </a:custGeom>
          <a:solidFill>
            <a:srgbClr val="6264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35579" y="4351013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0"/>
                </a:moveTo>
                <a:lnTo>
                  <a:pt x="6263640" y="154940"/>
                </a:lnTo>
                <a:lnTo>
                  <a:pt x="6263640" y="0"/>
                </a:lnTo>
                <a:lnTo>
                  <a:pt x="0" y="0"/>
                </a:lnTo>
                <a:lnTo>
                  <a:pt x="0" y="154940"/>
                </a:lnTo>
                <a:close/>
              </a:path>
            </a:pathLst>
          </a:custGeom>
          <a:solidFill>
            <a:srgbClr val="6366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35579" y="4194800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2"/>
                </a:moveTo>
                <a:lnTo>
                  <a:pt x="6263640" y="156212"/>
                </a:lnTo>
                <a:lnTo>
                  <a:pt x="6263640" y="0"/>
                </a:lnTo>
                <a:lnTo>
                  <a:pt x="0" y="0"/>
                </a:lnTo>
                <a:lnTo>
                  <a:pt x="0" y="156212"/>
                </a:lnTo>
                <a:close/>
              </a:path>
            </a:pathLst>
          </a:custGeom>
          <a:solidFill>
            <a:srgbClr val="646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35579" y="4038591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8"/>
                </a:moveTo>
                <a:lnTo>
                  <a:pt x="6263640" y="156208"/>
                </a:lnTo>
                <a:lnTo>
                  <a:pt x="6263640" y="0"/>
                </a:lnTo>
                <a:lnTo>
                  <a:pt x="0" y="0"/>
                </a:lnTo>
                <a:lnTo>
                  <a:pt x="0" y="156208"/>
                </a:lnTo>
                <a:close/>
              </a:path>
            </a:pathLst>
          </a:custGeom>
          <a:solidFill>
            <a:srgbClr val="6667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35579" y="3882381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9"/>
                </a:moveTo>
                <a:lnTo>
                  <a:pt x="6263640" y="156209"/>
                </a:lnTo>
                <a:lnTo>
                  <a:pt x="6263640" y="0"/>
                </a:lnTo>
                <a:lnTo>
                  <a:pt x="0" y="0"/>
                </a:lnTo>
                <a:lnTo>
                  <a:pt x="0" y="156209"/>
                </a:lnTo>
                <a:close/>
              </a:path>
            </a:pathLst>
          </a:custGeom>
          <a:solidFill>
            <a:srgbClr val="6668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735579" y="3727440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1"/>
                </a:moveTo>
                <a:lnTo>
                  <a:pt x="6263640" y="154941"/>
                </a:lnTo>
                <a:lnTo>
                  <a:pt x="6263640" y="0"/>
                </a:lnTo>
                <a:lnTo>
                  <a:pt x="0" y="0"/>
                </a:lnTo>
                <a:lnTo>
                  <a:pt x="0" y="154941"/>
                </a:lnTo>
                <a:close/>
              </a:path>
            </a:pathLst>
          </a:custGeom>
          <a:solidFill>
            <a:srgbClr val="676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35579" y="3571228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2"/>
                </a:moveTo>
                <a:lnTo>
                  <a:pt x="6263640" y="156212"/>
                </a:lnTo>
                <a:lnTo>
                  <a:pt x="6263640" y="0"/>
                </a:lnTo>
                <a:lnTo>
                  <a:pt x="0" y="0"/>
                </a:lnTo>
                <a:lnTo>
                  <a:pt x="0" y="156212"/>
                </a:lnTo>
                <a:close/>
              </a:path>
            </a:pathLst>
          </a:custGeom>
          <a:solidFill>
            <a:srgbClr val="686A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35579" y="3415019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8"/>
                </a:moveTo>
                <a:lnTo>
                  <a:pt x="6263640" y="156208"/>
                </a:lnTo>
                <a:lnTo>
                  <a:pt x="6263640" y="0"/>
                </a:lnTo>
                <a:lnTo>
                  <a:pt x="0" y="0"/>
                </a:lnTo>
                <a:lnTo>
                  <a:pt x="0" y="156208"/>
                </a:lnTo>
                <a:close/>
              </a:path>
            </a:pathLst>
          </a:custGeom>
          <a:solidFill>
            <a:srgbClr val="696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35579" y="3258809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9"/>
                </a:moveTo>
                <a:lnTo>
                  <a:pt x="6263640" y="156209"/>
                </a:lnTo>
                <a:lnTo>
                  <a:pt x="6263640" y="0"/>
                </a:lnTo>
                <a:lnTo>
                  <a:pt x="0" y="0"/>
                </a:lnTo>
                <a:lnTo>
                  <a:pt x="0" y="156209"/>
                </a:lnTo>
                <a:close/>
              </a:path>
            </a:pathLst>
          </a:custGeom>
          <a:solidFill>
            <a:srgbClr val="6A6C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735579" y="3103868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1"/>
                </a:moveTo>
                <a:lnTo>
                  <a:pt x="6263640" y="154941"/>
                </a:lnTo>
                <a:lnTo>
                  <a:pt x="6263640" y="0"/>
                </a:lnTo>
                <a:lnTo>
                  <a:pt x="0" y="0"/>
                </a:lnTo>
                <a:lnTo>
                  <a:pt x="0" y="154941"/>
                </a:lnTo>
                <a:close/>
              </a:path>
            </a:pathLst>
          </a:custGeom>
          <a:solidFill>
            <a:srgbClr val="6B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735579" y="2947659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8"/>
                </a:moveTo>
                <a:lnTo>
                  <a:pt x="6263640" y="156208"/>
                </a:lnTo>
                <a:lnTo>
                  <a:pt x="6263640" y="0"/>
                </a:lnTo>
                <a:lnTo>
                  <a:pt x="0" y="0"/>
                </a:lnTo>
                <a:lnTo>
                  <a:pt x="0" y="156208"/>
                </a:lnTo>
                <a:close/>
              </a:path>
            </a:pathLst>
          </a:custGeom>
          <a:solidFill>
            <a:srgbClr val="6C6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735579" y="2791447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2"/>
                </a:moveTo>
                <a:lnTo>
                  <a:pt x="6263640" y="156212"/>
                </a:lnTo>
                <a:lnTo>
                  <a:pt x="6263640" y="0"/>
                </a:lnTo>
                <a:lnTo>
                  <a:pt x="0" y="0"/>
                </a:lnTo>
                <a:lnTo>
                  <a:pt x="0" y="156212"/>
                </a:lnTo>
                <a:close/>
              </a:path>
            </a:pathLst>
          </a:custGeom>
          <a:solidFill>
            <a:srgbClr val="6D6F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735579" y="2636506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1"/>
                </a:moveTo>
                <a:lnTo>
                  <a:pt x="6263640" y="154941"/>
                </a:lnTo>
                <a:lnTo>
                  <a:pt x="6263640" y="0"/>
                </a:lnTo>
                <a:lnTo>
                  <a:pt x="0" y="0"/>
                </a:lnTo>
                <a:lnTo>
                  <a:pt x="0" y="154941"/>
                </a:lnTo>
                <a:close/>
              </a:path>
            </a:pathLst>
          </a:custGeom>
          <a:solidFill>
            <a:srgbClr val="6E7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735579" y="2480296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0"/>
                </a:moveTo>
                <a:lnTo>
                  <a:pt x="6263640" y="156210"/>
                </a:lnTo>
                <a:lnTo>
                  <a:pt x="6263640" y="0"/>
                </a:lnTo>
                <a:lnTo>
                  <a:pt x="0" y="0"/>
                </a:lnTo>
                <a:lnTo>
                  <a:pt x="0" y="156210"/>
                </a:lnTo>
                <a:close/>
              </a:path>
            </a:pathLst>
          </a:custGeom>
          <a:solidFill>
            <a:srgbClr val="6F7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35579" y="2324087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08"/>
                </a:moveTo>
                <a:lnTo>
                  <a:pt x="6263640" y="156208"/>
                </a:lnTo>
                <a:lnTo>
                  <a:pt x="6263640" y="0"/>
                </a:lnTo>
                <a:lnTo>
                  <a:pt x="0" y="0"/>
                </a:lnTo>
                <a:lnTo>
                  <a:pt x="0" y="156208"/>
                </a:lnTo>
                <a:close/>
              </a:path>
            </a:pathLst>
          </a:custGeom>
          <a:solidFill>
            <a:srgbClr val="707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735579" y="2167875"/>
            <a:ext cx="6263640" cy="156210"/>
          </a:xfrm>
          <a:custGeom>
            <a:avLst/>
            <a:gdLst/>
            <a:ahLst/>
            <a:cxnLst/>
            <a:rect l="l" t="t" r="r" b="b"/>
            <a:pathLst>
              <a:path w="6263640" h="156210">
                <a:moveTo>
                  <a:pt x="0" y="156212"/>
                </a:moveTo>
                <a:lnTo>
                  <a:pt x="6263640" y="156212"/>
                </a:lnTo>
                <a:lnTo>
                  <a:pt x="6263640" y="0"/>
                </a:lnTo>
                <a:lnTo>
                  <a:pt x="0" y="0"/>
                </a:lnTo>
                <a:lnTo>
                  <a:pt x="0" y="156212"/>
                </a:lnTo>
                <a:close/>
              </a:path>
            </a:pathLst>
          </a:custGeom>
          <a:solidFill>
            <a:srgbClr val="7173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735579" y="2012933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0" y="154941"/>
                </a:moveTo>
                <a:lnTo>
                  <a:pt x="6263640" y="154941"/>
                </a:lnTo>
                <a:lnTo>
                  <a:pt x="6263640" y="0"/>
                </a:lnTo>
                <a:lnTo>
                  <a:pt x="0" y="0"/>
                </a:lnTo>
                <a:lnTo>
                  <a:pt x="0" y="154941"/>
                </a:lnTo>
                <a:close/>
              </a:path>
            </a:pathLst>
          </a:custGeom>
          <a:solidFill>
            <a:srgbClr val="7274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735579" y="1858010"/>
            <a:ext cx="6263640" cy="154940"/>
          </a:xfrm>
          <a:custGeom>
            <a:avLst/>
            <a:gdLst/>
            <a:ahLst/>
            <a:cxnLst/>
            <a:rect l="l" t="t" r="r" b="b"/>
            <a:pathLst>
              <a:path w="6263640" h="154939">
                <a:moveTo>
                  <a:pt x="6263640" y="0"/>
                </a:moveTo>
                <a:lnTo>
                  <a:pt x="0" y="0"/>
                </a:lnTo>
                <a:lnTo>
                  <a:pt x="0" y="143510"/>
                </a:lnTo>
                <a:lnTo>
                  <a:pt x="6263640" y="154923"/>
                </a:lnTo>
                <a:lnTo>
                  <a:pt x="6263640" y="0"/>
                </a:lnTo>
                <a:close/>
              </a:path>
            </a:pathLst>
          </a:custGeom>
          <a:solidFill>
            <a:srgbClr val="7376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2813050" y="1888490"/>
            <a:ext cx="6052185" cy="4288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772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Finalidades Educativas.  Indicadores de Evaluación  </a:t>
            </a:r>
            <a:r>
              <a:rPr sz="28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En la </a:t>
            </a: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demanda</a:t>
            </a:r>
            <a:r>
              <a:rPr sz="2800" spc="-3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formativa</a:t>
            </a:r>
            <a:endParaRPr sz="28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3656965">
              <a:lnSpc>
                <a:spcPct val="100000"/>
              </a:lnSpc>
            </a:pP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Plan de</a:t>
            </a:r>
            <a:r>
              <a:rPr sz="28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Gestión  </a:t>
            </a:r>
            <a:r>
              <a:rPr sz="28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ROF</a:t>
            </a:r>
            <a:endParaRPr sz="2800">
              <a:latin typeface="Franklin Gothic Book"/>
              <a:cs typeface="Franklin Gothic Book"/>
            </a:endParaRPr>
          </a:p>
          <a:p>
            <a:pPr marL="12700">
              <a:lnSpc>
                <a:spcPts val="3350"/>
              </a:lnSpc>
            </a:pP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Plan de Acción</a:t>
            </a:r>
            <a:r>
              <a:rPr sz="28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Tutorial</a:t>
            </a:r>
            <a:endParaRPr sz="2800">
              <a:latin typeface="Franklin Gothic Book"/>
              <a:cs typeface="Franklin Gothic Book"/>
            </a:endParaRPr>
          </a:p>
          <a:p>
            <a:pPr marL="12700" marR="5080">
              <a:lnSpc>
                <a:spcPct val="99900"/>
              </a:lnSpc>
            </a:pPr>
            <a:r>
              <a:rPr sz="28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En </a:t>
            </a: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el Plan </a:t>
            </a:r>
            <a:r>
              <a:rPr sz="28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de </a:t>
            </a: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Orientación </a:t>
            </a:r>
            <a:r>
              <a:rPr sz="28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POAT  </a:t>
            </a: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Programaciones didácticas  Planificación </a:t>
            </a:r>
            <a:r>
              <a:rPr sz="28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de </a:t>
            </a:r>
            <a:r>
              <a:rPr sz="28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Ciclos </a:t>
            </a:r>
            <a:r>
              <a:rPr sz="2800" dirty="0">
                <a:solidFill>
                  <a:srgbClr val="FFFFFF"/>
                </a:solidFill>
                <a:latin typeface="Franklin Gothic Book"/>
                <a:cs typeface="Franklin Gothic Book"/>
              </a:rPr>
              <a:t>y</a:t>
            </a:r>
            <a:r>
              <a:rPr sz="28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800" spc="15" dirty="0">
                <a:solidFill>
                  <a:srgbClr val="FFFFFF"/>
                </a:solidFill>
                <a:latin typeface="Franklin Gothic Book"/>
                <a:cs typeface="Franklin Gothic Book"/>
              </a:rPr>
              <a:t>Departamento</a:t>
            </a:r>
            <a:r>
              <a:rPr sz="2200" spc="15" dirty="0">
                <a:solidFill>
                  <a:srgbClr val="FFFFFF"/>
                </a:solidFill>
                <a:latin typeface="Franklin Gothic Book"/>
                <a:cs typeface="Franklin Gothic Book"/>
              </a:rPr>
              <a:t>s</a:t>
            </a:r>
            <a:endParaRPr sz="2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7939" y="607059"/>
            <a:ext cx="2058035" cy="160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DIFICULTADES</a:t>
            </a:r>
            <a:endParaRPr sz="2600">
              <a:latin typeface="Franklin Gothic Medium"/>
              <a:cs typeface="Franklin Gothic Medium"/>
            </a:endParaRPr>
          </a:p>
          <a:p>
            <a:pPr marL="12700" marR="127635">
              <a:lnSpc>
                <a:spcPct val="99800"/>
              </a:lnSpc>
              <a:spcBef>
                <a:spcPts val="5"/>
              </a:spcBef>
            </a:pPr>
            <a:r>
              <a:rPr sz="260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Para </a:t>
            </a:r>
            <a:r>
              <a:rPr sz="2600" spc="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su  Elaboración</a:t>
            </a:r>
            <a:r>
              <a:rPr sz="2600" spc="-5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260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y  </a:t>
            </a:r>
            <a:r>
              <a:rPr sz="2600" spc="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Coordinación</a:t>
            </a:r>
            <a:endParaRPr sz="2600">
              <a:latin typeface="Franklin Gothic Medium"/>
              <a:cs typeface="Franklin Gothic Medium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11677" y="138837"/>
          <a:ext cx="5124450" cy="4447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24450"/>
              </a:tblGrid>
              <a:tr h="1130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5777A"/>
                      </a:solidFill>
                      <a:prstDash val="solid"/>
                    </a:lnL>
                    <a:lnR w="9525">
                      <a:solidFill>
                        <a:srgbClr val="75777A"/>
                      </a:solidFill>
                      <a:prstDash val="solid"/>
                    </a:lnR>
                    <a:lnT w="9525">
                      <a:solidFill>
                        <a:srgbClr val="75777A"/>
                      </a:solidFill>
                      <a:prstDash val="solid"/>
                    </a:lnT>
                    <a:solidFill>
                      <a:srgbClr val="EEEEF1"/>
                    </a:solidFill>
                  </a:tcPr>
                </a:tc>
              </a:tr>
              <a:tr h="3886211">
                <a:tc>
                  <a:txBody>
                    <a:bodyPr/>
                    <a:lstStyle/>
                    <a:p>
                      <a:pPr marL="90170">
                        <a:lnSpc>
                          <a:spcPts val="2350"/>
                        </a:lnSpc>
                      </a:pPr>
                      <a:r>
                        <a:rPr sz="2400" spc="-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CAUSAS</a:t>
                      </a:r>
                      <a:r>
                        <a:rPr sz="2400" spc="1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400" spc="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INCONSCIENTES:</a:t>
                      </a:r>
                      <a:endParaRPr sz="24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ts val="2635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spc="-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Inercia </a:t>
                      </a:r>
                      <a:r>
                        <a:rPr sz="2200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y normalización </a:t>
                      </a:r>
                      <a:r>
                        <a:rPr sz="2200" spc="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del</a:t>
                      </a:r>
                      <a:r>
                        <a:rPr sz="2200" spc="5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sexismo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ts val="2635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Espejismo </a:t>
                      </a:r>
                      <a:r>
                        <a:rPr sz="2200" spc="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de </a:t>
                      </a: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la</a:t>
                      </a:r>
                      <a:r>
                        <a:rPr sz="2200" spc="4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spc="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igualdad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marR="276225" indent="-2159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No se tiene conciencia </a:t>
                      </a:r>
                      <a:r>
                        <a:rPr sz="2200" spc="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de </a:t>
                      </a:r>
                      <a:r>
                        <a:rPr sz="2200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no saber </a:t>
                      </a:r>
                      <a:r>
                        <a:rPr sz="2200" spc="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de  </a:t>
                      </a:r>
                      <a:r>
                        <a:rPr sz="2200" spc="-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género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Miedo a </a:t>
                      </a:r>
                      <a:r>
                        <a:rPr sz="2200" spc="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los</a:t>
                      </a:r>
                      <a:r>
                        <a:rPr sz="2200" spc="5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cambios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Currículum</a:t>
                      </a:r>
                      <a:r>
                        <a:rPr sz="2200" spc="10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spc="-5" dirty="0">
                          <a:solidFill>
                            <a:srgbClr val="9900FF"/>
                          </a:solidFill>
                          <a:latin typeface="Franklin Gothic Book"/>
                          <a:cs typeface="Franklin Gothic Book"/>
                        </a:rPr>
                        <a:t>oculto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Calibri"/>
                        <a:buChar char="●"/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2200" spc="-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CAUSAS </a:t>
                      </a: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CONSCIENTES</a:t>
                      </a:r>
                      <a:r>
                        <a:rPr sz="2200" spc="2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: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Machismo hostil o</a:t>
                      </a:r>
                      <a:r>
                        <a:rPr sz="2200" spc="5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sutil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Neomachismos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  <a:p>
                      <a:pPr marL="306070" indent="-215900">
                        <a:lnSpc>
                          <a:spcPts val="200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spc="-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Rechazo.</a:t>
                      </a:r>
                      <a:r>
                        <a:rPr sz="2200" spc="2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spc="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Oposición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75777A"/>
                      </a:solidFill>
                      <a:prstDash val="solid"/>
                    </a:lnL>
                    <a:lnR w="9525">
                      <a:solidFill>
                        <a:srgbClr val="75777A"/>
                      </a:solidFill>
                      <a:prstDash val="solid"/>
                    </a:lnR>
                    <a:solidFill>
                      <a:srgbClr val="DCDDE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5777A"/>
                      </a:solidFill>
                      <a:prstDash val="solid"/>
                    </a:lnL>
                    <a:lnR w="9525">
                      <a:solidFill>
                        <a:srgbClr val="75777A"/>
                      </a:solidFill>
                      <a:prstDash val="solid"/>
                    </a:lnR>
                    <a:solidFill>
                      <a:srgbClr val="CACCCF"/>
                    </a:solidFill>
                  </a:tcPr>
                </a:tc>
              </a:tr>
              <a:tr h="219713">
                <a:tc>
                  <a:txBody>
                    <a:bodyPr/>
                    <a:lstStyle/>
                    <a:p>
                      <a:pPr marL="306070" indent="-215900">
                        <a:lnSpc>
                          <a:spcPts val="1380"/>
                        </a:lnSpc>
                        <a:buClr>
                          <a:srgbClr val="000000"/>
                        </a:buClr>
                        <a:buSzPct val="45454"/>
                        <a:buFont typeface="Calibri"/>
                        <a:buChar char="●"/>
                        <a:tabLst>
                          <a:tab pos="306070" algn="l"/>
                        </a:tabLst>
                      </a:pP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Currículum </a:t>
                      </a:r>
                      <a:r>
                        <a:rPr sz="2200" spc="-5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explícito</a:t>
                      </a:r>
                      <a:r>
                        <a:rPr sz="2200" spc="3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200" dirty="0">
                          <a:solidFill>
                            <a:srgbClr val="666666"/>
                          </a:solidFill>
                          <a:latin typeface="Franklin Gothic Book"/>
                          <a:cs typeface="Franklin Gothic Book"/>
                        </a:rPr>
                        <a:t>sexista</a:t>
                      </a:r>
                      <a:endParaRPr sz="22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75777A"/>
                      </a:solidFill>
                      <a:prstDash val="solid"/>
                    </a:lnL>
                    <a:lnR w="9525">
                      <a:solidFill>
                        <a:srgbClr val="75777A"/>
                      </a:solidFill>
                      <a:prstDash val="solid"/>
                    </a:lnR>
                    <a:lnB w="9525">
                      <a:solidFill>
                        <a:srgbClr val="75777A"/>
                      </a:solidFill>
                      <a:prstDash val="solid"/>
                    </a:lnB>
                    <a:solidFill>
                      <a:srgbClr val="C8CACD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480819" y="6824984"/>
            <a:ext cx="7487920" cy="33020"/>
          </a:xfrm>
          <a:custGeom>
            <a:avLst/>
            <a:gdLst/>
            <a:ahLst/>
            <a:cxnLst/>
            <a:rect l="l" t="t" r="r" b="b"/>
            <a:pathLst>
              <a:path w="7487920" h="33020">
                <a:moveTo>
                  <a:pt x="0" y="33015"/>
                </a:moveTo>
                <a:lnTo>
                  <a:pt x="7487920" y="33015"/>
                </a:lnTo>
                <a:lnTo>
                  <a:pt x="7487920" y="0"/>
                </a:lnTo>
                <a:lnTo>
                  <a:pt x="0" y="0"/>
                </a:lnTo>
                <a:lnTo>
                  <a:pt x="0" y="33015"/>
                </a:lnTo>
                <a:close/>
              </a:path>
            </a:pathLst>
          </a:custGeom>
          <a:solidFill>
            <a:srgbClr val="B2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8280" y="679069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3C4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8280" y="675640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8280" y="672338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B5C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8280" y="668909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6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8280" y="6656069"/>
            <a:ext cx="7491730" cy="45720"/>
          </a:xfrm>
          <a:custGeom>
            <a:avLst/>
            <a:gdLst/>
            <a:ahLst/>
            <a:cxnLst/>
            <a:rect l="l" t="t" r="r" b="b"/>
            <a:pathLst>
              <a:path w="7491730" h="45720">
                <a:moveTo>
                  <a:pt x="0" y="45719"/>
                </a:moveTo>
                <a:lnTo>
                  <a:pt x="7491730" y="45719"/>
                </a:lnTo>
                <a:lnTo>
                  <a:pt x="7491730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solidFill>
            <a:srgbClr val="B7C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8280" y="662178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B8C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78280" y="658749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9C9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8280" y="655446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ACA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78280" y="652018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BB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78280" y="648589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90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B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78280" y="6452870"/>
            <a:ext cx="7493000" cy="46990"/>
          </a:xfrm>
          <a:custGeom>
            <a:avLst/>
            <a:gdLst/>
            <a:ahLst/>
            <a:cxnLst/>
            <a:rect l="l" t="t" r="r" b="b"/>
            <a:pathLst>
              <a:path w="7493000" h="46989">
                <a:moveTo>
                  <a:pt x="0" y="46989"/>
                </a:moveTo>
                <a:lnTo>
                  <a:pt x="7493000" y="46989"/>
                </a:lnTo>
                <a:lnTo>
                  <a:pt x="749300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D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79550" y="641857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BE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79550" y="638555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BF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79550" y="635127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0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79550" y="6318250"/>
            <a:ext cx="7491730" cy="45720"/>
          </a:xfrm>
          <a:custGeom>
            <a:avLst/>
            <a:gdLst/>
            <a:ahLst/>
            <a:cxnLst/>
            <a:rect l="l" t="t" r="r" b="b"/>
            <a:pathLst>
              <a:path w="7491730" h="45720">
                <a:moveTo>
                  <a:pt x="0" y="45719"/>
                </a:moveTo>
                <a:lnTo>
                  <a:pt x="7491730" y="45719"/>
                </a:lnTo>
                <a:lnTo>
                  <a:pt x="7491730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solidFill>
            <a:srgbClr val="C1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79550" y="628395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2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79550" y="624967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3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79550" y="6216650"/>
            <a:ext cx="7491730" cy="45720"/>
          </a:xfrm>
          <a:custGeom>
            <a:avLst/>
            <a:gdLst/>
            <a:ahLst/>
            <a:cxnLst/>
            <a:rect l="l" t="t" r="r" b="b"/>
            <a:pathLst>
              <a:path w="7491730" h="45720">
                <a:moveTo>
                  <a:pt x="0" y="45719"/>
                </a:moveTo>
                <a:lnTo>
                  <a:pt x="7491730" y="45719"/>
                </a:lnTo>
                <a:lnTo>
                  <a:pt x="7491730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solidFill>
            <a:srgbClr val="C4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79550" y="618235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5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79550" y="6149340"/>
            <a:ext cx="7491730" cy="45720"/>
          </a:xfrm>
          <a:custGeom>
            <a:avLst/>
            <a:gdLst/>
            <a:ahLst/>
            <a:cxnLst/>
            <a:rect l="l" t="t" r="r" b="b"/>
            <a:pathLst>
              <a:path w="7491730" h="45720">
                <a:moveTo>
                  <a:pt x="0" y="45720"/>
                </a:moveTo>
                <a:lnTo>
                  <a:pt x="7491730" y="45720"/>
                </a:lnTo>
                <a:lnTo>
                  <a:pt x="749173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C6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79550" y="611505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C7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79550" y="608075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8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79550" y="6047740"/>
            <a:ext cx="7491730" cy="45720"/>
          </a:xfrm>
          <a:custGeom>
            <a:avLst/>
            <a:gdLst/>
            <a:ahLst/>
            <a:cxnLst/>
            <a:rect l="l" t="t" r="r" b="b"/>
            <a:pathLst>
              <a:path w="7491730" h="45720">
                <a:moveTo>
                  <a:pt x="0" y="45720"/>
                </a:moveTo>
                <a:lnTo>
                  <a:pt x="7491730" y="45720"/>
                </a:lnTo>
                <a:lnTo>
                  <a:pt x="749173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C9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79550" y="601345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A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79550" y="597915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C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79550" y="594614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C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79550" y="5911850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89"/>
                </a:moveTo>
                <a:lnTo>
                  <a:pt x="7491730" y="46989"/>
                </a:lnTo>
                <a:lnTo>
                  <a:pt x="7491730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D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79550" y="5878829"/>
            <a:ext cx="7491730" cy="46990"/>
          </a:xfrm>
          <a:custGeom>
            <a:avLst/>
            <a:gdLst/>
            <a:ahLst/>
            <a:cxnLst/>
            <a:rect l="l" t="t" r="r" b="b"/>
            <a:pathLst>
              <a:path w="7491730" h="46989">
                <a:moveTo>
                  <a:pt x="0" y="46990"/>
                </a:moveTo>
                <a:lnTo>
                  <a:pt x="7491730" y="46990"/>
                </a:lnTo>
                <a:lnTo>
                  <a:pt x="749173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CE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80819" y="584454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5"/>
                </a:moveTo>
                <a:lnTo>
                  <a:pt x="7487920" y="46985"/>
                </a:lnTo>
                <a:lnTo>
                  <a:pt x="7487920" y="0"/>
                </a:lnTo>
                <a:lnTo>
                  <a:pt x="0" y="0"/>
                </a:lnTo>
                <a:lnTo>
                  <a:pt x="0" y="46985"/>
                </a:lnTo>
                <a:close/>
              </a:path>
            </a:pathLst>
          </a:custGeom>
          <a:solidFill>
            <a:srgbClr val="CF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80819" y="581025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0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80819" y="577722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2"/>
                </a:moveTo>
                <a:lnTo>
                  <a:pt x="7487920" y="46982"/>
                </a:lnTo>
                <a:lnTo>
                  <a:pt x="7487920" y="0"/>
                </a:lnTo>
                <a:lnTo>
                  <a:pt x="0" y="0"/>
                </a:lnTo>
                <a:lnTo>
                  <a:pt x="0" y="46982"/>
                </a:lnTo>
                <a:close/>
              </a:path>
            </a:pathLst>
          </a:custGeom>
          <a:solidFill>
            <a:srgbClr val="D1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0819" y="574294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2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80819" y="5709920"/>
            <a:ext cx="7487920" cy="45720"/>
          </a:xfrm>
          <a:custGeom>
            <a:avLst/>
            <a:gdLst/>
            <a:ahLst/>
            <a:cxnLst/>
            <a:rect l="l" t="t" r="r" b="b"/>
            <a:pathLst>
              <a:path w="7487920" h="45720">
                <a:moveTo>
                  <a:pt x="0" y="45713"/>
                </a:moveTo>
                <a:lnTo>
                  <a:pt x="7487920" y="45713"/>
                </a:lnTo>
                <a:lnTo>
                  <a:pt x="7487920" y="0"/>
                </a:lnTo>
                <a:lnTo>
                  <a:pt x="0" y="0"/>
                </a:lnTo>
                <a:lnTo>
                  <a:pt x="0" y="45713"/>
                </a:lnTo>
                <a:close/>
              </a:path>
            </a:pathLst>
          </a:custGeom>
          <a:solidFill>
            <a:srgbClr val="D3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80819" y="567562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4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80819" y="564134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5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80819" y="560832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2"/>
                </a:moveTo>
                <a:lnTo>
                  <a:pt x="7487920" y="46982"/>
                </a:lnTo>
                <a:lnTo>
                  <a:pt x="7487920" y="0"/>
                </a:lnTo>
                <a:lnTo>
                  <a:pt x="0" y="0"/>
                </a:lnTo>
                <a:lnTo>
                  <a:pt x="0" y="46982"/>
                </a:lnTo>
                <a:close/>
              </a:path>
            </a:pathLst>
          </a:custGeom>
          <a:solidFill>
            <a:srgbClr val="D6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80819" y="557402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7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80819" y="5541009"/>
            <a:ext cx="7487920" cy="45720"/>
          </a:xfrm>
          <a:custGeom>
            <a:avLst/>
            <a:gdLst/>
            <a:ahLst/>
            <a:cxnLst/>
            <a:rect l="l" t="t" r="r" b="b"/>
            <a:pathLst>
              <a:path w="7487920" h="45720">
                <a:moveTo>
                  <a:pt x="0" y="45713"/>
                </a:moveTo>
                <a:lnTo>
                  <a:pt x="7487920" y="45713"/>
                </a:lnTo>
                <a:lnTo>
                  <a:pt x="7487920" y="0"/>
                </a:lnTo>
                <a:lnTo>
                  <a:pt x="0" y="0"/>
                </a:lnTo>
                <a:lnTo>
                  <a:pt x="0" y="45713"/>
                </a:lnTo>
                <a:close/>
              </a:path>
            </a:pathLst>
          </a:custGeom>
          <a:solidFill>
            <a:srgbClr val="D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80819" y="550672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9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80819" y="5473700"/>
            <a:ext cx="7487920" cy="45720"/>
          </a:xfrm>
          <a:custGeom>
            <a:avLst/>
            <a:gdLst/>
            <a:ahLst/>
            <a:cxnLst/>
            <a:rect l="l" t="t" r="r" b="b"/>
            <a:pathLst>
              <a:path w="7487920" h="45720">
                <a:moveTo>
                  <a:pt x="0" y="45713"/>
                </a:moveTo>
                <a:lnTo>
                  <a:pt x="7487920" y="45713"/>
                </a:lnTo>
                <a:lnTo>
                  <a:pt x="7487920" y="0"/>
                </a:lnTo>
                <a:lnTo>
                  <a:pt x="0" y="0"/>
                </a:lnTo>
                <a:lnTo>
                  <a:pt x="0" y="45713"/>
                </a:lnTo>
                <a:close/>
              </a:path>
            </a:pathLst>
          </a:custGeom>
          <a:solidFill>
            <a:srgbClr val="DA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80819" y="543940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80819" y="540512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80819" y="5372100"/>
            <a:ext cx="7487920" cy="45720"/>
          </a:xfrm>
          <a:custGeom>
            <a:avLst/>
            <a:gdLst/>
            <a:ahLst/>
            <a:cxnLst/>
            <a:rect l="l" t="t" r="r" b="b"/>
            <a:pathLst>
              <a:path w="7487920" h="45720">
                <a:moveTo>
                  <a:pt x="0" y="45713"/>
                </a:moveTo>
                <a:lnTo>
                  <a:pt x="7487920" y="45713"/>
                </a:lnTo>
                <a:lnTo>
                  <a:pt x="7487920" y="0"/>
                </a:lnTo>
                <a:lnTo>
                  <a:pt x="0" y="0"/>
                </a:lnTo>
                <a:lnTo>
                  <a:pt x="0" y="45713"/>
                </a:lnTo>
                <a:close/>
              </a:path>
            </a:pathLst>
          </a:custGeom>
          <a:solidFill>
            <a:srgbClr val="DD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80819" y="533780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E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80819" y="530352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DF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80819" y="5270500"/>
            <a:ext cx="7487920" cy="45720"/>
          </a:xfrm>
          <a:custGeom>
            <a:avLst/>
            <a:gdLst/>
            <a:ahLst/>
            <a:cxnLst/>
            <a:rect l="l" t="t" r="r" b="b"/>
            <a:pathLst>
              <a:path w="7487920" h="45720">
                <a:moveTo>
                  <a:pt x="0" y="45713"/>
                </a:moveTo>
                <a:lnTo>
                  <a:pt x="7487920" y="45713"/>
                </a:lnTo>
                <a:lnTo>
                  <a:pt x="7487920" y="0"/>
                </a:lnTo>
                <a:lnTo>
                  <a:pt x="0" y="0"/>
                </a:lnTo>
                <a:lnTo>
                  <a:pt x="0" y="45713"/>
                </a:lnTo>
                <a:close/>
              </a:path>
            </a:pathLst>
          </a:custGeom>
          <a:solidFill>
            <a:srgbClr val="E0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80819" y="523620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E1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80819" y="5203190"/>
            <a:ext cx="7487920" cy="45720"/>
          </a:xfrm>
          <a:custGeom>
            <a:avLst/>
            <a:gdLst/>
            <a:ahLst/>
            <a:cxnLst/>
            <a:rect l="l" t="t" r="r" b="b"/>
            <a:pathLst>
              <a:path w="7487920" h="45720">
                <a:moveTo>
                  <a:pt x="0" y="45713"/>
                </a:moveTo>
                <a:lnTo>
                  <a:pt x="7487920" y="45713"/>
                </a:lnTo>
                <a:lnTo>
                  <a:pt x="7487920" y="0"/>
                </a:lnTo>
                <a:lnTo>
                  <a:pt x="0" y="0"/>
                </a:lnTo>
                <a:lnTo>
                  <a:pt x="0" y="45713"/>
                </a:lnTo>
                <a:close/>
              </a:path>
            </a:pathLst>
          </a:custGeom>
          <a:solidFill>
            <a:srgbClr val="E2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80819" y="516890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E3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80819" y="5134609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E4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80819" y="510159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2"/>
                </a:moveTo>
                <a:lnTo>
                  <a:pt x="7487920" y="46982"/>
                </a:lnTo>
                <a:lnTo>
                  <a:pt x="7487920" y="0"/>
                </a:lnTo>
                <a:lnTo>
                  <a:pt x="0" y="0"/>
                </a:lnTo>
                <a:lnTo>
                  <a:pt x="0" y="46982"/>
                </a:lnTo>
                <a:close/>
              </a:path>
            </a:pathLst>
          </a:custGeom>
          <a:solidFill>
            <a:srgbClr val="E5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80819" y="5067300"/>
            <a:ext cx="7487920" cy="46990"/>
          </a:xfrm>
          <a:custGeom>
            <a:avLst/>
            <a:gdLst/>
            <a:ahLst/>
            <a:cxnLst/>
            <a:rect l="l" t="t" r="r" b="b"/>
            <a:pathLst>
              <a:path w="7487920" h="46989">
                <a:moveTo>
                  <a:pt x="0" y="46983"/>
                </a:moveTo>
                <a:lnTo>
                  <a:pt x="7487920" y="46983"/>
                </a:lnTo>
                <a:lnTo>
                  <a:pt x="7487920" y="0"/>
                </a:lnTo>
                <a:lnTo>
                  <a:pt x="0" y="0"/>
                </a:lnTo>
                <a:lnTo>
                  <a:pt x="0" y="46983"/>
                </a:lnTo>
                <a:close/>
              </a:path>
            </a:pathLst>
          </a:custGeom>
          <a:solidFill>
            <a:srgbClr val="E6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80819" y="5048250"/>
            <a:ext cx="7487920" cy="31750"/>
          </a:xfrm>
          <a:custGeom>
            <a:avLst/>
            <a:gdLst/>
            <a:ahLst/>
            <a:cxnLst/>
            <a:rect l="l" t="t" r="r" b="b"/>
            <a:pathLst>
              <a:path w="7487920" h="31750">
                <a:moveTo>
                  <a:pt x="0" y="31743"/>
                </a:moveTo>
                <a:lnTo>
                  <a:pt x="7487920" y="31743"/>
                </a:lnTo>
                <a:lnTo>
                  <a:pt x="748792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E8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82089" y="5046979"/>
            <a:ext cx="7487920" cy="1811020"/>
          </a:xfrm>
          <a:custGeom>
            <a:avLst/>
            <a:gdLst/>
            <a:ahLst/>
            <a:cxnLst/>
            <a:rect l="l" t="t" r="r" b="b"/>
            <a:pathLst>
              <a:path w="7487920" h="1811020">
                <a:moveTo>
                  <a:pt x="0" y="1811020"/>
                </a:moveTo>
                <a:lnTo>
                  <a:pt x="0" y="0"/>
                </a:lnTo>
                <a:lnTo>
                  <a:pt x="7487919" y="0"/>
                </a:lnTo>
                <a:lnTo>
                  <a:pt x="7487919" y="1811020"/>
                </a:lnTo>
              </a:path>
            </a:pathLst>
          </a:custGeom>
          <a:ln w="57146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582419" y="5104129"/>
            <a:ext cx="6990080" cy="1731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Franklin Gothic Book"/>
                <a:cs typeface="Franklin Gothic Book"/>
              </a:rPr>
              <a:t>La igualdad </a:t>
            </a:r>
            <a:r>
              <a:rPr sz="2800" spc="-5" dirty="0">
                <a:latin typeface="Franklin Gothic Book"/>
                <a:cs typeface="Franklin Gothic Book"/>
              </a:rPr>
              <a:t>de </a:t>
            </a:r>
            <a:r>
              <a:rPr sz="2800" spc="-10" dirty="0">
                <a:latin typeface="Franklin Gothic Book"/>
                <a:cs typeface="Franklin Gothic Book"/>
              </a:rPr>
              <a:t>género </a:t>
            </a:r>
            <a:r>
              <a:rPr sz="2800" dirty="0">
                <a:latin typeface="Franklin Gothic Book"/>
                <a:cs typeface="Franklin Gothic Book"/>
              </a:rPr>
              <a:t>es</a:t>
            </a:r>
            <a:r>
              <a:rPr sz="2800" spc="40" dirty="0">
                <a:latin typeface="Franklin Gothic Book"/>
                <a:cs typeface="Franklin Gothic Book"/>
              </a:rPr>
              <a:t> </a:t>
            </a:r>
            <a:r>
              <a:rPr sz="2800" dirty="0">
                <a:latin typeface="Franklin Gothic Book"/>
                <a:cs typeface="Franklin Gothic Book"/>
              </a:rPr>
              <a:t>un</a:t>
            </a:r>
            <a:endParaRPr sz="2800">
              <a:latin typeface="Franklin Gothic Book"/>
              <a:cs typeface="Franklin Gothic Book"/>
            </a:endParaRPr>
          </a:p>
          <a:p>
            <a:pPr marL="12700" marR="5080">
              <a:lnSpc>
                <a:spcPct val="100000"/>
              </a:lnSpc>
              <a:tabLst>
                <a:tab pos="1297940" algn="l"/>
              </a:tabLst>
            </a:pPr>
            <a:r>
              <a:rPr sz="2800" dirty="0">
                <a:latin typeface="Franklin Gothic Book"/>
                <a:cs typeface="Franklin Gothic Book"/>
              </a:rPr>
              <a:t>cambio	</a:t>
            </a:r>
            <a:r>
              <a:rPr sz="2800" spc="-5" dirty="0">
                <a:latin typeface="Franklin Gothic Book"/>
                <a:cs typeface="Franklin Gothic Book"/>
              </a:rPr>
              <a:t>que </a:t>
            </a:r>
            <a:r>
              <a:rPr sz="2800" dirty="0">
                <a:latin typeface="Franklin Gothic Book"/>
                <a:cs typeface="Franklin Gothic Book"/>
              </a:rPr>
              <a:t>mejora </a:t>
            </a:r>
            <a:r>
              <a:rPr sz="2800" spc="5" dirty="0">
                <a:latin typeface="Franklin Gothic Book"/>
                <a:cs typeface="Franklin Gothic Book"/>
              </a:rPr>
              <a:t>la </a:t>
            </a:r>
            <a:r>
              <a:rPr sz="2800" dirty="0">
                <a:latin typeface="Franklin Gothic Book"/>
                <a:cs typeface="Franklin Gothic Book"/>
              </a:rPr>
              <a:t>desigualdad </a:t>
            </a:r>
            <a:r>
              <a:rPr sz="2800" spc="-15" dirty="0">
                <a:latin typeface="Franklin Gothic Book"/>
                <a:cs typeface="Franklin Gothic Book"/>
              </a:rPr>
              <a:t>existente </a:t>
            </a:r>
            <a:r>
              <a:rPr sz="2800" dirty="0">
                <a:latin typeface="Franklin Gothic Book"/>
                <a:cs typeface="Franklin Gothic Book"/>
              </a:rPr>
              <a:t>y  aumenta </a:t>
            </a:r>
            <a:r>
              <a:rPr sz="2800" spc="5" dirty="0">
                <a:latin typeface="Franklin Gothic Book"/>
                <a:cs typeface="Franklin Gothic Book"/>
              </a:rPr>
              <a:t>las </a:t>
            </a:r>
            <a:r>
              <a:rPr sz="2800" spc="-5" dirty="0">
                <a:latin typeface="Franklin Gothic Book"/>
                <a:cs typeface="Franklin Gothic Book"/>
              </a:rPr>
              <a:t>potencialidades</a:t>
            </a:r>
            <a:endParaRPr sz="2800">
              <a:latin typeface="Franklin Gothic Book"/>
              <a:cs typeface="Franklin Gothic Book"/>
            </a:endParaRPr>
          </a:p>
          <a:p>
            <a:pPr marL="12700">
              <a:lnSpc>
                <a:spcPts val="3350"/>
              </a:lnSpc>
            </a:pPr>
            <a:r>
              <a:rPr sz="2800" spc="5" dirty="0">
                <a:latin typeface="Franklin Gothic Book"/>
                <a:cs typeface="Franklin Gothic Book"/>
              </a:rPr>
              <a:t>para los </a:t>
            </a:r>
            <a:r>
              <a:rPr sz="2800" dirty="0">
                <a:latin typeface="Franklin Gothic Book"/>
                <a:cs typeface="Franklin Gothic Book"/>
              </a:rPr>
              <a:t>hombres y </a:t>
            </a:r>
            <a:r>
              <a:rPr sz="2800" spc="5" dirty="0">
                <a:latin typeface="Franklin Gothic Book"/>
                <a:cs typeface="Franklin Gothic Book"/>
              </a:rPr>
              <a:t>para las</a:t>
            </a:r>
            <a:r>
              <a:rPr sz="2800" spc="20" dirty="0">
                <a:latin typeface="Franklin Gothic Book"/>
                <a:cs typeface="Franklin Gothic Book"/>
              </a:rPr>
              <a:t> </a:t>
            </a:r>
            <a:r>
              <a:rPr sz="2800" dirty="0">
                <a:latin typeface="Franklin Gothic Book"/>
                <a:cs typeface="Franklin Gothic Book"/>
              </a:rPr>
              <a:t>mujeres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0" y="0"/>
            <a:ext cx="1078230" cy="6858000"/>
          </a:xfrm>
          <a:custGeom>
            <a:avLst/>
            <a:gdLst/>
            <a:ahLst/>
            <a:cxnLst/>
            <a:rect l="l" t="t" r="r" b="b"/>
            <a:pathLst>
              <a:path w="1078230" h="6858000">
                <a:moveTo>
                  <a:pt x="1078230" y="0"/>
                </a:moveTo>
                <a:lnTo>
                  <a:pt x="0" y="0"/>
                </a:lnTo>
                <a:lnTo>
                  <a:pt x="0" y="6858000"/>
                </a:lnTo>
                <a:lnTo>
                  <a:pt x="1078230" y="685800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0" y="0"/>
            <a:ext cx="1078230" cy="6858000"/>
          </a:xfrm>
          <a:custGeom>
            <a:avLst/>
            <a:gdLst/>
            <a:ahLst/>
            <a:cxnLst/>
            <a:rect l="l" t="t" r="r" b="b"/>
            <a:pathLst>
              <a:path w="1078230" h="6858000">
                <a:moveTo>
                  <a:pt x="0" y="685800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2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130021" y="48813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445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295400" y="2590800"/>
            <a:ext cx="1188085" cy="1184275"/>
          </a:xfrm>
          <a:custGeom>
            <a:avLst/>
            <a:gdLst/>
            <a:ahLst/>
            <a:cxnLst/>
            <a:rect l="l" t="t" r="r" b="b"/>
            <a:pathLst>
              <a:path w="1188085" h="1184275">
                <a:moveTo>
                  <a:pt x="1188077" y="0"/>
                </a:moveTo>
                <a:lnTo>
                  <a:pt x="492" y="0"/>
                </a:lnTo>
                <a:lnTo>
                  <a:pt x="0" y="490"/>
                </a:lnTo>
                <a:lnTo>
                  <a:pt x="0" y="1184267"/>
                </a:lnTo>
                <a:lnTo>
                  <a:pt x="1188077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295400" y="2590800"/>
            <a:ext cx="1221105" cy="1216660"/>
          </a:xfrm>
          <a:custGeom>
            <a:avLst/>
            <a:gdLst/>
            <a:ahLst/>
            <a:cxnLst/>
            <a:rect l="l" t="t" r="r" b="b"/>
            <a:pathLst>
              <a:path w="1221105" h="1216660">
                <a:moveTo>
                  <a:pt x="1220777" y="0"/>
                </a:moveTo>
                <a:lnTo>
                  <a:pt x="1188077" y="0"/>
                </a:lnTo>
                <a:lnTo>
                  <a:pt x="0" y="1184267"/>
                </a:lnTo>
                <a:lnTo>
                  <a:pt x="0" y="1216079"/>
                </a:lnTo>
                <a:lnTo>
                  <a:pt x="1220777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95400" y="2590800"/>
            <a:ext cx="1254125" cy="1248410"/>
          </a:xfrm>
          <a:custGeom>
            <a:avLst/>
            <a:gdLst/>
            <a:ahLst/>
            <a:cxnLst/>
            <a:rect l="l" t="t" r="r" b="b"/>
            <a:pathLst>
              <a:path w="1254125" h="1248410">
                <a:moveTo>
                  <a:pt x="1253499" y="0"/>
                </a:moveTo>
                <a:lnTo>
                  <a:pt x="1220777" y="0"/>
                </a:lnTo>
                <a:lnTo>
                  <a:pt x="0" y="1216079"/>
                </a:lnTo>
                <a:lnTo>
                  <a:pt x="0" y="1247875"/>
                </a:lnTo>
                <a:lnTo>
                  <a:pt x="1253499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295400" y="2590800"/>
            <a:ext cx="1285240" cy="1280795"/>
          </a:xfrm>
          <a:custGeom>
            <a:avLst/>
            <a:gdLst/>
            <a:ahLst/>
            <a:cxnLst/>
            <a:rect l="l" t="t" r="r" b="b"/>
            <a:pathLst>
              <a:path w="1285239" h="1280795">
                <a:moveTo>
                  <a:pt x="1284752" y="0"/>
                </a:moveTo>
                <a:lnTo>
                  <a:pt x="1253499" y="0"/>
                </a:lnTo>
                <a:lnTo>
                  <a:pt x="0" y="1247875"/>
                </a:lnTo>
                <a:lnTo>
                  <a:pt x="0" y="1280632"/>
                </a:lnTo>
                <a:lnTo>
                  <a:pt x="1284752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95400" y="2590800"/>
            <a:ext cx="1318260" cy="1313815"/>
          </a:xfrm>
          <a:custGeom>
            <a:avLst/>
            <a:gdLst/>
            <a:ahLst/>
            <a:cxnLst/>
            <a:rect l="l" t="t" r="r" b="b"/>
            <a:pathLst>
              <a:path w="1318260" h="1313814">
                <a:moveTo>
                  <a:pt x="1317826" y="0"/>
                </a:moveTo>
                <a:lnTo>
                  <a:pt x="1284752" y="0"/>
                </a:lnTo>
                <a:lnTo>
                  <a:pt x="0" y="1280632"/>
                </a:lnTo>
                <a:lnTo>
                  <a:pt x="0" y="1313599"/>
                </a:lnTo>
                <a:lnTo>
                  <a:pt x="1317826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95400" y="2590800"/>
            <a:ext cx="1351280" cy="1346835"/>
          </a:xfrm>
          <a:custGeom>
            <a:avLst/>
            <a:gdLst/>
            <a:ahLst/>
            <a:cxnLst/>
            <a:rect l="l" t="t" r="r" b="b"/>
            <a:pathLst>
              <a:path w="1351280" h="1346835">
                <a:moveTo>
                  <a:pt x="1350899" y="0"/>
                </a:moveTo>
                <a:lnTo>
                  <a:pt x="1317826" y="0"/>
                </a:lnTo>
                <a:lnTo>
                  <a:pt x="0" y="1313599"/>
                </a:lnTo>
                <a:lnTo>
                  <a:pt x="0" y="1346566"/>
                </a:lnTo>
                <a:lnTo>
                  <a:pt x="1350899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95400" y="2590800"/>
            <a:ext cx="1384300" cy="1379855"/>
          </a:xfrm>
          <a:custGeom>
            <a:avLst/>
            <a:gdLst/>
            <a:ahLst/>
            <a:cxnLst/>
            <a:rect l="l" t="t" r="r" b="b"/>
            <a:pathLst>
              <a:path w="1384300" h="1379854">
                <a:moveTo>
                  <a:pt x="1383972" y="0"/>
                </a:moveTo>
                <a:lnTo>
                  <a:pt x="1350899" y="0"/>
                </a:lnTo>
                <a:lnTo>
                  <a:pt x="0" y="1346566"/>
                </a:lnTo>
                <a:lnTo>
                  <a:pt x="0" y="1379533"/>
                </a:lnTo>
                <a:lnTo>
                  <a:pt x="1383972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95400" y="2590800"/>
            <a:ext cx="1416050" cy="1411605"/>
          </a:xfrm>
          <a:custGeom>
            <a:avLst/>
            <a:gdLst/>
            <a:ahLst/>
            <a:cxnLst/>
            <a:rect l="l" t="t" r="r" b="b"/>
            <a:pathLst>
              <a:path w="1416050" h="1411604">
                <a:moveTo>
                  <a:pt x="1415774" y="0"/>
                </a:moveTo>
                <a:lnTo>
                  <a:pt x="1383972" y="0"/>
                </a:lnTo>
                <a:lnTo>
                  <a:pt x="0" y="1379533"/>
                </a:lnTo>
                <a:lnTo>
                  <a:pt x="0" y="1411230"/>
                </a:lnTo>
                <a:lnTo>
                  <a:pt x="1415774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95400" y="2590800"/>
            <a:ext cx="1449070" cy="1443355"/>
          </a:xfrm>
          <a:custGeom>
            <a:avLst/>
            <a:gdLst/>
            <a:ahLst/>
            <a:cxnLst/>
            <a:rect l="l" t="t" r="r" b="b"/>
            <a:pathLst>
              <a:path w="1449070" h="1443354">
                <a:moveTo>
                  <a:pt x="1448549" y="0"/>
                </a:moveTo>
                <a:lnTo>
                  <a:pt x="1415774" y="0"/>
                </a:lnTo>
                <a:lnTo>
                  <a:pt x="0" y="1411230"/>
                </a:lnTo>
                <a:lnTo>
                  <a:pt x="0" y="1442974"/>
                </a:lnTo>
                <a:lnTo>
                  <a:pt x="1448549" y="0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295400" y="2590800"/>
            <a:ext cx="1480820" cy="1476375"/>
          </a:xfrm>
          <a:custGeom>
            <a:avLst/>
            <a:gdLst/>
            <a:ahLst/>
            <a:cxnLst/>
            <a:rect l="l" t="t" r="r" b="b"/>
            <a:pathLst>
              <a:path w="1480820" h="1476375">
                <a:moveTo>
                  <a:pt x="1480647" y="0"/>
                </a:moveTo>
                <a:lnTo>
                  <a:pt x="1448549" y="0"/>
                </a:lnTo>
                <a:lnTo>
                  <a:pt x="0" y="1442974"/>
                </a:lnTo>
                <a:lnTo>
                  <a:pt x="0" y="1475898"/>
                </a:lnTo>
                <a:lnTo>
                  <a:pt x="1480647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95400" y="2590800"/>
            <a:ext cx="1515110" cy="1509395"/>
          </a:xfrm>
          <a:custGeom>
            <a:avLst/>
            <a:gdLst/>
            <a:ahLst/>
            <a:cxnLst/>
            <a:rect l="l" t="t" r="r" b="b"/>
            <a:pathLst>
              <a:path w="1515110" h="1509395">
                <a:moveTo>
                  <a:pt x="1514716" y="0"/>
                </a:moveTo>
                <a:lnTo>
                  <a:pt x="1480647" y="0"/>
                </a:lnTo>
                <a:lnTo>
                  <a:pt x="0" y="1475898"/>
                </a:lnTo>
                <a:lnTo>
                  <a:pt x="0" y="1508887"/>
                </a:lnTo>
                <a:lnTo>
                  <a:pt x="151471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95400" y="2590800"/>
            <a:ext cx="1546225" cy="1542415"/>
          </a:xfrm>
          <a:custGeom>
            <a:avLst/>
            <a:gdLst/>
            <a:ahLst/>
            <a:cxnLst/>
            <a:rect l="l" t="t" r="r" b="b"/>
            <a:pathLst>
              <a:path w="1546225" h="1542414">
                <a:moveTo>
                  <a:pt x="1545791" y="0"/>
                </a:moveTo>
                <a:lnTo>
                  <a:pt x="1514716" y="0"/>
                </a:lnTo>
                <a:lnTo>
                  <a:pt x="0" y="1508887"/>
                </a:lnTo>
                <a:lnTo>
                  <a:pt x="0" y="1541822"/>
                </a:lnTo>
                <a:lnTo>
                  <a:pt x="154579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295400" y="2590800"/>
            <a:ext cx="1578610" cy="1572260"/>
          </a:xfrm>
          <a:custGeom>
            <a:avLst/>
            <a:gdLst/>
            <a:ahLst/>
            <a:cxnLst/>
            <a:rect l="l" t="t" r="r" b="b"/>
            <a:pathLst>
              <a:path w="1578610" h="1572260">
                <a:moveTo>
                  <a:pt x="1578339" y="0"/>
                </a:moveTo>
                <a:lnTo>
                  <a:pt x="1545791" y="0"/>
                </a:lnTo>
                <a:lnTo>
                  <a:pt x="0" y="1541822"/>
                </a:lnTo>
                <a:lnTo>
                  <a:pt x="0" y="1572264"/>
                </a:lnTo>
                <a:lnTo>
                  <a:pt x="1578339" y="0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95400" y="2590800"/>
            <a:ext cx="1611630" cy="1574800"/>
          </a:xfrm>
          <a:custGeom>
            <a:avLst/>
            <a:gdLst/>
            <a:ahLst/>
            <a:cxnLst/>
            <a:rect l="l" t="t" r="r" b="b"/>
            <a:pathLst>
              <a:path w="1611630" h="1574800">
                <a:moveTo>
                  <a:pt x="1611423" y="0"/>
                </a:moveTo>
                <a:lnTo>
                  <a:pt x="1578339" y="0"/>
                </a:lnTo>
                <a:lnTo>
                  <a:pt x="0" y="1572264"/>
                </a:lnTo>
                <a:lnTo>
                  <a:pt x="0" y="1574800"/>
                </a:lnTo>
                <a:lnTo>
                  <a:pt x="30538" y="1574800"/>
                </a:lnTo>
                <a:lnTo>
                  <a:pt x="1611423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325938" y="2590800"/>
            <a:ext cx="1614170" cy="1574800"/>
          </a:xfrm>
          <a:custGeom>
            <a:avLst/>
            <a:gdLst/>
            <a:ahLst/>
            <a:cxnLst/>
            <a:rect l="l" t="t" r="r" b="b"/>
            <a:pathLst>
              <a:path w="1614170" h="1574800">
                <a:moveTo>
                  <a:pt x="1613968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3083" y="1574800"/>
                </a:lnTo>
                <a:lnTo>
                  <a:pt x="1613968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359022" y="2590800"/>
            <a:ext cx="1614170" cy="1574800"/>
          </a:xfrm>
          <a:custGeom>
            <a:avLst/>
            <a:gdLst/>
            <a:ahLst/>
            <a:cxnLst/>
            <a:rect l="l" t="t" r="r" b="b"/>
            <a:pathLst>
              <a:path w="1614170" h="1574800">
                <a:moveTo>
                  <a:pt x="1613968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3083" y="1574800"/>
                </a:lnTo>
                <a:lnTo>
                  <a:pt x="1613968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92106" y="2590800"/>
            <a:ext cx="1612265" cy="1574800"/>
          </a:xfrm>
          <a:custGeom>
            <a:avLst/>
            <a:gdLst/>
            <a:ahLst/>
            <a:cxnLst/>
            <a:rect l="l" t="t" r="r" b="b"/>
            <a:pathLst>
              <a:path w="1612264" h="1574800">
                <a:moveTo>
                  <a:pt x="1611853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3000" y="1574800"/>
                </a:lnTo>
                <a:lnTo>
                  <a:pt x="1611853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25106" y="2590800"/>
            <a:ext cx="1612265" cy="1574800"/>
          </a:xfrm>
          <a:custGeom>
            <a:avLst/>
            <a:gdLst/>
            <a:ahLst/>
            <a:cxnLst/>
            <a:rect l="l" t="t" r="r" b="b"/>
            <a:pathLst>
              <a:path w="1612264" h="1574800">
                <a:moveTo>
                  <a:pt x="1611711" y="0"/>
                </a:moveTo>
                <a:lnTo>
                  <a:pt x="1578853" y="0"/>
                </a:lnTo>
                <a:lnTo>
                  <a:pt x="0" y="1574800"/>
                </a:lnTo>
                <a:lnTo>
                  <a:pt x="31844" y="1574800"/>
                </a:lnTo>
                <a:lnTo>
                  <a:pt x="1611711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56951" y="2590800"/>
            <a:ext cx="1613535" cy="1574800"/>
          </a:xfrm>
          <a:custGeom>
            <a:avLst/>
            <a:gdLst/>
            <a:ahLst/>
            <a:cxnLst/>
            <a:rect l="l" t="t" r="r" b="b"/>
            <a:pathLst>
              <a:path w="1613535" h="1574800">
                <a:moveTo>
                  <a:pt x="1612940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3073" y="1574800"/>
                </a:lnTo>
                <a:lnTo>
                  <a:pt x="161294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90024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756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1872" y="1574800"/>
                </a:lnTo>
                <a:lnTo>
                  <a:pt x="161275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521896" y="2590800"/>
            <a:ext cx="1614170" cy="1574800"/>
          </a:xfrm>
          <a:custGeom>
            <a:avLst/>
            <a:gdLst/>
            <a:ahLst/>
            <a:cxnLst/>
            <a:rect l="l" t="t" r="r" b="b"/>
            <a:pathLst>
              <a:path w="1614170" h="1574800">
                <a:moveTo>
                  <a:pt x="1613968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3083" y="1574800"/>
                </a:lnTo>
                <a:lnTo>
                  <a:pt x="161396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54980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859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2989" y="1574800"/>
                </a:lnTo>
                <a:lnTo>
                  <a:pt x="1612859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587970" y="2590800"/>
            <a:ext cx="1612265" cy="1574800"/>
          </a:xfrm>
          <a:custGeom>
            <a:avLst/>
            <a:gdLst/>
            <a:ahLst/>
            <a:cxnLst/>
            <a:rect l="l" t="t" r="r" b="b"/>
            <a:pathLst>
              <a:path w="1612264" h="1574800">
                <a:moveTo>
                  <a:pt x="1611669" y="0"/>
                </a:moveTo>
                <a:lnTo>
                  <a:pt x="1579870" y="0"/>
                </a:lnTo>
                <a:lnTo>
                  <a:pt x="0" y="1574800"/>
                </a:lnTo>
                <a:lnTo>
                  <a:pt x="31802" y="1574800"/>
                </a:lnTo>
                <a:lnTo>
                  <a:pt x="1611669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19773" y="2590800"/>
            <a:ext cx="1613535" cy="1574800"/>
          </a:xfrm>
          <a:custGeom>
            <a:avLst/>
            <a:gdLst/>
            <a:ahLst/>
            <a:cxnLst/>
            <a:rect l="l" t="t" r="r" b="b"/>
            <a:pathLst>
              <a:path w="1613535" h="1574800">
                <a:moveTo>
                  <a:pt x="1612940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3073" y="1574800"/>
                </a:lnTo>
                <a:lnTo>
                  <a:pt x="161294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52846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808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1924" y="1574800"/>
                </a:lnTo>
                <a:lnTo>
                  <a:pt x="1612808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84770" y="2590800"/>
            <a:ext cx="1614170" cy="1574800"/>
          </a:xfrm>
          <a:custGeom>
            <a:avLst/>
            <a:gdLst/>
            <a:ahLst/>
            <a:cxnLst/>
            <a:rect l="l" t="t" r="r" b="b"/>
            <a:pathLst>
              <a:path w="1614170" h="1574800">
                <a:moveTo>
                  <a:pt x="1613968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3083" y="1574800"/>
                </a:lnTo>
                <a:lnTo>
                  <a:pt x="1613968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717854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698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1813" y="1574800"/>
                </a:lnTo>
                <a:lnTo>
                  <a:pt x="1612698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749668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793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2926" y="1574800"/>
                </a:lnTo>
                <a:lnTo>
                  <a:pt x="1612793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782594" y="2590800"/>
            <a:ext cx="1613535" cy="1574800"/>
          </a:xfrm>
          <a:custGeom>
            <a:avLst/>
            <a:gdLst/>
            <a:ahLst/>
            <a:cxnLst/>
            <a:rect l="l" t="t" r="r" b="b"/>
            <a:pathLst>
              <a:path w="1613535" h="1574800">
                <a:moveTo>
                  <a:pt x="1612940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3073" y="1574800"/>
                </a:lnTo>
                <a:lnTo>
                  <a:pt x="161294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815667" y="2590800"/>
            <a:ext cx="1613535" cy="1574800"/>
          </a:xfrm>
          <a:custGeom>
            <a:avLst/>
            <a:gdLst/>
            <a:ahLst/>
            <a:cxnLst/>
            <a:rect l="l" t="t" r="r" b="b"/>
            <a:pathLst>
              <a:path w="1613535" h="1574800">
                <a:moveTo>
                  <a:pt x="1612940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3073" y="1574800"/>
                </a:lnTo>
                <a:lnTo>
                  <a:pt x="161294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848740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871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1987" y="1574800"/>
                </a:lnTo>
                <a:lnTo>
                  <a:pt x="1612871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880728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755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2885" y="1574800"/>
                </a:lnTo>
                <a:lnTo>
                  <a:pt x="1612755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913613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896" y="0"/>
                </a:moveTo>
                <a:lnTo>
                  <a:pt x="1579870" y="0"/>
                </a:lnTo>
                <a:lnTo>
                  <a:pt x="0" y="1574800"/>
                </a:lnTo>
                <a:lnTo>
                  <a:pt x="32012" y="1574800"/>
                </a:lnTo>
                <a:lnTo>
                  <a:pt x="161289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45626" y="2590800"/>
            <a:ext cx="1612900" cy="1574800"/>
          </a:xfrm>
          <a:custGeom>
            <a:avLst/>
            <a:gdLst/>
            <a:ahLst/>
            <a:cxnLst/>
            <a:rect l="l" t="t" r="r" b="b"/>
            <a:pathLst>
              <a:path w="1612900" h="1574800">
                <a:moveTo>
                  <a:pt x="1612730" y="0"/>
                </a:moveTo>
                <a:lnTo>
                  <a:pt x="1580884" y="0"/>
                </a:lnTo>
                <a:lnTo>
                  <a:pt x="0" y="1574800"/>
                </a:lnTo>
                <a:lnTo>
                  <a:pt x="32863" y="1574800"/>
                </a:lnTo>
                <a:lnTo>
                  <a:pt x="161273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978489" y="2590800"/>
            <a:ext cx="1613535" cy="1574800"/>
          </a:xfrm>
          <a:custGeom>
            <a:avLst/>
            <a:gdLst/>
            <a:ahLst/>
            <a:cxnLst/>
            <a:rect l="l" t="t" r="r" b="b"/>
            <a:pathLst>
              <a:path w="1613535" h="1574800">
                <a:moveTo>
                  <a:pt x="1612940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3073" y="1574800"/>
                </a:lnTo>
                <a:lnTo>
                  <a:pt x="161294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11562" y="2590800"/>
            <a:ext cx="1612265" cy="1574800"/>
          </a:xfrm>
          <a:custGeom>
            <a:avLst/>
            <a:gdLst/>
            <a:ahLst/>
            <a:cxnLst/>
            <a:rect l="l" t="t" r="r" b="b"/>
            <a:pathLst>
              <a:path w="1612264" h="1574800">
                <a:moveTo>
                  <a:pt x="1611669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1799" y="1574800"/>
                </a:lnTo>
                <a:lnTo>
                  <a:pt x="1611669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043362" y="2590800"/>
            <a:ext cx="1613535" cy="1574800"/>
          </a:xfrm>
          <a:custGeom>
            <a:avLst/>
            <a:gdLst/>
            <a:ahLst/>
            <a:cxnLst/>
            <a:rect l="l" t="t" r="r" b="b"/>
            <a:pathLst>
              <a:path w="1613535" h="1574800">
                <a:moveTo>
                  <a:pt x="1612943" y="0"/>
                </a:moveTo>
                <a:lnTo>
                  <a:pt x="1579870" y="0"/>
                </a:lnTo>
                <a:lnTo>
                  <a:pt x="0" y="1574800"/>
                </a:lnTo>
                <a:lnTo>
                  <a:pt x="33076" y="1574800"/>
                </a:lnTo>
                <a:lnTo>
                  <a:pt x="1612943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076438" y="2590800"/>
            <a:ext cx="1594485" cy="1574800"/>
          </a:xfrm>
          <a:custGeom>
            <a:avLst/>
            <a:gdLst/>
            <a:ahLst/>
            <a:cxnLst/>
            <a:rect l="l" t="t" r="r" b="b"/>
            <a:pathLst>
              <a:path w="1594485" h="1574800">
                <a:moveTo>
                  <a:pt x="1593861" y="0"/>
                </a:moveTo>
                <a:lnTo>
                  <a:pt x="1579866" y="0"/>
                </a:lnTo>
                <a:lnTo>
                  <a:pt x="0" y="1574800"/>
                </a:lnTo>
                <a:lnTo>
                  <a:pt x="32061" y="1574800"/>
                </a:lnTo>
                <a:lnTo>
                  <a:pt x="1593861" y="19010"/>
                </a:lnTo>
                <a:lnTo>
                  <a:pt x="1593861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108500" y="2609810"/>
            <a:ext cx="1562100" cy="1556385"/>
          </a:xfrm>
          <a:custGeom>
            <a:avLst/>
            <a:gdLst/>
            <a:ahLst/>
            <a:cxnLst/>
            <a:rect l="l" t="t" r="r" b="b"/>
            <a:pathLst>
              <a:path w="1562100" h="1556385">
                <a:moveTo>
                  <a:pt x="1561799" y="0"/>
                </a:moveTo>
                <a:lnTo>
                  <a:pt x="0" y="1555789"/>
                </a:lnTo>
                <a:lnTo>
                  <a:pt x="33083" y="1555789"/>
                </a:lnTo>
                <a:lnTo>
                  <a:pt x="1561799" y="32956"/>
                </a:lnTo>
                <a:lnTo>
                  <a:pt x="1561799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41583" y="2642767"/>
            <a:ext cx="1529080" cy="1523365"/>
          </a:xfrm>
          <a:custGeom>
            <a:avLst/>
            <a:gdLst/>
            <a:ahLst/>
            <a:cxnLst/>
            <a:rect l="l" t="t" r="r" b="b"/>
            <a:pathLst>
              <a:path w="1529079" h="1523364">
                <a:moveTo>
                  <a:pt x="1528716" y="0"/>
                </a:moveTo>
                <a:lnTo>
                  <a:pt x="0" y="1522832"/>
                </a:lnTo>
                <a:lnTo>
                  <a:pt x="32799" y="1522832"/>
                </a:lnTo>
                <a:lnTo>
                  <a:pt x="1528716" y="31714"/>
                </a:lnTo>
                <a:lnTo>
                  <a:pt x="1528716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174383" y="2674481"/>
            <a:ext cx="1496060" cy="1491615"/>
          </a:xfrm>
          <a:custGeom>
            <a:avLst/>
            <a:gdLst/>
            <a:ahLst/>
            <a:cxnLst/>
            <a:rect l="l" t="t" r="r" b="b"/>
            <a:pathLst>
              <a:path w="1496060" h="1491614">
                <a:moveTo>
                  <a:pt x="1495916" y="0"/>
                </a:moveTo>
                <a:lnTo>
                  <a:pt x="0" y="1491118"/>
                </a:lnTo>
                <a:lnTo>
                  <a:pt x="32779" y="1491118"/>
                </a:lnTo>
                <a:lnTo>
                  <a:pt x="1495916" y="31738"/>
                </a:lnTo>
                <a:lnTo>
                  <a:pt x="1495916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07163" y="2706220"/>
            <a:ext cx="1463675" cy="1459865"/>
          </a:xfrm>
          <a:custGeom>
            <a:avLst/>
            <a:gdLst/>
            <a:ahLst/>
            <a:cxnLst/>
            <a:rect l="l" t="t" r="r" b="b"/>
            <a:pathLst>
              <a:path w="1463675" h="1459864">
                <a:moveTo>
                  <a:pt x="1463136" y="0"/>
                </a:moveTo>
                <a:lnTo>
                  <a:pt x="0" y="1459379"/>
                </a:lnTo>
                <a:lnTo>
                  <a:pt x="32096" y="1459379"/>
                </a:lnTo>
                <a:lnTo>
                  <a:pt x="1463136" y="32929"/>
                </a:lnTo>
                <a:lnTo>
                  <a:pt x="1463136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39260" y="2739149"/>
            <a:ext cx="1431290" cy="1426845"/>
          </a:xfrm>
          <a:custGeom>
            <a:avLst/>
            <a:gdLst/>
            <a:ahLst/>
            <a:cxnLst/>
            <a:rect l="l" t="t" r="r" b="b"/>
            <a:pathLst>
              <a:path w="1431289" h="1426845">
                <a:moveTo>
                  <a:pt x="1431039" y="0"/>
                </a:moveTo>
                <a:lnTo>
                  <a:pt x="0" y="1426450"/>
                </a:lnTo>
                <a:lnTo>
                  <a:pt x="33073" y="1426450"/>
                </a:lnTo>
                <a:lnTo>
                  <a:pt x="1431039" y="32967"/>
                </a:lnTo>
                <a:lnTo>
                  <a:pt x="1431039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72333" y="2772116"/>
            <a:ext cx="1398270" cy="1393825"/>
          </a:xfrm>
          <a:custGeom>
            <a:avLst/>
            <a:gdLst/>
            <a:ahLst/>
            <a:cxnLst/>
            <a:rect l="l" t="t" r="r" b="b"/>
            <a:pathLst>
              <a:path w="1398270" h="1393825">
                <a:moveTo>
                  <a:pt x="1397966" y="0"/>
                </a:moveTo>
                <a:lnTo>
                  <a:pt x="0" y="1393483"/>
                </a:lnTo>
                <a:lnTo>
                  <a:pt x="32124" y="1393483"/>
                </a:lnTo>
                <a:lnTo>
                  <a:pt x="1397966" y="32897"/>
                </a:lnTo>
                <a:lnTo>
                  <a:pt x="1397966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304457" y="2805014"/>
            <a:ext cx="1365885" cy="1360805"/>
          </a:xfrm>
          <a:custGeom>
            <a:avLst/>
            <a:gdLst/>
            <a:ahLst/>
            <a:cxnLst/>
            <a:rect l="l" t="t" r="r" b="b"/>
            <a:pathLst>
              <a:path w="1365885" h="1360804">
                <a:moveTo>
                  <a:pt x="1365842" y="0"/>
                </a:moveTo>
                <a:lnTo>
                  <a:pt x="0" y="1360585"/>
                </a:lnTo>
                <a:lnTo>
                  <a:pt x="32412" y="1360585"/>
                </a:lnTo>
                <a:lnTo>
                  <a:pt x="1365842" y="30579"/>
                </a:lnTo>
                <a:lnTo>
                  <a:pt x="1365842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336870" y="2835593"/>
            <a:ext cx="1333500" cy="1330325"/>
          </a:xfrm>
          <a:custGeom>
            <a:avLst/>
            <a:gdLst/>
            <a:ahLst/>
            <a:cxnLst/>
            <a:rect l="l" t="t" r="r" b="b"/>
            <a:pathLst>
              <a:path w="1333500" h="1330325">
                <a:moveTo>
                  <a:pt x="1333429" y="0"/>
                </a:moveTo>
                <a:lnTo>
                  <a:pt x="0" y="1330006"/>
                </a:lnTo>
                <a:lnTo>
                  <a:pt x="32485" y="1330006"/>
                </a:lnTo>
                <a:lnTo>
                  <a:pt x="1333429" y="34068"/>
                </a:lnTo>
                <a:lnTo>
                  <a:pt x="1333429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369355" y="2869662"/>
            <a:ext cx="1301115" cy="1296035"/>
          </a:xfrm>
          <a:custGeom>
            <a:avLst/>
            <a:gdLst/>
            <a:ahLst/>
            <a:cxnLst/>
            <a:rect l="l" t="t" r="r" b="b"/>
            <a:pathLst>
              <a:path w="1301114" h="1296035">
                <a:moveTo>
                  <a:pt x="1300944" y="0"/>
                </a:moveTo>
                <a:lnTo>
                  <a:pt x="0" y="1295937"/>
                </a:lnTo>
                <a:lnTo>
                  <a:pt x="32726" y="1295937"/>
                </a:lnTo>
                <a:lnTo>
                  <a:pt x="1300944" y="31786"/>
                </a:lnTo>
                <a:lnTo>
                  <a:pt x="1300944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402081" y="2901449"/>
            <a:ext cx="1268730" cy="1264285"/>
          </a:xfrm>
          <a:custGeom>
            <a:avLst/>
            <a:gdLst/>
            <a:ahLst/>
            <a:cxnLst/>
            <a:rect l="l" t="t" r="r" b="b"/>
            <a:pathLst>
              <a:path w="1268729" h="1264285">
                <a:moveTo>
                  <a:pt x="1268218" y="0"/>
                </a:moveTo>
                <a:lnTo>
                  <a:pt x="0" y="1264150"/>
                </a:lnTo>
                <a:lnTo>
                  <a:pt x="33073" y="1264150"/>
                </a:lnTo>
                <a:lnTo>
                  <a:pt x="1268218" y="32967"/>
                </a:lnTo>
                <a:lnTo>
                  <a:pt x="1268218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435154" y="2934416"/>
            <a:ext cx="1235710" cy="1231265"/>
          </a:xfrm>
          <a:custGeom>
            <a:avLst/>
            <a:gdLst/>
            <a:ahLst/>
            <a:cxnLst/>
            <a:rect l="l" t="t" r="r" b="b"/>
            <a:pathLst>
              <a:path w="1235710" h="1231264">
                <a:moveTo>
                  <a:pt x="1235145" y="0"/>
                </a:moveTo>
                <a:lnTo>
                  <a:pt x="0" y="1231183"/>
                </a:lnTo>
                <a:lnTo>
                  <a:pt x="32177" y="1231183"/>
                </a:lnTo>
                <a:lnTo>
                  <a:pt x="1235145" y="32845"/>
                </a:lnTo>
                <a:lnTo>
                  <a:pt x="1235145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467331" y="2967261"/>
            <a:ext cx="1203325" cy="1198880"/>
          </a:xfrm>
          <a:custGeom>
            <a:avLst/>
            <a:gdLst/>
            <a:ahLst/>
            <a:cxnLst/>
            <a:rect l="l" t="t" r="r" b="b"/>
            <a:pathLst>
              <a:path w="1203325" h="1198879">
                <a:moveTo>
                  <a:pt x="1202968" y="0"/>
                </a:moveTo>
                <a:lnTo>
                  <a:pt x="0" y="1198338"/>
                </a:lnTo>
                <a:lnTo>
                  <a:pt x="32696" y="1198338"/>
                </a:lnTo>
                <a:lnTo>
                  <a:pt x="1202968" y="31822"/>
                </a:lnTo>
                <a:lnTo>
                  <a:pt x="1202968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500028" y="2999083"/>
            <a:ext cx="1170305" cy="1167130"/>
          </a:xfrm>
          <a:custGeom>
            <a:avLst/>
            <a:gdLst/>
            <a:ahLst/>
            <a:cxnLst/>
            <a:rect l="l" t="t" r="r" b="b"/>
            <a:pathLst>
              <a:path w="1170304" h="1167129">
                <a:moveTo>
                  <a:pt x="1170271" y="0"/>
                </a:moveTo>
                <a:lnTo>
                  <a:pt x="0" y="1166516"/>
                </a:lnTo>
                <a:lnTo>
                  <a:pt x="32201" y="1166516"/>
                </a:lnTo>
                <a:lnTo>
                  <a:pt x="1170271" y="32825"/>
                </a:lnTo>
                <a:lnTo>
                  <a:pt x="1170271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532229" y="3031909"/>
            <a:ext cx="1138555" cy="1134110"/>
          </a:xfrm>
          <a:custGeom>
            <a:avLst/>
            <a:gdLst/>
            <a:ahLst/>
            <a:cxnLst/>
            <a:rect l="l" t="t" r="r" b="b"/>
            <a:pathLst>
              <a:path w="1138554" h="1134110">
                <a:moveTo>
                  <a:pt x="1138070" y="0"/>
                </a:moveTo>
                <a:lnTo>
                  <a:pt x="0" y="1133690"/>
                </a:lnTo>
                <a:lnTo>
                  <a:pt x="33083" y="1133690"/>
                </a:lnTo>
                <a:lnTo>
                  <a:pt x="1138070" y="32956"/>
                </a:lnTo>
                <a:lnTo>
                  <a:pt x="11380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565313" y="3064866"/>
            <a:ext cx="1105535" cy="1101090"/>
          </a:xfrm>
          <a:custGeom>
            <a:avLst/>
            <a:gdLst/>
            <a:ahLst/>
            <a:cxnLst/>
            <a:rect l="l" t="t" r="r" b="b"/>
            <a:pathLst>
              <a:path w="1105535" h="1101089">
                <a:moveTo>
                  <a:pt x="1104986" y="0"/>
                </a:moveTo>
                <a:lnTo>
                  <a:pt x="0" y="1100734"/>
                </a:lnTo>
                <a:lnTo>
                  <a:pt x="32662" y="1100734"/>
                </a:lnTo>
                <a:lnTo>
                  <a:pt x="1104986" y="31849"/>
                </a:lnTo>
                <a:lnTo>
                  <a:pt x="1104986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597976" y="3096715"/>
            <a:ext cx="1072515" cy="1069340"/>
          </a:xfrm>
          <a:custGeom>
            <a:avLst/>
            <a:gdLst/>
            <a:ahLst/>
            <a:cxnLst/>
            <a:rect l="l" t="t" r="r" b="b"/>
            <a:pathLst>
              <a:path w="1072514" h="1069339">
                <a:moveTo>
                  <a:pt x="1072323" y="0"/>
                </a:moveTo>
                <a:lnTo>
                  <a:pt x="0" y="1068884"/>
                </a:lnTo>
                <a:lnTo>
                  <a:pt x="33073" y="1068884"/>
                </a:lnTo>
                <a:lnTo>
                  <a:pt x="1072323" y="32967"/>
                </a:lnTo>
                <a:lnTo>
                  <a:pt x="1072323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631049" y="3129682"/>
            <a:ext cx="1039494" cy="1036319"/>
          </a:xfrm>
          <a:custGeom>
            <a:avLst/>
            <a:gdLst/>
            <a:ahLst/>
            <a:cxnLst/>
            <a:rect l="l" t="t" r="r" b="b"/>
            <a:pathLst>
              <a:path w="1039495" h="1036320">
                <a:moveTo>
                  <a:pt x="1039250" y="0"/>
                </a:moveTo>
                <a:lnTo>
                  <a:pt x="0" y="1035917"/>
                </a:lnTo>
                <a:lnTo>
                  <a:pt x="31800" y="1035917"/>
                </a:lnTo>
                <a:lnTo>
                  <a:pt x="1039250" y="31700"/>
                </a:lnTo>
                <a:lnTo>
                  <a:pt x="103925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662849" y="3161383"/>
            <a:ext cx="1007744" cy="1004569"/>
          </a:xfrm>
          <a:custGeom>
            <a:avLst/>
            <a:gdLst/>
            <a:ahLst/>
            <a:cxnLst/>
            <a:rect l="l" t="t" r="r" b="b"/>
            <a:pathLst>
              <a:path w="1007745" h="1004570">
                <a:moveTo>
                  <a:pt x="1007450" y="0"/>
                </a:moveTo>
                <a:lnTo>
                  <a:pt x="0" y="1004217"/>
                </a:lnTo>
                <a:lnTo>
                  <a:pt x="32253" y="1004217"/>
                </a:lnTo>
                <a:lnTo>
                  <a:pt x="1007450" y="32773"/>
                </a:lnTo>
                <a:lnTo>
                  <a:pt x="100745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695103" y="3194156"/>
            <a:ext cx="975360" cy="971550"/>
          </a:xfrm>
          <a:custGeom>
            <a:avLst/>
            <a:gdLst/>
            <a:ahLst/>
            <a:cxnLst/>
            <a:rect l="l" t="t" r="r" b="b"/>
            <a:pathLst>
              <a:path w="975360" h="971550">
                <a:moveTo>
                  <a:pt x="975196" y="0"/>
                </a:moveTo>
                <a:lnTo>
                  <a:pt x="0" y="971443"/>
                </a:lnTo>
                <a:lnTo>
                  <a:pt x="33083" y="971443"/>
                </a:lnTo>
                <a:lnTo>
                  <a:pt x="975196" y="32956"/>
                </a:lnTo>
                <a:lnTo>
                  <a:pt x="975196" y="0"/>
                </a:lnTo>
                <a:close/>
              </a:path>
            </a:pathLst>
          </a:custGeom>
          <a:solidFill>
            <a:srgbClr val="B5B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728187" y="3227113"/>
            <a:ext cx="942340" cy="938530"/>
          </a:xfrm>
          <a:custGeom>
            <a:avLst/>
            <a:gdLst/>
            <a:ahLst/>
            <a:cxnLst/>
            <a:rect l="l" t="t" r="r" b="b"/>
            <a:pathLst>
              <a:path w="942339" h="938529">
                <a:moveTo>
                  <a:pt x="942112" y="0"/>
                </a:moveTo>
                <a:lnTo>
                  <a:pt x="0" y="938486"/>
                </a:lnTo>
                <a:lnTo>
                  <a:pt x="32610" y="938486"/>
                </a:lnTo>
                <a:lnTo>
                  <a:pt x="942112" y="31901"/>
                </a:lnTo>
                <a:lnTo>
                  <a:pt x="942112" y="0"/>
                </a:lnTo>
                <a:close/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760797" y="3259014"/>
            <a:ext cx="909955" cy="906780"/>
          </a:xfrm>
          <a:custGeom>
            <a:avLst/>
            <a:gdLst/>
            <a:ahLst/>
            <a:cxnLst/>
            <a:rect l="l" t="t" r="r" b="b"/>
            <a:pathLst>
              <a:path w="909954" h="906779">
                <a:moveTo>
                  <a:pt x="909502" y="0"/>
                </a:moveTo>
                <a:lnTo>
                  <a:pt x="0" y="906585"/>
                </a:lnTo>
                <a:lnTo>
                  <a:pt x="33073" y="906585"/>
                </a:lnTo>
                <a:lnTo>
                  <a:pt x="909502" y="32967"/>
                </a:lnTo>
                <a:lnTo>
                  <a:pt x="909502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793870" y="3291981"/>
            <a:ext cx="876935" cy="873760"/>
          </a:xfrm>
          <a:custGeom>
            <a:avLst/>
            <a:gdLst/>
            <a:ahLst/>
            <a:cxnLst/>
            <a:rect l="l" t="t" r="r" b="b"/>
            <a:pathLst>
              <a:path w="876935" h="873760">
                <a:moveTo>
                  <a:pt x="876429" y="0"/>
                </a:moveTo>
                <a:lnTo>
                  <a:pt x="0" y="873618"/>
                </a:lnTo>
                <a:lnTo>
                  <a:pt x="32580" y="873618"/>
                </a:lnTo>
                <a:lnTo>
                  <a:pt x="876429" y="31935"/>
                </a:lnTo>
                <a:lnTo>
                  <a:pt x="876429" y="0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826451" y="3323917"/>
            <a:ext cx="843915" cy="842010"/>
          </a:xfrm>
          <a:custGeom>
            <a:avLst/>
            <a:gdLst/>
            <a:ahLst/>
            <a:cxnLst/>
            <a:rect l="l" t="t" r="r" b="b"/>
            <a:pathLst>
              <a:path w="843914" h="842010">
                <a:moveTo>
                  <a:pt x="843848" y="0"/>
                </a:moveTo>
                <a:lnTo>
                  <a:pt x="0" y="841682"/>
                </a:lnTo>
                <a:lnTo>
                  <a:pt x="31526" y="841682"/>
                </a:lnTo>
                <a:lnTo>
                  <a:pt x="843848" y="32486"/>
                </a:lnTo>
                <a:lnTo>
                  <a:pt x="843848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857977" y="3356404"/>
            <a:ext cx="812800" cy="809625"/>
          </a:xfrm>
          <a:custGeom>
            <a:avLst/>
            <a:gdLst/>
            <a:ahLst/>
            <a:cxnLst/>
            <a:rect l="l" t="t" r="r" b="b"/>
            <a:pathLst>
              <a:path w="812800" h="809625">
                <a:moveTo>
                  <a:pt x="812322" y="0"/>
                </a:moveTo>
                <a:lnTo>
                  <a:pt x="0" y="809196"/>
                </a:lnTo>
                <a:lnTo>
                  <a:pt x="33083" y="809196"/>
                </a:lnTo>
                <a:lnTo>
                  <a:pt x="812322" y="32956"/>
                </a:lnTo>
                <a:lnTo>
                  <a:pt x="812322" y="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891061" y="3389360"/>
            <a:ext cx="779780" cy="776605"/>
          </a:xfrm>
          <a:custGeom>
            <a:avLst/>
            <a:gdLst/>
            <a:ahLst/>
            <a:cxnLst/>
            <a:rect l="l" t="t" r="r" b="b"/>
            <a:pathLst>
              <a:path w="779779" h="776604">
                <a:moveTo>
                  <a:pt x="779238" y="0"/>
                </a:moveTo>
                <a:lnTo>
                  <a:pt x="0" y="776239"/>
                </a:lnTo>
                <a:lnTo>
                  <a:pt x="33083" y="776239"/>
                </a:lnTo>
                <a:lnTo>
                  <a:pt x="779238" y="32956"/>
                </a:lnTo>
                <a:lnTo>
                  <a:pt x="779238" y="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24145" y="3422316"/>
            <a:ext cx="746760" cy="743585"/>
          </a:xfrm>
          <a:custGeom>
            <a:avLst/>
            <a:gdLst/>
            <a:ahLst/>
            <a:cxnLst/>
            <a:rect l="l" t="t" r="r" b="b"/>
            <a:pathLst>
              <a:path w="746760" h="743585">
                <a:moveTo>
                  <a:pt x="746154" y="0"/>
                </a:moveTo>
                <a:lnTo>
                  <a:pt x="0" y="743283"/>
                </a:lnTo>
                <a:lnTo>
                  <a:pt x="33083" y="743283"/>
                </a:lnTo>
                <a:lnTo>
                  <a:pt x="746154" y="32956"/>
                </a:lnTo>
                <a:lnTo>
                  <a:pt x="746154" y="0"/>
                </a:lnTo>
                <a:close/>
              </a:path>
            </a:pathLst>
          </a:custGeom>
          <a:solidFill>
            <a:srgbClr val="AEAE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957228" y="3455273"/>
            <a:ext cx="713105" cy="710565"/>
          </a:xfrm>
          <a:custGeom>
            <a:avLst/>
            <a:gdLst/>
            <a:ahLst/>
            <a:cxnLst/>
            <a:rect l="l" t="t" r="r" b="b"/>
            <a:pathLst>
              <a:path w="713104" h="710564">
                <a:moveTo>
                  <a:pt x="713071" y="0"/>
                </a:moveTo>
                <a:lnTo>
                  <a:pt x="0" y="710326"/>
                </a:lnTo>
                <a:lnTo>
                  <a:pt x="31266" y="710326"/>
                </a:lnTo>
                <a:lnTo>
                  <a:pt x="713071" y="30708"/>
                </a:lnTo>
                <a:lnTo>
                  <a:pt x="713071" y="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88495" y="3485982"/>
            <a:ext cx="681990" cy="680085"/>
          </a:xfrm>
          <a:custGeom>
            <a:avLst/>
            <a:gdLst/>
            <a:ahLst/>
            <a:cxnLst/>
            <a:rect l="l" t="t" r="r" b="b"/>
            <a:pathLst>
              <a:path w="681989" h="680085">
                <a:moveTo>
                  <a:pt x="681804" y="0"/>
                </a:moveTo>
                <a:lnTo>
                  <a:pt x="0" y="679617"/>
                </a:lnTo>
                <a:lnTo>
                  <a:pt x="32356" y="679617"/>
                </a:lnTo>
                <a:lnTo>
                  <a:pt x="681804" y="32668"/>
                </a:lnTo>
                <a:lnTo>
                  <a:pt x="681804" y="0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020851" y="3518651"/>
            <a:ext cx="649605" cy="647065"/>
          </a:xfrm>
          <a:custGeom>
            <a:avLst/>
            <a:gdLst/>
            <a:ahLst/>
            <a:cxnLst/>
            <a:rect l="l" t="t" r="r" b="b"/>
            <a:pathLst>
              <a:path w="649604" h="647064">
                <a:moveTo>
                  <a:pt x="649448" y="0"/>
                </a:moveTo>
                <a:lnTo>
                  <a:pt x="0" y="646948"/>
                </a:lnTo>
                <a:lnTo>
                  <a:pt x="33083" y="646948"/>
                </a:lnTo>
                <a:lnTo>
                  <a:pt x="649448" y="32956"/>
                </a:lnTo>
                <a:lnTo>
                  <a:pt x="649448" y="0"/>
                </a:lnTo>
                <a:close/>
              </a:path>
            </a:pathLst>
          </a:custGeom>
          <a:solidFill>
            <a:srgbClr val="AB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053935" y="3551607"/>
            <a:ext cx="616585" cy="614045"/>
          </a:xfrm>
          <a:custGeom>
            <a:avLst/>
            <a:gdLst/>
            <a:ahLst/>
            <a:cxnLst/>
            <a:rect l="l" t="t" r="r" b="b"/>
            <a:pathLst>
              <a:path w="616585" h="614045">
                <a:moveTo>
                  <a:pt x="616364" y="0"/>
                </a:moveTo>
                <a:lnTo>
                  <a:pt x="0" y="613992"/>
                </a:lnTo>
                <a:lnTo>
                  <a:pt x="33083" y="613992"/>
                </a:lnTo>
                <a:lnTo>
                  <a:pt x="616364" y="32956"/>
                </a:lnTo>
                <a:lnTo>
                  <a:pt x="616364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087019" y="3584564"/>
            <a:ext cx="583565" cy="581660"/>
          </a:xfrm>
          <a:custGeom>
            <a:avLst/>
            <a:gdLst/>
            <a:ahLst/>
            <a:cxnLst/>
            <a:rect l="l" t="t" r="r" b="b"/>
            <a:pathLst>
              <a:path w="583564" h="581660">
                <a:moveTo>
                  <a:pt x="583280" y="0"/>
                </a:moveTo>
                <a:lnTo>
                  <a:pt x="0" y="581035"/>
                </a:lnTo>
                <a:lnTo>
                  <a:pt x="31813" y="581035"/>
                </a:lnTo>
                <a:lnTo>
                  <a:pt x="583280" y="31691"/>
                </a:lnTo>
                <a:lnTo>
                  <a:pt x="58328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118832" y="3616255"/>
            <a:ext cx="551815" cy="549910"/>
          </a:xfrm>
          <a:custGeom>
            <a:avLst/>
            <a:gdLst/>
            <a:ahLst/>
            <a:cxnLst/>
            <a:rect l="l" t="t" r="r" b="b"/>
            <a:pathLst>
              <a:path w="551814" h="549910">
                <a:moveTo>
                  <a:pt x="551467" y="0"/>
                </a:moveTo>
                <a:lnTo>
                  <a:pt x="0" y="549344"/>
                </a:lnTo>
                <a:lnTo>
                  <a:pt x="32484" y="549344"/>
                </a:lnTo>
                <a:lnTo>
                  <a:pt x="551467" y="32026"/>
                </a:lnTo>
                <a:lnTo>
                  <a:pt x="551467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151316" y="3648281"/>
            <a:ext cx="519430" cy="517525"/>
          </a:xfrm>
          <a:custGeom>
            <a:avLst/>
            <a:gdLst/>
            <a:ahLst/>
            <a:cxnLst/>
            <a:rect l="l" t="t" r="r" b="b"/>
            <a:pathLst>
              <a:path w="519429" h="517525">
                <a:moveTo>
                  <a:pt x="518982" y="0"/>
                </a:moveTo>
                <a:lnTo>
                  <a:pt x="0" y="517318"/>
                </a:lnTo>
                <a:lnTo>
                  <a:pt x="33073" y="517318"/>
                </a:lnTo>
                <a:lnTo>
                  <a:pt x="518982" y="32967"/>
                </a:lnTo>
                <a:lnTo>
                  <a:pt x="518982" y="0"/>
                </a:lnTo>
                <a:close/>
              </a:path>
            </a:pathLst>
          </a:custGeom>
          <a:solidFill>
            <a:srgbClr val="A7A7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184390" y="3681248"/>
            <a:ext cx="486409" cy="484505"/>
          </a:xfrm>
          <a:custGeom>
            <a:avLst/>
            <a:gdLst/>
            <a:ahLst/>
            <a:cxnLst/>
            <a:rect l="l" t="t" r="r" b="b"/>
            <a:pathLst>
              <a:path w="486410" h="484504">
                <a:moveTo>
                  <a:pt x="485909" y="0"/>
                </a:moveTo>
                <a:lnTo>
                  <a:pt x="0" y="484351"/>
                </a:lnTo>
                <a:lnTo>
                  <a:pt x="33073" y="484351"/>
                </a:lnTo>
                <a:lnTo>
                  <a:pt x="485909" y="32967"/>
                </a:lnTo>
                <a:lnTo>
                  <a:pt x="485909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217463" y="3714215"/>
            <a:ext cx="453390" cy="451484"/>
          </a:xfrm>
          <a:custGeom>
            <a:avLst/>
            <a:gdLst/>
            <a:ahLst/>
            <a:cxnLst/>
            <a:rect l="l" t="t" r="r" b="b"/>
            <a:pathLst>
              <a:path w="453389" h="451485">
                <a:moveTo>
                  <a:pt x="452836" y="0"/>
                </a:moveTo>
                <a:lnTo>
                  <a:pt x="0" y="451384"/>
                </a:lnTo>
                <a:lnTo>
                  <a:pt x="33073" y="451384"/>
                </a:lnTo>
                <a:lnTo>
                  <a:pt x="452836" y="32967"/>
                </a:lnTo>
                <a:lnTo>
                  <a:pt x="452836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250536" y="3747182"/>
            <a:ext cx="420370" cy="418465"/>
          </a:xfrm>
          <a:custGeom>
            <a:avLst/>
            <a:gdLst/>
            <a:ahLst/>
            <a:cxnLst/>
            <a:rect l="l" t="t" r="r" b="b"/>
            <a:pathLst>
              <a:path w="420370" h="418464">
                <a:moveTo>
                  <a:pt x="419763" y="0"/>
                </a:moveTo>
                <a:lnTo>
                  <a:pt x="0" y="418417"/>
                </a:lnTo>
                <a:lnTo>
                  <a:pt x="31170" y="418417"/>
                </a:lnTo>
                <a:lnTo>
                  <a:pt x="419763" y="31319"/>
                </a:lnTo>
                <a:lnTo>
                  <a:pt x="419763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281707" y="3778502"/>
            <a:ext cx="388620" cy="387350"/>
          </a:xfrm>
          <a:custGeom>
            <a:avLst/>
            <a:gdLst/>
            <a:ahLst/>
            <a:cxnLst/>
            <a:rect l="l" t="t" r="r" b="b"/>
            <a:pathLst>
              <a:path w="388620" h="387350">
                <a:moveTo>
                  <a:pt x="388593" y="0"/>
                </a:moveTo>
                <a:lnTo>
                  <a:pt x="0" y="387097"/>
                </a:lnTo>
                <a:lnTo>
                  <a:pt x="33083" y="387097"/>
                </a:lnTo>
                <a:lnTo>
                  <a:pt x="388593" y="32956"/>
                </a:lnTo>
                <a:lnTo>
                  <a:pt x="388593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314790" y="3811458"/>
            <a:ext cx="355600" cy="354330"/>
          </a:xfrm>
          <a:custGeom>
            <a:avLst/>
            <a:gdLst/>
            <a:ahLst/>
            <a:cxnLst/>
            <a:rect l="l" t="t" r="r" b="b"/>
            <a:pathLst>
              <a:path w="355600" h="354329">
                <a:moveTo>
                  <a:pt x="355509" y="0"/>
                </a:moveTo>
                <a:lnTo>
                  <a:pt x="0" y="354141"/>
                </a:lnTo>
                <a:lnTo>
                  <a:pt x="32420" y="354141"/>
                </a:lnTo>
                <a:lnTo>
                  <a:pt x="355509" y="32088"/>
                </a:lnTo>
                <a:lnTo>
                  <a:pt x="355509" y="0"/>
                </a:lnTo>
                <a:close/>
              </a:path>
            </a:pathLst>
          </a:custGeom>
          <a:solidFill>
            <a:srgbClr val="A2A2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347211" y="3843547"/>
            <a:ext cx="323215" cy="322580"/>
          </a:xfrm>
          <a:custGeom>
            <a:avLst/>
            <a:gdLst/>
            <a:ahLst/>
            <a:cxnLst/>
            <a:rect l="l" t="t" r="r" b="b"/>
            <a:pathLst>
              <a:path w="323214" h="322579">
                <a:moveTo>
                  <a:pt x="323088" y="0"/>
                </a:moveTo>
                <a:lnTo>
                  <a:pt x="0" y="322052"/>
                </a:lnTo>
                <a:lnTo>
                  <a:pt x="33073" y="322052"/>
                </a:lnTo>
                <a:lnTo>
                  <a:pt x="323088" y="32967"/>
                </a:lnTo>
                <a:lnTo>
                  <a:pt x="323088" y="0"/>
                </a:lnTo>
                <a:close/>
              </a:path>
            </a:pathLst>
          </a:custGeom>
          <a:solidFill>
            <a:srgbClr val="A1A1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380284" y="3876514"/>
            <a:ext cx="290195" cy="289560"/>
          </a:xfrm>
          <a:custGeom>
            <a:avLst/>
            <a:gdLst/>
            <a:ahLst/>
            <a:cxnLst/>
            <a:rect l="l" t="t" r="r" b="b"/>
            <a:pathLst>
              <a:path w="290195" h="289560">
                <a:moveTo>
                  <a:pt x="290015" y="0"/>
                </a:moveTo>
                <a:lnTo>
                  <a:pt x="0" y="289085"/>
                </a:lnTo>
                <a:lnTo>
                  <a:pt x="32484" y="289085"/>
                </a:lnTo>
                <a:lnTo>
                  <a:pt x="290015" y="32545"/>
                </a:lnTo>
                <a:lnTo>
                  <a:pt x="290015" y="0"/>
                </a:lnTo>
                <a:close/>
              </a:path>
            </a:pathLst>
          </a:custGeom>
          <a:solidFill>
            <a:srgbClr val="A0A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412769" y="3909059"/>
            <a:ext cx="257810" cy="256540"/>
          </a:xfrm>
          <a:custGeom>
            <a:avLst/>
            <a:gdLst/>
            <a:ahLst/>
            <a:cxnLst/>
            <a:rect l="l" t="t" r="r" b="b"/>
            <a:pathLst>
              <a:path w="257810" h="256539">
                <a:moveTo>
                  <a:pt x="257530" y="0"/>
                </a:moveTo>
                <a:lnTo>
                  <a:pt x="0" y="256539"/>
                </a:lnTo>
                <a:lnTo>
                  <a:pt x="31811" y="256539"/>
                </a:lnTo>
                <a:lnTo>
                  <a:pt x="257530" y="31689"/>
                </a:lnTo>
                <a:lnTo>
                  <a:pt x="257530" y="0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444580" y="3940749"/>
            <a:ext cx="225718" cy="224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295400" y="2592070"/>
            <a:ext cx="2376170" cy="1573530"/>
          </a:xfrm>
          <a:custGeom>
            <a:avLst/>
            <a:gdLst/>
            <a:ahLst/>
            <a:cxnLst/>
            <a:rect l="l" t="t" r="r" b="b"/>
            <a:pathLst>
              <a:path w="2376170" h="1573529">
                <a:moveTo>
                  <a:pt x="1188720" y="1573529"/>
                </a:moveTo>
                <a:lnTo>
                  <a:pt x="0" y="1573529"/>
                </a:lnTo>
                <a:lnTo>
                  <a:pt x="0" y="0"/>
                </a:lnTo>
                <a:lnTo>
                  <a:pt x="2376170" y="0"/>
                </a:lnTo>
                <a:lnTo>
                  <a:pt x="2376170" y="1573529"/>
                </a:lnTo>
                <a:lnTo>
                  <a:pt x="1188720" y="1573529"/>
                </a:lnTo>
                <a:close/>
              </a:path>
            </a:pathLst>
          </a:custGeom>
          <a:ln w="71882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 txBox="1"/>
          <p:nvPr/>
        </p:nvSpPr>
        <p:spPr>
          <a:xfrm>
            <a:off x="1404619" y="2706370"/>
            <a:ext cx="104139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170" dirty="0">
                <a:latin typeface="Calibri"/>
                <a:cs typeface="Calibri"/>
              </a:rPr>
              <a:t>●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r>
              <a:rPr sz="900" spc="170" dirty="0">
                <a:latin typeface="Calibri"/>
                <a:cs typeface="Calibri"/>
              </a:rPr>
              <a:t>●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620519" y="2622550"/>
            <a:ext cx="1731010" cy="148844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R="5080" algn="just">
              <a:lnSpc>
                <a:spcPts val="2280"/>
              </a:lnSpc>
              <a:spcBef>
                <a:spcPts val="275"/>
              </a:spcBef>
            </a:pPr>
            <a:r>
              <a:rPr sz="2000" b="1" spc="-5" dirty="0">
                <a:latin typeface="Arial"/>
                <a:cs typeface="Arial"/>
              </a:rPr>
              <a:t>Es </a:t>
            </a:r>
            <a:r>
              <a:rPr sz="2000" b="1" dirty="0">
                <a:latin typeface="Arial"/>
                <a:cs typeface="Arial"/>
              </a:rPr>
              <a:t>algo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nuevo  en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Aragón.</a:t>
            </a:r>
            <a:endParaRPr sz="2000">
              <a:latin typeface="Arial"/>
              <a:cs typeface="Arial"/>
            </a:endParaRPr>
          </a:p>
          <a:p>
            <a:pPr marR="226060" algn="just">
              <a:lnSpc>
                <a:spcPts val="2280"/>
              </a:lnSpc>
            </a:pPr>
            <a:r>
              <a:rPr sz="2000" b="1" dirty="0">
                <a:latin typeface="Arial"/>
                <a:cs typeface="Arial"/>
              </a:rPr>
              <a:t>No </a:t>
            </a:r>
            <a:r>
              <a:rPr sz="2000" b="1" spc="-5" dirty="0">
                <a:latin typeface="Arial"/>
                <a:cs typeface="Arial"/>
              </a:rPr>
              <a:t>tenemos  </a:t>
            </a:r>
            <a:r>
              <a:rPr sz="2000" b="1" dirty="0">
                <a:latin typeface="Arial"/>
                <a:cs typeface="Arial"/>
              </a:rPr>
              <a:t>aún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muchos  referentes.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latin typeface="Arial Rounded MT Bold"/>
                <a:cs typeface="Arial Rounded MT Bold"/>
              </a:rPr>
              <a:t>A</a:t>
            </a:r>
            <a:r>
              <a:rPr sz="2000" b="1" dirty="0"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latin typeface="Arial Rounded MT Bold"/>
                <a:cs typeface="Arial Rounded MT Bold"/>
              </a:rPr>
              <a:t>L</a:t>
            </a:r>
            <a:r>
              <a:rPr sz="2000" b="1" dirty="0"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9770" y="744219"/>
            <a:ext cx="2018030" cy="953769"/>
          </a:xfrm>
          <a:prstGeom prst="rect">
            <a:avLst/>
          </a:prstGeom>
          <a:solidFill>
            <a:srgbClr val="CCFFCC"/>
          </a:solidFill>
          <a:ln w="9344">
            <a:solidFill>
              <a:srgbClr val="019ED8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0"/>
              </a:spcBef>
            </a:pPr>
            <a:r>
              <a:rPr sz="2000" spc="5" dirty="0">
                <a:latin typeface="Franklin Gothic Book"/>
                <a:cs typeface="Franklin Gothic Book"/>
              </a:rPr>
              <a:t>Diagnósticos</a:t>
            </a:r>
            <a:endParaRPr sz="2000">
              <a:latin typeface="Franklin Gothic Book"/>
              <a:cs typeface="Franklin Gothic Book"/>
            </a:endParaRPr>
          </a:p>
          <a:p>
            <a:pPr marL="89535" marR="467359">
              <a:lnSpc>
                <a:spcPct val="100000"/>
              </a:lnSpc>
              <a:spcBef>
                <a:spcPts val="800"/>
              </a:spcBef>
            </a:pPr>
            <a:r>
              <a:rPr sz="1500" spc="-5" dirty="0">
                <a:latin typeface="Franklin Gothic Book"/>
                <a:cs typeface="Franklin Gothic Book"/>
              </a:rPr>
              <a:t>visibilizar posibles  desigualdades</a:t>
            </a:r>
            <a:endParaRPr sz="15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59400" y="1504952"/>
            <a:ext cx="3568700" cy="12700"/>
          </a:xfrm>
          <a:custGeom>
            <a:avLst/>
            <a:gdLst/>
            <a:ahLst/>
            <a:cxnLst/>
            <a:rect l="l" t="t" r="r" b="b"/>
            <a:pathLst>
              <a:path w="3568700" h="12700">
                <a:moveTo>
                  <a:pt x="0" y="12697"/>
                </a:moveTo>
                <a:lnTo>
                  <a:pt x="3568700" y="12697"/>
                </a:lnTo>
                <a:lnTo>
                  <a:pt x="3568700" y="0"/>
                </a:lnTo>
                <a:lnTo>
                  <a:pt x="0" y="0"/>
                </a:lnTo>
                <a:lnTo>
                  <a:pt x="0" y="12697"/>
                </a:lnTo>
                <a:close/>
              </a:path>
            </a:pathLst>
          </a:custGeom>
          <a:solidFill>
            <a:srgbClr val="CCE4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58129" y="149225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58129" y="147828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58129" y="146685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CD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58129" y="145288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58129" y="144018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58129" y="142748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CF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58129" y="141478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58129" y="140208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58129" y="138938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1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58129" y="137668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58129" y="136271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19"/>
                </a:moveTo>
                <a:lnTo>
                  <a:pt x="3569970" y="20319"/>
                </a:lnTo>
                <a:lnTo>
                  <a:pt x="356997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D3E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58129" y="135001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19"/>
                </a:moveTo>
                <a:lnTo>
                  <a:pt x="3569970" y="20319"/>
                </a:lnTo>
                <a:lnTo>
                  <a:pt x="356997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D3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58129" y="133731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58129" y="132461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58129" y="131191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5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58129" y="129921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58129" y="128651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58129" y="127381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7E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58129" y="1259839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58129" y="1247139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58129" y="1234439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58129" y="122173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58129" y="120903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58129" y="119633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58129" y="118363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CE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58129" y="117093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58129" y="115823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58129" y="1144269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19"/>
                </a:moveTo>
                <a:lnTo>
                  <a:pt x="3569970" y="20319"/>
                </a:lnTo>
                <a:lnTo>
                  <a:pt x="356997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58129" y="1131569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19"/>
                </a:moveTo>
                <a:lnTo>
                  <a:pt x="3569970" y="20319"/>
                </a:lnTo>
                <a:lnTo>
                  <a:pt x="356997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58129" y="11188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58129" y="11061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0E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58129" y="10934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1E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58129" y="10807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1E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58129" y="10680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2F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58129" y="10553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3F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58129" y="104266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3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58129" y="102870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E4F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58129" y="101600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E5F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58129" y="100330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5F1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58129" y="99060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6F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58129" y="97790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7F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58129" y="96520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7F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58129" y="95250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358129" y="93980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9F3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58129" y="92583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E9F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358129" y="91313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AF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58129" y="900430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20"/>
                </a:moveTo>
                <a:lnTo>
                  <a:pt x="3569970" y="20320"/>
                </a:lnTo>
                <a:lnTo>
                  <a:pt x="356997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EB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58129" y="88773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BF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358129" y="87503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C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358129" y="86233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DF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58129" y="84963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DF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58129" y="835660"/>
            <a:ext cx="3571240" cy="20320"/>
          </a:xfrm>
          <a:custGeom>
            <a:avLst/>
            <a:gdLst/>
            <a:ahLst/>
            <a:cxnLst/>
            <a:rect l="l" t="t" r="r" b="b"/>
            <a:pathLst>
              <a:path w="3571240" h="20319">
                <a:moveTo>
                  <a:pt x="0" y="20319"/>
                </a:moveTo>
                <a:lnTo>
                  <a:pt x="3571240" y="20319"/>
                </a:lnTo>
                <a:lnTo>
                  <a:pt x="357124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EEF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59400" y="824230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EFF6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59400" y="810259"/>
            <a:ext cx="3569970" cy="20320"/>
          </a:xfrm>
          <a:custGeom>
            <a:avLst/>
            <a:gdLst/>
            <a:ahLst/>
            <a:cxnLst/>
            <a:rect l="l" t="t" r="r" b="b"/>
            <a:pathLst>
              <a:path w="3569970" h="20319">
                <a:moveTo>
                  <a:pt x="0" y="20319"/>
                </a:moveTo>
                <a:lnTo>
                  <a:pt x="3569970" y="20319"/>
                </a:lnTo>
                <a:lnTo>
                  <a:pt x="356997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EFF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359400" y="797559"/>
            <a:ext cx="3569970" cy="19050"/>
          </a:xfrm>
          <a:custGeom>
            <a:avLst/>
            <a:gdLst/>
            <a:ahLst/>
            <a:cxnLst/>
            <a:rect l="l" t="t" r="r" b="b"/>
            <a:pathLst>
              <a:path w="3569970" h="19050">
                <a:moveTo>
                  <a:pt x="0" y="19050"/>
                </a:moveTo>
                <a:lnTo>
                  <a:pt x="3569970" y="19050"/>
                </a:lnTo>
                <a:lnTo>
                  <a:pt x="356997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0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359400" y="798828"/>
            <a:ext cx="3568700" cy="0"/>
          </a:xfrm>
          <a:custGeom>
            <a:avLst/>
            <a:gdLst/>
            <a:ahLst/>
            <a:cxnLst/>
            <a:rect l="l" t="t" r="r" b="b"/>
            <a:pathLst>
              <a:path w="3568700">
                <a:moveTo>
                  <a:pt x="0" y="0"/>
                </a:moveTo>
                <a:lnTo>
                  <a:pt x="3568700" y="0"/>
                </a:lnTo>
              </a:path>
            </a:pathLst>
          </a:custGeom>
          <a:ln w="10157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359400" y="792480"/>
            <a:ext cx="3568700" cy="725170"/>
          </a:xfrm>
          <a:custGeom>
            <a:avLst/>
            <a:gdLst/>
            <a:ahLst/>
            <a:cxnLst/>
            <a:rect l="l" t="t" r="r" b="b"/>
            <a:pathLst>
              <a:path w="3568700" h="725169">
                <a:moveTo>
                  <a:pt x="1784350" y="725170"/>
                </a:moveTo>
                <a:lnTo>
                  <a:pt x="0" y="725170"/>
                </a:lnTo>
                <a:lnTo>
                  <a:pt x="0" y="0"/>
                </a:lnTo>
                <a:lnTo>
                  <a:pt x="3568700" y="0"/>
                </a:lnTo>
                <a:lnTo>
                  <a:pt x="3568700" y="725170"/>
                </a:lnTo>
                <a:lnTo>
                  <a:pt x="1784350" y="7251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443565" y="824229"/>
            <a:ext cx="13277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Franklin Gothic Book"/>
                <a:cs typeface="Franklin Gothic Book"/>
              </a:rPr>
              <a:t>Actuaciones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49570" y="688763"/>
            <a:ext cx="1744345" cy="796290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65"/>
              </a:spcBef>
            </a:pPr>
            <a:r>
              <a:rPr sz="2000" spc="5" dirty="0">
                <a:latin typeface="Franklin Gothic Book"/>
                <a:cs typeface="Franklin Gothic Book"/>
              </a:rPr>
              <a:t>Calendarización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sz="1500" spc="-5" dirty="0">
                <a:latin typeface="Franklin Gothic Book"/>
                <a:cs typeface="Franklin Gothic Book"/>
              </a:rPr>
              <a:t>Responsables.</a:t>
            </a:r>
            <a:endParaRPr sz="1500">
              <a:latin typeface="Franklin Gothic Book"/>
              <a:cs typeface="Franklin Gothic Book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 txBox="1"/>
          <p:nvPr/>
        </p:nvSpPr>
        <p:spPr>
          <a:xfrm>
            <a:off x="5042762" y="197612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/>
          <p:nvPr/>
        </p:nvSpPr>
        <p:spPr>
          <a:xfrm>
            <a:off x="5802629" y="2119629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4" name="object 284"/>
          <p:cNvGraphicFramePr>
            <a:graphicFrameLocks noGrp="1"/>
          </p:cNvGraphicFramePr>
          <p:nvPr/>
        </p:nvGraphicFramePr>
        <p:xfrm>
          <a:off x="6493282" y="1799797"/>
          <a:ext cx="2486025" cy="3169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0145"/>
                <a:gridCol w="55880"/>
              </a:tblGrid>
              <a:tr h="1365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E9E9E9"/>
                      </a:solidFill>
                      <a:prstDash val="solid"/>
                    </a:lnT>
                    <a:lnB w="38100">
                      <a:solidFill>
                        <a:srgbClr val="E7E7E7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</a:tr>
              <a:tr h="1100458">
                <a:tc>
                  <a:txBody>
                    <a:bodyPr/>
                    <a:lstStyle/>
                    <a:p>
                      <a:pPr marL="156845">
                        <a:lnSpc>
                          <a:spcPts val="1200"/>
                        </a:lnSpc>
                      </a:pP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Actuaciones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  <a:p>
                      <a:pPr marL="104775">
                        <a:lnSpc>
                          <a:spcPts val="1914"/>
                        </a:lnSpc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estructurales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  <a:p>
                      <a:pPr marL="104775" marR="457200">
                        <a:lnSpc>
                          <a:spcPct val="143900"/>
                        </a:lnSpc>
                        <a:spcBef>
                          <a:spcPts val="10"/>
                        </a:spcBef>
                      </a:pPr>
                      <a:r>
                        <a:rPr sz="1500" spc="-10" dirty="0">
                          <a:latin typeface="Franklin Gothic Book"/>
                          <a:cs typeface="Franklin Gothic Book"/>
                        </a:rPr>
                        <a:t>Formación  Documentos </a:t>
                      </a:r>
                      <a:r>
                        <a:rPr sz="1500" spc="-5" dirty="0">
                          <a:latin typeface="Franklin Gothic Book"/>
                          <a:cs typeface="Franklin Gothic Book"/>
                        </a:rPr>
                        <a:t>del</a:t>
                      </a:r>
                      <a:r>
                        <a:rPr sz="1500" spc="-4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500" spc="-10" dirty="0">
                          <a:latin typeface="Franklin Gothic Book"/>
                          <a:cs typeface="Franklin Gothic Book"/>
                        </a:rPr>
                        <a:t>centro</a:t>
                      </a:r>
                      <a:endParaRPr sz="15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E7E7E7"/>
                      </a:solidFill>
                      <a:prstDash val="solid"/>
                    </a:lnT>
                    <a:lnB w="38100">
                      <a:solidFill>
                        <a:srgbClr val="BDBDBD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D2D2D2"/>
                    </a:solidFill>
                  </a:tcPr>
                </a:tc>
              </a:tr>
              <a:tr h="33527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B6A91"/>
                      </a:solidFill>
                      <a:prstDash val="solid"/>
                    </a:lnL>
                    <a:lnT w="38100">
                      <a:solidFill>
                        <a:srgbClr val="BDBDBD"/>
                      </a:solidFill>
                      <a:prstDash val="solid"/>
                    </a:lnT>
                    <a:lnB w="38100">
                      <a:solidFill>
                        <a:srgbClr val="FFEDE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91235">
                <a:tc gridSpan="2">
                  <a:txBody>
                    <a:bodyPr/>
                    <a:lstStyle/>
                    <a:p>
                      <a:pPr marL="74295" marR="528955">
                        <a:lnSpc>
                          <a:spcPct val="105200"/>
                        </a:lnSpc>
                        <a:spcBef>
                          <a:spcPts val="250"/>
                        </a:spcBef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Actuaciones para 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detectar y prevenir </a:t>
                      </a:r>
                      <a:r>
                        <a:rPr sz="1600" spc="10" dirty="0">
                          <a:latin typeface="Franklin Gothic Book"/>
                          <a:cs typeface="Franklin Gothic Book"/>
                        </a:rPr>
                        <a:t>la  </a:t>
                      </a: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violencia de</a:t>
                      </a:r>
                      <a:r>
                        <a:rPr sz="1600" spc="-1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género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  <a:p>
                      <a:pPr marL="74295">
                        <a:lnSpc>
                          <a:spcPts val="1355"/>
                        </a:lnSpc>
                        <a:spcBef>
                          <a:spcPts val="4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alumnado,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4B6A91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38100">
                      <a:solidFill>
                        <a:srgbClr val="FFEDE9"/>
                      </a:solidFill>
                      <a:prstDash val="solid"/>
                    </a:lnT>
                    <a:lnB w="76200">
                      <a:solidFill>
                        <a:srgbClr val="FFD4CC"/>
                      </a:solidFill>
                      <a:prstDash val="solid"/>
                    </a:lnB>
                    <a:solidFill>
                      <a:srgbClr val="FFE2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06425">
                <a:tc gridSpan="2"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profesorado,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familia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4295">
                        <a:lnSpc>
                          <a:spcPct val="100000"/>
                        </a:lnSpc>
                      </a:pPr>
                      <a:r>
                        <a:rPr sz="1300" spc="-35" dirty="0">
                          <a:latin typeface="Arial"/>
                          <a:cs typeface="Arial"/>
                        </a:rPr>
                        <a:t>PAS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9525">
                      <a:solidFill>
                        <a:srgbClr val="F76414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76200">
                      <a:solidFill>
                        <a:srgbClr val="FFD4CC"/>
                      </a:solidFill>
                      <a:prstDash val="solid"/>
                    </a:lnT>
                    <a:lnB w="38100">
                      <a:solidFill>
                        <a:srgbClr val="FFC4BA"/>
                      </a:solidFill>
                      <a:prstDash val="solid"/>
                    </a:lnB>
                    <a:solidFill>
                      <a:srgbClr val="FFCC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85" name="object 285"/>
          <p:cNvSpPr txBox="1"/>
          <p:nvPr/>
        </p:nvSpPr>
        <p:spPr>
          <a:xfrm>
            <a:off x="6173470" y="307467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6985000" y="6075684"/>
            <a:ext cx="1913889" cy="27940"/>
          </a:xfrm>
          <a:custGeom>
            <a:avLst/>
            <a:gdLst/>
            <a:ahLst/>
            <a:cxnLst/>
            <a:rect l="l" t="t" r="r" b="b"/>
            <a:pathLst>
              <a:path w="1913890" h="27939">
                <a:moveTo>
                  <a:pt x="0" y="27934"/>
                </a:moveTo>
                <a:lnTo>
                  <a:pt x="1913890" y="27934"/>
                </a:lnTo>
                <a:lnTo>
                  <a:pt x="1913890" y="0"/>
                </a:lnTo>
                <a:lnTo>
                  <a:pt x="0" y="0"/>
                </a:lnTo>
                <a:lnTo>
                  <a:pt x="0" y="27934"/>
                </a:lnTo>
                <a:close/>
              </a:path>
            </a:pathLst>
          </a:custGeom>
          <a:solidFill>
            <a:srgbClr val="C7CA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982459" y="6049009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30" y="30479"/>
                </a:lnTo>
                <a:lnTo>
                  <a:pt x="191643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8CA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982459" y="6021070"/>
            <a:ext cx="1916430" cy="31750"/>
          </a:xfrm>
          <a:custGeom>
            <a:avLst/>
            <a:gdLst/>
            <a:ahLst/>
            <a:cxnLst/>
            <a:rect l="l" t="t" r="r" b="b"/>
            <a:pathLst>
              <a:path w="1916429" h="31750">
                <a:moveTo>
                  <a:pt x="0" y="31749"/>
                </a:moveTo>
                <a:lnTo>
                  <a:pt x="1916430" y="31749"/>
                </a:lnTo>
                <a:lnTo>
                  <a:pt x="191643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C9CC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982459" y="5994400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80"/>
                </a:moveTo>
                <a:lnTo>
                  <a:pt x="1916430" y="30480"/>
                </a:lnTo>
                <a:lnTo>
                  <a:pt x="191643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CAC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982459" y="5966459"/>
            <a:ext cx="1916430" cy="31750"/>
          </a:xfrm>
          <a:custGeom>
            <a:avLst/>
            <a:gdLst/>
            <a:ahLst/>
            <a:cxnLst/>
            <a:rect l="l" t="t" r="r" b="b"/>
            <a:pathLst>
              <a:path w="1916429" h="31750">
                <a:moveTo>
                  <a:pt x="0" y="31749"/>
                </a:moveTo>
                <a:lnTo>
                  <a:pt x="1916430" y="31749"/>
                </a:lnTo>
                <a:lnTo>
                  <a:pt x="191643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CCCD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982459" y="5939790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30" y="30479"/>
                </a:lnTo>
                <a:lnTo>
                  <a:pt x="191643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CCE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982459" y="5911850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80"/>
                </a:moveTo>
                <a:lnTo>
                  <a:pt x="1916430" y="30480"/>
                </a:lnTo>
                <a:lnTo>
                  <a:pt x="191643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CDCF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982459" y="5885179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80"/>
                </a:moveTo>
                <a:lnTo>
                  <a:pt x="1916430" y="30480"/>
                </a:lnTo>
                <a:lnTo>
                  <a:pt x="191643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CED0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982459" y="585724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FD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982459" y="5829300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50"/>
                </a:moveTo>
                <a:lnTo>
                  <a:pt x="1917700" y="31750"/>
                </a:lnTo>
                <a:lnTo>
                  <a:pt x="19177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0D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982459" y="5802629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80"/>
                </a:moveTo>
                <a:lnTo>
                  <a:pt x="1917700" y="30480"/>
                </a:lnTo>
                <a:lnTo>
                  <a:pt x="191770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D1D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6982459" y="577469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2D4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982459" y="574802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3D5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6982459" y="5720079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80"/>
                </a:moveTo>
                <a:lnTo>
                  <a:pt x="1917700" y="30480"/>
                </a:lnTo>
                <a:lnTo>
                  <a:pt x="191770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D4D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982459" y="5692140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50"/>
                </a:moveTo>
                <a:lnTo>
                  <a:pt x="1917700" y="31750"/>
                </a:lnTo>
                <a:lnTo>
                  <a:pt x="19177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5D7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6982459" y="566547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6D8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6982459" y="5637529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50"/>
                </a:moveTo>
                <a:lnTo>
                  <a:pt x="1917700" y="31750"/>
                </a:lnTo>
                <a:lnTo>
                  <a:pt x="19177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7D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6982459" y="5610859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8D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6982459" y="5582920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49"/>
                </a:moveTo>
                <a:lnTo>
                  <a:pt x="1917700" y="31749"/>
                </a:lnTo>
                <a:lnTo>
                  <a:pt x="191770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D9D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6982459" y="5554979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50"/>
                </a:moveTo>
                <a:lnTo>
                  <a:pt x="1917700" y="31750"/>
                </a:lnTo>
                <a:lnTo>
                  <a:pt x="19177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DAD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982459" y="5528309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BD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6982459" y="5500370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49"/>
                </a:moveTo>
                <a:lnTo>
                  <a:pt x="1917700" y="31749"/>
                </a:lnTo>
                <a:lnTo>
                  <a:pt x="191770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DCD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982459" y="547370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80"/>
                </a:moveTo>
                <a:lnTo>
                  <a:pt x="1917700" y="30480"/>
                </a:lnTo>
                <a:lnTo>
                  <a:pt x="191770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DDDE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982459" y="5445759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49"/>
                </a:moveTo>
                <a:lnTo>
                  <a:pt x="1917700" y="31749"/>
                </a:lnTo>
                <a:lnTo>
                  <a:pt x="191770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DE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982459" y="541909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DF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982459" y="5391150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50"/>
                </a:moveTo>
                <a:lnTo>
                  <a:pt x="1917700" y="31750"/>
                </a:lnTo>
                <a:lnTo>
                  <a:pt x="19177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0E1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982459" y="5364479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80"/>
                </a:moveTo>
                <a:lnTo>
                  <a:pt x="1917700" y="30480"/>
                </a:lnTo>
                <a:lnTo>
                  <a:pt x="191770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E1E2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982459" y="533654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2E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982459" y="5309870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79"/>
                </a:moveTo>
                <a:lnTo>
                  <a:pt x="1917700" y="30479"/>
                </a:lnTo>
                <a:lnTo>
                  <a:pt x="19177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3E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982459" y="5281929"/>
            <a:ext cx="1917700" cy="30480"/>
          </a:xfrm>
          <a:custGeom>
            <a:avLst/>
            <a:gdLst/>
            <a:ahLst/>
            <a:cxnLst/>
            <a:rect l="l" t="t" r="r" b="b"/>
            <a:pathLst>
              <a:path w="1917700" h="30479">
                <a:moveTo>
                  <a:pt x="0" y="30480"/>
                </a:moveTo>
                <a:lnTo>
                  <a:pt x="1917700" y="30480"/>
                </a:lnTo>
                <a:lnTo>
                  <a:pt x="191770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E4E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982459" y="5253990"/>
            <a:ext cx="1917700" cy="31750"/>
          </a:xfrm>
          <a:custGeom>
            <a:avLst/>
            <a:gdLst/>
            <a:ahLst/>
            <a:cxnLst/>
            <a:rect l="l" t="t" r="r" b="b"/>
            <a:pathLst>
              <a:path w="1917700" h="31750">
                <a:moveTo>
                  <a:pt x="0" y="31750"/>
                </a:moveTo>
                <a:lnTo>
                  <a:pt x="1917700" y="31750"/>
                </a:lnTo>
                <a:lnTo>
                  <a:pt x="19177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5E6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983730" y="5227320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29" y="30479"/>
                </a:lnTo>
                <a:lnTo>
                  <a:pt x="1916429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6983730" y="5199379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29" y="30479"/>
                </a:lnTo>
                <a:lnTo>
                  <a:pt x="1916429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7E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983730" y="5172709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29" y="30479"/>
                </a:lnTo>
                <a:lnTo>
                  <a:pt x="1916429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8E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6983730" y="5144770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29" y="30479"/>
                </a:lnTo>
                <a:lnTo>
                  <a:pt x="1916429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9EA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983730" y="5116829"/>
            <a:ext cx="1916430" cy="31750"/>
          </a:xfrm>
          <a:custGeom>
            <a:avLst/>
            <a:gdLst/>
            <a:ahLst/>
            <a:cxnLst/>
            <a:rect l="l" t="t" r="r" b="b"/>
            <a:pathLst>
              <a:path w="1916429" h="31750">
                <a:moveTo>
                  <a:pt x="0" y="31750"/>
                </a:moveTo>
                <a:lnTo>
                  <a:pt x="1916429" y="31750"/>
                </a:lnTo>
                <a:lnTo>
                  <a:pt x="1916429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EA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983730" y="5090159"/>
            <a:ext cx="1916430" cy="30480"/>
          </a:xfrm>
          <a:custGeom>
            <a:avLst/>
            <a:gdLst/>
            <a:ahLst/>
            <a:cxnLst/>
            <a:rect l="l" t="t" r="r" b="b"/>
            <a:pathLst>
              <a:path w="1916429" h="30479">
                <a:moveTo>
                  <a:pt x="0" y="30479"/>
                </a:moveTo>
                <a:lnTo>
                  <a:pt x="1916429" y="30479"/>
                </a:lnTo>
                <a:lnTo>
                  <a:pt x="1916429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EBEC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983730" y="5062220"/>
            <a:ext cx="1916430" cy="31750"/>
          </a:xfrm>
          <a:custGeom>
            <a:avLst/>
            <a:gdLst/>
            <a:ahLst/>
            <a:cxnLst/>
            <a:rect l="l" t="t" r="r" b="b"/>
            <a:pathLst>
              <a:path w="1916429" h="31750">
                <a:moveTo>
                  <a:pt x="0" y="31749"/>
                </a:moveTo>
                <a:lnTo>
                  <a:pt x="1916429" y="31749"/>
                </a:lnTo>
                <a:lnTo>
                  <a:pt x="1916429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ECED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985000" y="5040629"/>
            <a:ext cx="1913889" cy="25400"/>
          </a:xfrm>
          <a:custGeom>
            <a:avLst/>
            <a:gdLst/>
            <a:ahLst/>
            <a:cxnLst/>
            <a:rect l="l" t="t" r="r" b="b"/>
            <a:pathLst>
              <a:path w="1913890" h="25400">
                <a:moveTo>
                  <a:pt x="0" y="25397"/>
                </a:moveTo>
                <a:lnTo>
                  <a:pt x="1913890" y="25397"/>
                </a:lnTo>
                <a:lnTo>
                  <a:pt x="1913890" y="0"/>
                </a:lnTo>
                <a:lnTo>
                  <a:pt x="0" y="0"/>
                </a:lnTo>
                <a:lnTo>
                  <a:pt x="0" y="25397"/>
                </a:lnTo>
                <a:close/>
              </a:path>
            </a:pathLst>
          </a:custGeom>
          <a:solidFill>
            <a:srgbClr val="EEEE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983730" y="5039359"/>
            <a:ext cx="1915160" cy="1064260"/>
          </a:xfrm>
          <a:custGeom>
            <a:avLst/>
            <a:gdLst/>
            <a:ahLst/>
            <a:cxnLst/>
            <a:rect l="l" t="t" r="r" b="b"/>
            <a:pathLst>
              <a:path w="1915159" h="1064260">
                <a:moveTo>
                  <a:pt x="957579" y="1064259"/>
                </a:moveTo>
                <a:lnTo>
                  <a:pt x="0" y="1064259"/>
                </a:lnTo>
                <a:lnTo>
                  <a:pt x="0" y="0"/>
                </a:lnTo>
                <a:lnTo>
                  <a:pt x="1915160" y="0"/>
                </a:lnTo>
                <a:lnTo>
                  <a:pt x="1915160" y="1064259"/>
                </a:lnTo>
                <a:lnTo>
                  <a:pt x="957579" y="106425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 txBox="1"/>
          <p:nvPr/>
        </p:nvSpPr>
        <p:spPr>
          <a:xfrm>
            <a:off x="6988402" y="5079998"/>
            <a:ext cx="1906270" cy="1007744"/>
          </a:xfrm>
          <a:prstGeom prst="rect">
            <a:avLst/>
          </a:prstGeom>
          <a:solidFill>
            <a:srgbClr val="DBDCDF"/>
          </a:solidFill>
        </p:spPr>
        <p:txBody>
          <a:bodyPr vert="horz" wrap="square" lIns="0" tIns="5715" rIns="0" bIns="0" rtlCol="0">
            <a:spAutoFit/>
          </a:bodyPr>
          <a:lstStyle/>
          <a:p>
            <a:pPr marL="85090" marR="172085">
              <a:lnSpc>
                <a:spcPct val="99700"/>
              </a:lnSpc>
              <a:spcBef>
                <a:spcPts val="45"/>
              </a:spcBef>
            </a:pPr>
            <a:r>
              <a:rPr sz="1600" spc="5" dirty="0">
                <a:latin typeface="Franklin Gothic Book"/>
                <a:cs typeface="Franklin Gothic Book"/>
              </a:rPr>
              <a:t>Actuaciones para  Intervenir </a:t>
            </a:r>
            <a:r>
              <a:rPr sz="1600" spc="-5" dirty="0">
                <a:latin typeface="Franklin Gothic Book"/>
                <a:cs typeface="Franklin Gothic Book"/>
              </a:rPr>
              <a:t>ante  </a:t>
            </a:r>
            <a:r>
              <a:rPr sz="1600" dirty="0">
                <a:latin typeface="Franklin Gothic Book"/>
                <a:cs typeface="Franklin Gothic Book"/>
              </a:rPr>
              <a:t>casos de </a:t>
            </a:r>
            <a:r>
              <a:rPr sz="1600" spc="5" dirty="0">
                <a:latin typeface="Franklin Gothic Book"/>
                <a:cs typeface="Franklin Gothic Book"/>
              </a:rPr>
              <a:t>violencia  de</a:t>
            </a:r>
            <a:r>
              <a:rPr sz="1600" spc="-5" dirty="0">
                <a:latin typeface="Franklin Gothic Book"/>
                <a:cs typeface="Franklin Gothic Book"/>
              </a:rPr>
              <a:t> </a:t>
            </a:r>
            <a:r>
              <a:rPr sz="1600" dirty="0">
                <a:latin typeface="Franklin Gothic Book"/>
                <a:cs typeface="Franklin Gothic Book"/>
              </a:rPr>
              <a:t>género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327" name="object 327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 txBox="1"/>
          <p:nvPr/>
        </p:nvSpPr>
        <p:spPr>
          <a:xfrm>
            <a:off x="5909309" y="392049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368" name="object 368"/>
          <p:cNvGraphicFramePr>
            <a:graphicFrameLocks noGrp="1"/>
          </p:cNvGraphicFramePr>
          <p:nvPr/>
        </p:nvGraphicFramePr>
        <p:xfrm>
          <a:off x="4700677" y="5019447"/>
          <a:ext cx="2062480" cy="173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2480"/>
              </a:tblGrid>
              <a:tr h="598602">
                <a:tc>
                  <a:txBody>
                    <a:bodyPr/>
                    <a:lstStyle/>
                    <a:p>
                      <a:pPr marL="90170" marR="92710">
                        <a:lnSpc>
                          <a:spcPts val="191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Actuaciones </a:t>
                      </a: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desde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el  Plan de Convivencia</a:t>
                      </a:r>
                      <a:r>
                        <a:rPr sz="1600" spc="-3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y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910" marB="0">
                    <a:lnL w="9525">
                      <a:solidFill>
                        <a:srgbClr val="799545"/>
                      </a:solidFill>
                      <a:prstDash val="solid"/>
                    </a:lnL>
                    <a:lnR w="9525">
                      <a:solidFill>
                        <a:srgbClr val="799545"/>
                      </a:solidFill>
                      <a:prstDash val="solid"/>
                    </a:lnR>
                    <a:lnT w="76200">
                      <a:solidFill>
                        <a:srgbClr val="F0F7E5"/>
                      </a:solidFill>
                      <a:prstDash val="solid"/>
                    </a:lnT>
                    <a:lnB w="76200">
                      <a:solidFill>
                        <a:srgbClr val="E4F1D3"/>
                      </a:solidFill>
                      <a:prstDash val="solid"/>
                    </a:lnB>
                    <a:solidFill>
                      <a:srgbClr val="EBF4DD"/>
                    </a:solidFill>
                  </a:tcPr>
                </a:tc>
              </a:tr>
              <a:tr h="260352">
                <a:tc>
                  <a:txBody>
                    <a:bodyPr/>
                    <a:lstStyle/>
                    <a:p>
                      <a:pPr marL="90170">
                        <a:lnSpc>
                          <a:spcPts val="1295"/>
                        </a:lnSpc>
                      </a:pPr>
                      <a:r>
                        <a:rPr sz="1600" spc="-30" dirty="0">
                          <a:latin typeface="Franklin Gothic Book"/>
                          <a:cs typeface="Franklin Gothic Book"/>
                        </a:rPr>
                        <a:t>POAT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799545"/>
                      </a:solidFill>
                      <a:prstDash val="solid"/>
                    </a:lnL>
                    <a:lnR w="9525">
                      <a:solidFill>
                        <a:srgbClr val="799545"/>
                      </a:solidFill>
                      <a:prstDash val="solid"/>
                    </a:lnR>
                    <a:lnT w="76200">
                      <a:solidFill>
                        <a:srgbClr val="E4F1D3"/>
                      </a:solidFill>
                      <a:prstDash val="solid"/>
                    </a:lnT>
                    <a:lnB w="38100">
                      <a:solidFill>
                        <a:srgbClr val="DEEECA"/>
                      </a:solidFill>
                      <a:prstDash val="solid"/>
                    </a:lnB>
                    <a:solidFill>
                      <a:srgbClr val="E1EFCF"/>
                    </a:solidFill>
                  </a:tcPr>
                </a:tc>
              </a:tr>
              <a:tr h="873126">
                <a:tc>
                  <a:txBody>
                    <a:bodyPr/>
                    <a:lstStyle/>
                    <a:p>
                      <a:pPr marL="90170" marR="252095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112903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transformar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actitudes	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creencias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799545"/>
                      </a:solidFill>
                      <a:prstDash val="solid"/>
                    </a:lnL>
                    <a:lnR w="9525">
                      <a:solidFill>
                        <a:srgbClr val="799545"/>
                      </a:solidFill>
                      <a:prstDash val="solid"/>
                    </a:lnR>
                    <a:lnT w="38100">
                      <a:solidFill>
                        <a:srgbClr val="DEEECA"/>
                      </a:solidFill>
                      <a:prstDash val="solid"/>
                    </a:lnT>
                    <a:lnB w="38100">
                      <a:solidFill>
                        <a:srgbClr val="CDE4B0"/>
                      </a:solidFill>
                      <a:prstDash val="solid"/>
                    </a:lnB>
                    <a:solidFill>
                      <a:srgbClr val="D5E9BD"/>
                    </a:solidFill>
                  </a:tcPr>
                </a:tc>
              </a:tr>
            </a:tbl>
          </a:graphicData>
        </a:graphic>
      </p:graphicFrame>
      <p:sp>
        <p:nvSpPr>
          <p:cNvPr id="369" name="object 369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 txBox="1"/>
          <p:nvPr/>
        </p:nvSpPr>
        <p:spPr>
          <a:xfrm>
            <a:off x="5192622" y="440055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26" name="object 426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 txBox="1"/>
          <p:nvPr/>
        </p:nvSpPr>
        <p:spPr>
          <a:xfrm>
            <a:off x="3609340" y="4029709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478" name="object 478"/>
          <p:cNvGraphicFramePr>
            <a:graphicFrameLocks noGrp="1"/>
          </p:cNvGraphicFramePr>
          <p:nvPr/>
        </p:nvGraphicFramePr>
        <p:xfrm>
          <a:off x="1579017" y="4010228"/>
          <a:ext cx="1800860" cy="9465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860"/>
              </a:tblGrid>
              <a:tr h="76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76414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28575">
                      <a:solidFill>
                        <a:srgbClr val="FFEDE9"/>
                      </a:solidFill>
                      <a:prstDash val="solid"/>
                    </a:lnT>
                    <a:lnB w="28575">
                      <a:solidFill>
                        <a:srgbClr val="FFEAE6"/>
                      </a:solidFill>
                      <a:prstDash val="solid"/>
                    </a:lnB>
                    <a:solidFill>
                      <a:srgbClr val="FFEEEB"/>
                    </a:solidFill>
                  </a:tcPr>
                </a:tc>
              </a:tr>
              <a:tr h="306707">
                <a:tc>
                  <a:txBody>
                    <a:bodyPr/>
                    <a:lstStyle/>
                    <a:p>
                      <a:pPr marL="90170">
                        <a:lnSpc>
                          <a:spcPts val="1620"/>
                        </a:lnSpc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Evaluación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F76414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28575">
                      <a:solidFill>
                        <a:srgbClr val="FFEAE6"/>
                      </a:solidFill>
                      <a:prstDash val="solid"/>
                    </a:lnT>
                    <a:lnB w="76200">
                      <a:solidFill>
                        <a:srgbClr val="FFDDD7"/>
                      </a:solidFill>
                      <a:prstDash val="solid"/>
                    </a:lnB>
                    <a:solidFill>
                      <a:srgbClr val="FFE5E0"/>
                    </a:solidFill>
                  </a:tcPr>
                </a:tc>
              </a:tr>
              <a:tr h="219710">
                <a:tc>
                  <a:txBody>
                    <a:bodyPr/>
                    <a:lstStyle/>
                    <a:p>
                      <a:pPr marL="90170">
                        <a:lnSpc>
                          <a:spcPts val="1630"/>
                        </a:lnSpc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Indicadores de</a:t>
                      </a:r>
                      <a:r>
                        <a:rPr sz="1600" spc="39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la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F76414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76200">
                      <a:solidFill>
                        <a:srgbClr val="FFDDD7"/>
                      </a:solidFill>
                      <a:prstDash val="solid"/>
                    </a:lnT>
                    <a:lnB w="118110">
                      <a:solidFill>
                        <a:srgbClr val="FFD3CC"/>
                      </a:solidFill>
                      <a:prstDash val="solid"/>
                    </a:lnB>
                    <a:solidFill>
                      <a:srgbClr val="FFD9D2"/>
                    </a:solidFill>
                  </a:tcPr>
                </a:tc>
              </a:tr>
              <a:tr h="143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76414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118110" cap="flat" cmpd="sng" algn="ctr">
                      <a:solidFill>
                        <a:srgbClr val="FF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FFCCC3"/>
                      </a:solidFill>
                      <a:prstDash val="solid"/>
                    </a:lnB>
                    <a:solidFill>
                      <a:srgbClr val="FFD0C8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0170">
                        <a:lnSpc>
                          <a:spcPts val="1215"/>
                        </a:lnSpc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eficacia</a:t>
                      </a:r>
                      <a:r>
                        <a:rPr sz="1800" spc="5" dirty="0">
                          <a:latin typeface="Franklin Gothic Book"/>
                          <a:cs typeface="Franklin Gothic Book"/>
                        </a:rPr>
                        <a:t>.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9525">
                      <a:solidFill>
                        <a:srgbClr val="F76414"/>
                      </a:solidFill>
                      <a:prstDash val="solid"/>
                    </a:lnL>
                    <a:lnR w="9525">
                      <a:solidFill>
                        <a:srgbClr val="F76414"/>
                      </a:solidFill>
                      <a:prstDash val="solid"/>
                    </a:lnR>
                    <a:lnT w="28575">
                      <a:solidFill>
                        <a:srgbClr val="FFCCC3"/>
                      </a:solidFill>
                      <a:prstDash val="solid"/>
                    </a:lnT>
                    <a:lnB w="28575">
                      <a:solidFill>
                        <a:srgbClr val="FFC6BC"/>
                      </a:solidFill>
                      <a:prstDash val="solid"/>
                    </a:lnB>
                    <a:solidFill>
                      <a:srgbClr val="FFC9BF"/>
                    </a:solidFill>
                  </a:tcPr>
                </a:tc>
              </a:tr>
            </a:tbl>
          </a:graphicData>
        </a:graphic>
      </p:graphicFrame>
      <p:sp>
        <p:nvSpPr>
          <p:cNvPr id="479" name="object 479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107179" y="45313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107179" y="45237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 txBox="1"/>
          <p:nvPr/>
        </p:nvSpPr>
        <p:spPr>
          <a:xfrm>
            <a:off x="4184650" y="455295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93" name="object 593"/>
          <p:cNvSpPr/>
          <p:nvPr/>
        </p:nvSpPr>
        <p:spPr>
          <a:xfrm>
            <a:off x="2518410" y="5979159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70"/>
                </a:moveTo>
                <a:lnTo>
                  <a:pt x="1875789" y="39370"/>
                </a:lnTo>
                <a:lnTo>
                  <a:pt x="1875789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2518410" y="5944870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099"/>
                </a:moveTo>
                <a:lnTo>
                  <a:pt x="1875789" y="38099"/>
                </a:lnTo>
                <a:lnTo>
                  <a:pt x="1875789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2518410" y="5909309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70"/>
                </a:moveTo>
                <a:lnTo>
                  <a:pt x="1875789" y="39370"/>
                </a:lnTo>
                <a:lnTo>
                  <a:pt x="1875789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2518410" y="5839459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70"/>
                </a:moveTo>
                <a:lnTo>
                  <a:pt x="1875789" y="39370"/>
                </a:lnTo>
                <a:lnTo>
                  <a:pt x="1875789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2518410" y="5805170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099"/>
                </a:moveTo>
                <a:lnTo>
                  <a:pt x="1875789" y="38099"/>
                </a:lnTo>
                <a:lnTo>
                  <a:pt x="1875789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2518410" y="5769609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70"/>
                </a:moveTo>
                <a:lnTo>
                  <a:pt x="1875789" y="39370"/>
                </a:lnTo>
                <a:lnTo>
                  <a:pt x="1875789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2518410" y="5735320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099"/>
                </a:moveTo>
                <a:lnTo>
                  <a:pt x="1875789" y="38099"/>
                </a:lnTo>
                <a:lnTo>
                  <a:pt x="1875789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2518410" y="5699759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70"/>
                </a:moveTo>
                <a:lnTo>
                  <a:pt x="1875789" y="39370"/>
                </a:lnTo>
                <a:lnTo>
                  <a:pt x="1875789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2518410" y="5665470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099"/>
                </a:moveTo>
                <a:lnTo>
                  <a:pt x="1875789" y="38099"/>
                </a:lnTo>
                <a:lnTo>
                  <a:pt x="1875789" y="0"/>
                </a:lnTo>
                <a:lnTo>
                  <a:pt x="0" y="0"/>
                </a:lnTo>
                <a:lnTo>
                  <a:pt x="0" y="38099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2518410" y="5631179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100"/>
                </a:moveTo>
                <a:lnTo>
                  <a:pt x="1875789" y="38100"/>
                </a:lnTo>
                <a:lnTo>
                  <a:pt x="1875789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2518410" y="5595620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69"/>
                </a:moveTo>
                <a:lnTo>
                  <a:pt x="1875789" y="39369"/>
                </a:lnTo>
                <a:lnTo>
                  <a:pt x="1875789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2518410" y="5561329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100"/>
                </a:moveTo>
                <a:lnTo>
                  <a:pt x="1875789" y="38100"/>
                </a:lnTo>
                <a:lnTo>
                  <a:pt x="1875789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2518410" y="5525770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69"/>
                </a:moveTo>
                <a:lnTo>
                  <a:pt x="1875789" y="39369"/>
                </a:lnTo>
                <a:lnTo>
                  <a:pt x="1875789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2518410" y="5491479"/>
            <a:ext cx="1875789" cy="38100"/>
          </a:xfrm>
          <a:custGeom>
            <a:avLst/>
            <a:gdLst/>
            <a:ahLst/>
            <a:cxnLst/>
            <a:rect l="l" t="t" r="r" b="b"/>
            <a:pathLst>
              <a:path w="1875789" h="38100">
                <a:moveTo>
                  <a:pt x="0" y="38100"/>
                </a:moveTo>
                <a:lnTo>
                  <a:pt x="1875789" y="38100"/>
                </a:lnTo>
                <a:lnTo>
                  <a:pt x="1875789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2518410" y="5455920"/>
            <a:ext cx="1875789" cy="39370"/>
          </a:xfrm>
          <a:custGeom>
            <a:avLst/>
            <a:gdLst/>
            <a:ahLst/>
            <a:cxnLst/>
            <a:rect l="l" t="t" r="r" b="b"/>
            <a:pathLst>
              <a:path w="1875789" h="39370">
                <a:moveTo>
                  <a:pt x="0" y="39369"/>
                </a:moveTo>
                <a:lnTo>
                  <a:pt x="1875789" y="39369"/>
                </a:lnTo>
                <a:lnTo>
                  <a:pt x="1875789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08" name="object 608"/>
          <p:cNvGraphicFramePr>
            <a:graphicFrameLocks noGrp="1"/>
          </p:cNvGraphicFramePr>
          <p:nvPr/>
        </p:nvGraphicFramePr>
        <p:xfrm>
          <a:off x="2515007" y="5092272"/>
          <a:ext cx="1871980" cy="17056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980"/>
              </a:tblGrid>
              <a:tr h="782319">
                <a:tc>
                  <a:txBody>
                    <a:bodyPr/>
                    <a:lstStyle/>
                    <a:p>
                      <a:pPr marL="89535" marR="564515" indent="52069">
                        <a:lnSpc>
                          <a:spcPct val="102099"/>
                        </a:lnSpc>
                        <a:spcBef>
                          <a:spcPts val="509"/>
                        </a:spcBef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Actuaciones  desde ciclos</a:t>
                      </a:r>
                      <a:r>
                        <a:rPr sz="1600" spc="-5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y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  <a:p>
                      <a:pPr marL="89535">
                        <a:lnSpc>
                          <a:spcPts val="1430"/>
                        </a:lnSpc>
                        <a:spcBef>
                          <a:spcPts val="200"/>
                        </a:spcBef>
                      </a:pP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departamentos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647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EAEAEA"/>
                      </a:solidFill>
                      <a:prstDash val="solid"/>
                    </a:lnT>
                    <a:lnB w="38100">
                      <a:solidFill>
                        <a:srgbClr val="D5D5D5"/>
                      </a:solidFill>
                      <a:prstDash val="solid"/>
                    </a:lnB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5D5D5"/>
                      </a:solidFill>
                      <a:prstDash val="solid"/>
                    </a:lnT>
                    <a:lnB w="38100">
                      <a:solidFill>
                        <a:srgbClr val="D1D1D1"/>
                      </a:solidFill>
                      <a:prstDash val="solid"/>
                    </a:lnB>
                  </a:tcPr>
                </a:tc>
              </a:tr>
              <a:tr h="802640">
                <a:tc>
                  <a:txBody>
                    <a:bodyPr/>
                    <a:lstStyle/>
                    <a:p>
                      <a:pPr marL="89535">
                        <a:lnSpc>
                          <a:spcPts val="1639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Currículum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9535" marR="3549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libros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texto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sexistas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1D1D1"/>
                      </a:solidFill>
                      <a:prstDash val="solid"/>
                    </a:lnT>
                    <a:lnB w="53975">
                      <a:solidFill>
                        <a:srgbClr val="BCBCBC"/>
                      </a:solidFill>
                      <a:prstDash val="solid"/>
                    </a:lnB>
                    <a:solidFill>
                      <a:srgbClr val="C7C7C7"/>
                    </a:solidFill>
                  </a:tcPr>
                </a:tc>
              </a:tr>
            </a:tbl>
          </a:graphicData>
        </a:graphic>
      </p:graphicFrame>
      <p:sp>
        <p:nvSpPr>
          <p:cNvPr id="609" name="object 609"/>
          <p:cNvSpPr/>
          <p:nvPr/>
        </p:nvSpPr>
        <p:spPr>
          <a:xfrm>
            <a:off x="1295400" y="1863092"/>
            <a:ext cx="1799589" cy="16510"/>
          </a:xfrm>
          <a:custGeom>
            <a:avLst/>
            <a:gdLst/>
            <a:ahLst/>
            <a:cxnLst/>
            <a:rect l="l" t="t" r="r" b="b"/>
            <a:pathLst>
              <a:path w="1799589" h="16510">
                <a:moveTo>
                  <a:pt x="0" y="16507"/>
                </a:moveTo>
                <a:lnTo>
                  <a:pt x="1799589" y="16507"/>
                </a:lnTo>
                <a:lnTo>
                  <a:pt x="1799589" y="0"/>
                </a:lnTo>
                <a:lnTo>
                  <a:pt x="0" y="0"/>
                </a:lnTo>
                <a:lnTo>
                  <a:pt x="0" y="16507"/>
                </a:lnTo>
                <a:close/>
              </a:path>
            </a:pathLst>
          </a:custGeom>
          <a:solidFill>
            <a:srgbClr val="CCE4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1294130" y="1846579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20"/>
                </a:moveTo>
                <a:lnTo>
                  <a:pt x="1802130" y="20320"/>
                </a:lnTo>
                <a:lnTo>
                  <a:pt x="180213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1294130" y="1830070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19"/>
                </a:moveTo>
                <a:lnTo>
                  <a:pt x="1802130" y="20319"/>
                </a:lnTo>
                <a:lnTo>
                  <a:pt x="180213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1294130" y="1813560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19"/>
                </a:moveTo>
                <a:lnTo>
                  <a:pt x="1802130" y="20319"/>
                </a:lnTo>
                <a:lnTo>
                  <a:pt x="180213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CD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1294130" y="1797050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20"/>
                </a:moveTo>
                <a:lnTo>
                  <a:pt x="1802130" y="20320"/>
                </a:lnTo>
                <a:lnTo>
                  <a:pt x="180213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1294130" y="1780539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20"/>
                </a:moveTo>
                <a:lnTo>
                  <a:pt x="1802130" y="20320"/>
                </a:lnTo>
                <a:lnTo>
                  <a:pt x="180213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1294130" y="1764029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CF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1294130" y="174752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1294130" y="173101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1294130" y="171450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1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1294130" y="1697989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1294130" y="1680210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19"/>
                </a:moveTo>
                <a:lnTo>
                  <a:pt x="1802130" y="20319"/>
                </a:lnTo>
                <a:lnTo>
                  <a:pt x="180213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D3E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1294130" y="1663700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20"/>
                </a:moveTo>
                <a:lnTo>
                  <a:pt x="1802130" y="20320"/>
                </a:lnTo>
                <a:lnTo>
                  <a:pt x="180213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D3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1294130" y="1647189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20"/>
                </a:moveTo>
                <a:lnTo>
                  <a:pt x="1802130" y="20320"/>
                </a:lnTo>
                <a:lnTo>
                  <a:pt x="180213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1294130" y="1630679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20"/>
                </a:moveTo>
                <a:lnTo>
                  <a:pt x="1802130" y="20320"/>
                </a:lnTo>
                <a:lnTo>
                  <a:pt x="180213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1294130" y="1614169"/>
            <a:ext cx="1802130" cy="20320"/>
          </a:xfrm>
          <a:custGeom>
            <a:avLst/>
            <a:gdLst/>
            <a:ahLst/>
            <a:cxnLst/>
            <a:rect l="l" t="t" r="r" b="b"/>
            <a:pathLst>
              <a:path w="1802130" h="20319">
                <a:moveTo>
                  <a:pt x="0" y="20319"/>
                </a:moveTo>
                <a:lnTo>
                  <a:pt x="1802130" y="20319"/>
                </a:lnTo>
                <a:lnTo>
                  <a:pt x="1802130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D5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1294130" y="159766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1294130" y="158115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1294130" y="1564639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7E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1294130" y="154813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1294130" y="1531619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1294130" y="1515110"/>
            <a:ext cx="1802130" cy="19050"/>
          </a:xfrm>
          <a:custGeom>
            <a:avLst/>
            <a:gdLst/>
            <a:ahLst/>
            <a:cxnLst/>
            <a:rect l="l" t="t" r="r" b="b"/>
            <a:pathLst>
              <a:path w="1802130" h="19050">
                <a:moveTo>
                  <a:pt x="0" y="19050"/>
                </a:moveTo>
                <a:lnTo>
                  <a:pt x="1802130" y="19050"/>
                </a:lnTo>
                <a:lnTo>
                  <a:pt x="180213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1295400" y="149733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8"/>
                </a:moveTo>
                <a:lnTo>
                  <a:pt x="1799589" y="20318"/>
                </a:lnTo>
                <a:lnTo>
                  <a:pt x="1799589" y="0"/>
                </a:lnTo>
                <a:lnTo>
                  <a:pt x="0" y="0"/>
                </a:lnTo>
                <a:lnTo>
                  <a:pt x="0" y="20318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1295400" y="1480819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1295400" y="146431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1295400" y="144780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DCE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1295400" y="143128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1295400" y="141478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1295400" y="139826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1295400" y="138176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1295400" y="136525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1295400" y="134873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0E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1295400" y="133223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1E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1295400" y="131445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6"/>
                </a:moveTo>
                <a:lnTo>
                  <a:pt x="1799589" y="20316"/>
                </a:lnTo>
                <a:lnTo>
                  <a:pt x="1799589" y="0"/>
                </a:lnTo>
                <a:lnTo>
                  <a:pt x="0" y="0"/>
                </a:lnTo>
                <a:lnTo>
                  <a:pt x="0" y="20316"/>
                </a:lnTo>
                <a:close/>
              </a:path>
            </a:pathLst>
          </a:custGeom>
          <a:solidFill>
            <a:srgbClr val="E1E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1295400" y="1297939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E2F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1295400" y="128143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E3F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1295400" y="1264919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E3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1295400" y="124841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4F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1295400" y="123190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5F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1295400" y="121538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5F1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1295400" y="119888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6F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1295400" y="118236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7F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1295400" y="116586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7F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1295400" y="114935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1295400" y="1131569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6"/>
                </a:moveTo>
                <a:lnTo>
                  <a:pt x="1799589" y="20316"/>
                </a:lnTo>
                <a:lnTo>
                  <a:pt x="1799589" y="0"/>
                </a:lnTo>
                <a:lnTo>
                  <a:pt x="0" y="0"/>
                </a:lnTo>
                <a:lnTo>
                  <a:pt x="0" y="20316"/>
                </a:lnTo>
                <a:close/>
              </a:path>
            </a:pathLst>
          </a:custGeom>
          <a:solidFill>
            <a:srgbClr val="E9F3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1295400" y="111506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E9F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1295400" y="1098550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4"/>
                </a:moveTo>
                <a:lnTo>
                  <a:pt x="1799589" y="20314"/>
                </a:lnTo>
                <a:lnTo>
                  <a:pt x="1799589" y="0"/>
                </a:lnTo>
                <a:lnTo>
                  <a:pt x="0" y="0"/>
                </a:lnTo>
                <a:lnTo>
                  <a:pt x="0" y="20314"/>
                </a:lnTo>
                <a:close/>
              </a:path>
            </a:pathLst>
          </a:custGeom>
          <a:solidFill>
            <a:srgbClr val="EAF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1295400" y="108203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B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1295400" y="106553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BF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1295400" y="104901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C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1295400" y="103251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DF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1295400" y="101600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DF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1295400" y="99948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EF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1295400" y="982980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FF6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1295400" y="966469"/>
            <a:ext cx="1799589" cy="19050"/>
          </a:xfrm>
          <a:custGeom>
            <a:avLst/>
            <a:gdLst/>
            <a:ahLst/>
            <a:cxnLst/>
            <a:rect l="l" t="t" r="r" b="b"/>
            <a:pathLst>
              <a:path w="1799589" h="19050">
                <a:moveTo>
                  <a:pt x="0" y="19046"/>
                </a:moveTo>
                <a:lnTo>
                  <a:pt x="1799589" y="19046"/>
                </a:lnTo>
                <a:lnTo>
                  <a:pt x="1799589" y="0"/>
                </a:lnTo>
                <a:lnTo>
                  <a:pt x="0" y="0"/>
                </a:lnTo>
                <a:lnTo>
                  <a:pt x="0" y="19046"/>
                </a:lnTo>
                <a:close/>
              </a:path>
            </a:pathLst>
          </a:custGeom>
          <a:solidFill>
            <a:srgbClr val="EFF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1295400" y="948689"/>
            <a:ext cx="1799589" cy="20320"/>
          </a:xfrm>
          <a:custGeom>
            <a:avLst/>
            <a:gdLst/>
            <a:ahLst/>
            <a:cxnLst/>
            <a:rect l="l" t="t" r="r" b="b"/>
            <a:pathLst>
              <a:path w="1799589" h="20319">
                <a:moveTo>
                  <a:pt x="0" y="20316"/>
                </a:moveTo>
                <a:lnTo>
                  <a:pt x="1799589" y="20316"/>
                </a:lnTo>
                <a:lnTo>
                  <a:pt x="1799589" y="0"/>
                </a:lnTo>
                <a:lnTo>
                  <a:pt x="0" y="0"/>
                </a:lnTo>
                <a:lnTo>
                  <a:pt x="0" y="20316"/>
                </a:lnTo>
                <a:close/>
              </a:path>
            </a:pathLst>
          </a:custGeom>
          <a:solidFill>
            <a:srgbClr val="F0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1295400" y="935989"/>
            <a:ext cx="1799589" cy="16510"/>
          </a:xfrm>
          <a:custGeom>
            <a:avLst/>
            <a:gdLst/>
            <a:ahLst/>
            <a:cxnLst/>
            <a:rect l="l" t="t" r="r" b="b"/>
            <a:pathLst>
              <a:path w="1799589" h="16509">
                <a:moveTo>
                  <a:pt x="0" y="16504"/>
                </a:moveTo>
                <a:lnTo>
                  <a:pt x="1799589" y="16504"/>
                </a:lnTo>
                <a:lnTo>
                  <a:pt x="1799589" y="0"/>
                </a:lnTo>
                <a:lnTo>
                  <a:pt x="0" y="0"/>
                </a:lnTo>
                <a:lnTo>
                  <a:pt x="0" y="16504"/>
                </a:lnTo>
                <a:close/>
              </a:path>
            </a:pathLst>
          </a:custGeom>
          <a:solidFill>
            <a:srgbClr val="F1F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1295400" y="935989"/>
            <a:ext cx="1800860" cy="943610"/>
          </a:xfrm>
          <a:custGeom>
            <a:avLst/>
            <a:gdLst/>
            <a:ahLst/>
            <a:cxnLst/>
            <a:rect l="l" t="t" r="r" b="b"/>
            <a:pathLst>
              <a:path w="1800860" h="943610">
                <a:moveTo>
                  <a:pt x="900430" y="943610"/>
                </a:moveTo>
                <a:lnTo>
                  <a:pt x="0" y="943610"/>
                </a:lnTo>
                <a:lnTo>
                  <a:pt x="0" y="0"/>
                </a:lnTo>
                <a:lnTo>
                  <a:pt x="1800860" y="0"/>
                </a:lnTo>
                <a:lnTo>
                  <a:pt x="1800860" y="943610"/>
                </a:lnTo>
                <a:lnTo>
                  <a:pt x="900430" y="94361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 txBox="1"/>
          <p:nvPr/>
        </p:nvSpPr>
        <p:spPr>
          <a:xfrm>
            <a:off x="1300072" y="954834"/>
            <a:ext cx="1791970" cy="906144"/>
          </a:xfrm>
          <a:prstGeom prst="rect">
            <a:avLst/>
          </a:prstGeom>
          <a:solidFill>
            <a:srgbClr val="DFEECC"/>
          </a:solidFill>
        </p:spPr>
        <p:txBody>
          <a:bodyPr vert="horz" wrap="square" lIns="0" tIns="26670" rIns="0" bIns="0" rtlCol="0">
            <a:spAutoFit/>
          </a:bodyPr>
          <a:lstStyle/>
          <a:p>
            <a:pPr marL="85090" marR="361950">
              <a:lnSpc>
                <a:spcPct val="100000"/>
              </a:lnSpc>
              <a:spcBef>
                <a:spcPts val="210"/>
              </a:spcBef>
            </a:pPr>
            <a:r>
              <a:rPr sz="2000" spc="10" dirty="0">
                <a:latin typeface="Franklin Gothic Book"/>
                <a:cs typeface="Franklin Gothic Book"/>
              </a:rPr>
              <a:t>J</a:t>
            </a:r>
            <a:r>
              <a:rPr sz="2000" spc="5" dirty="0">
                <a:latin typeface="Franklin Gothic Book"/>
                <a:cs typeface="Franklin Gothic Book"/>
              </a:rPr>
              <a:t>u</a:t>
            </a:r>
            <a:r>
              <a:rPr sz="2000" spc="10" dirty="0">
                <a:latin typeface="Franklin Gothic Book"/>
                <a:cs typeface="Franklin Gothic Book"/>
              </a:rPr>
              <a:t>s</a:t>
            </a:r>
            <a:r>
              <a:rPr sz="2000" dirty="0">
                <a:latin typeface="Franklin Gothic Book"/>
                <a:cs typeface="Franklin Gothic Book"/>
              </a:rPr>
              <a:t>t</a:t>
            </a:r>
            <a:r>
              <a:rPr sz="2000" spc="5" dirty="0">
                <a:latin typeface="Franklin Gothic Book"/>
                <a:cs typeface="Franklin Gothic Book"/>
              </a:rPr>
              <a:t>i</a:t>
            </a:r>
            <a:r>
              <a:rPr sz="2000" spc="15" dirty="0">
                <a:latin typeface="Franklin Gothic Book"/>
                <a:cs typeface="Franklin Gothic Book"/>
              </a:rPr>
              <a:t>f</a:t>
            </a:r>
            <a:r>
              <a:rPr sz="2000" spc="5" dirty="0">
                <a:latin typeface="Franklin Gothic Book"/>
                <a:cs typeface="Franklin Gothic Book"/>
              </a:rPr>
              <a:t>i</a:t>
            </a:r>
            <a:r>
              <a:rPr sz="2000" spc="15" dirty="0">
                <a:latin typeface="Franklin Gothic Book"/>
                <a:cs typeface="Franklin Gothic Book"/>
              </a:rPr>
              <a:t>c</a:t>
            </a:r>
            <a:r>
              <a:rPr sz="2000" spc="10" dirty="0">
                <a:latin typeface="Franklin Gothic Book"/>
                <a:cs typeface="Franklin Gothic Book"/>
              </a:rPr>
              <a:t>a</a:t>
            </a:r>
            <a:r>
              <a:rPr sz="2000" spc="5" dirty="0">
                <a:latin typeface="Franklin Gothic Book"/>
                <a:cs typeface="Franklin Gothic Book"/>
              </a:rPr>
              <a:t>ci</a:t>
            </a:r>
            <a:r>
              <a:rPr sz="2000" spc="15" dirty="0">
                <a:latin typeface="Franklin Gothic Book"/>
                <a:cs typeface="Franklin Gothic Book"/>
              </a:rPr>
              <a:t>ó</a:t>
            </a:r>
            <a:r>
              <a:rPr sz="2000" dirty="0">
                <a:latin typeface="Franklin Gothic Book"/>
                <a:cs typeface="Franklin Gothic Book"/>
              </a:rPr>
              <a:t>n  </a:t>
            </a:r>
            <a:r>
              <a:rPr sz="1800" spc="-5" dirty="0">
                <a:latin typeface="Franklin Gothic Book"/>
                <a:cs typeface="Franklin Gothic Book"/>
              </a:rPr>
              <a:t>Finalidades </a:t>
            </a:r>
            <a:r>
              <a:rPr sz="1800" dirty="0">
                <a:latin typeface="Franklin Gothic Book"/>
                <a:cs typeface="Franklin Gothic Book"/>
              </a:rPr>
              <a:t>y  </a:t>
            </a:r>
            <a:r>
              <a:rPr sz="1800" spc="-5" dirty="0">
                <a:latin typeface="Franklin Gothic Book"/>
                <a:cs typeface="Franklin Gothic Book"/>
              </a:rPr>
              <a:t>Objetivos.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668" name="object 668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1295400" y="2305050"/>
            <a:ext cx="960119" cy="956310"/>
          </a:xfrm>
          <a:custGeom>
            <a:avLst/>
            <a:gdLst/>
            <a:ahLst/>
            <a:cxnLst/>
            <a:rect l="l" t="t" r="r" b="b"/>
            <a:pathLst>
              <a:path w="960119" h="956310">
                <a:moveTo>
                  <a:pt x="960000" y="0"/>
                </a:moveTo>
                <a:lnTo>
                  <a:pt x="0" y="0"/>
                </a:lnTo>
                <a:lnTo>
                  <a:pt x="0" y="956197"/>
                </a:lnTo>
                <a:lnTo>
                  <a:pt x="96000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1295400" y="2305050"/>
            <a:ext cx="986155" cy="982980"/>
          </a:xfrm>
          <a:custGeom>
            <a:avLst/>
            <a:gdLst/>
            <a:ahLst/>
            <a:cxnLst/>
            <a:rect l="l" t="t" r="r" b="b"/>
            <a:pathLst>
              <a:path w="986155" h="982979">
                <a:moveTo>
                  <a:pt x="985719" y="0"/>
                </a:moveTo>
                <a:lnTo>
                  <a:pt x="960000" y="0"/>
                </a:lnTo>
                <a:lnTo>
                  <a:pt x="0" y="956197"/>
                </a:lnTo>
                <a:lnTo>
                  <a:pt x="0" y="982592"/>
                </a:lnTo>
                <a:lnTo>
                  <a:pt x="98571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1295400" y="2305050"/>
            <a:ext cx="1012825" cy="1009650"/>
          </a:xfrm>
          <a:custGeom>
            <a:avLst/>
            <a:gdLst/>
            <a:ahLst/>
            <a:cxnLst/>
            <a:rect l="l" t="t" r="r" b="b"/>
            <a:pathLst>
              <a:path w="1012825" h="1009650">
                <a:moveTo>
                  <a:pt x="1012430" y="0"/>
                </a:moveTo>
                <a:lnTo>
                  <a:pt x="985719" y="0"/>
                </a:lnTo>
                <a:lnTo>
                  <a:pt x="0" y="982592"/>
                </a:lnTo>
                <a:lnTo>
                  <a:pt x="0" y="1009221"/>
                </a:lnTo>
                <a:lnTo>
                  <a:pt x="101243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1295400" y="2305050"/>
            <a:ext cx="1039494" cy="1035050"/>
          </a:xfrm>
          <a:custGeom>
            <a:avLst/>
            <a:gdLst/>
            <a:ahLst/>
            <a:cxnLst/>
            <a:rect l="l" t="t" r="r" b="b"/>
            <a:pathLst>
              <a:path w="1039494" h="1035050">
                <a:moveTo>
                  <a:pt x="1038897" y="0"/>
                </a:moveTo>
                <a:lnTo>
                  <a:pt x="1012430" y="0"/>
                </a:lnTo>
                <a:lnTo>
                  <a:pt x="0" y="1009221"/>
                </a:lnTo>
                <a:lnTo>
                  <a:pt x="0" y="1034781"/>
                </a:lnTo>
                <a:lnTo>
                  <a:pt x="1038897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1295400" y="2305050"/>
            <a:ext cx="1064895" cy="1062355"/>
          </a:xfrm>
          <a:custGeom>
            <a:avLst/>
            <a:gdLst/>
            <a:ahLst/>
            <a:cxnLst/>
            <a:rect l="l" t="t" r="r" b="b"/>
            <a:pathLst>
              <a:path w="1064895" h="1062354">
                <a:moveTo>
                  <a:pt x="1064821" y="0"/>
                </a:moveTo>
                <a:lnTo>
                  <a:pt x="1038897" y="0"/>
                </a:lnTo>
                <a:lnTo>
                  <a:pt x="0" y="1034781"/>
                </a:lnTo>
                <a:lnTo>
                  <a:pt x="0" y="1062288"/>
                </a:lnTo>
                <a:lnTo>
                  <a:pt x="1064821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1295400" y="2305050"/>
            <a:ext cx="1092835" cy="1088390"/>
          </a:xfrm>
          <a:custGeom>
            <a:avLst/>
            <a:gdLst/>
            <a:ahLst/>
            <a:cxnLst/>
            <a:rect l="l" t="t" r="r" b="b"/>
            <a:pathLst>
              <a:path w="1092835" h="1088389">
                <a:moveTo>
                  <a:pt x="1092343" y="0"/>
                </a:moveTo>
                <a:lnTo>
                  <a:pt x="1064821" y="0"/>
                </a:lnTo>
                <a:lnTo>
                  <a:pt x="0" y="1062288"/>
                </a:lnTo>
                <a:lnTo>
                  <a:pt x="0" y="1088015"/>
                </a:lnTo>
                <a:lnTo>
                  <a:pt x="10923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1295400" y="2305050"/>
            <a:ext cx="1118235" cy="1115060"/>
          </a:xfrm>
          <a:custGeom>
            <a:avLst/>
            <a:gdLst/>
            <a:ahLst/>
            <a:cxnLst/>
            <a:rect l="l" t="t" r="r" b="b"/>
            <a:pathLst>
              <a:path w="1118235" h="1115060">
                <a:moveTo>
                  <a:pt x="1118009" y="0"/>
                </a:moveTo>
                <a:lnTo>
                  <a:pt x="1092343" y="0"/>
                </a:lnTo>
                <a:lnTo>
                  <a:pt x="0" y="1088015"/>
                </a:lnTo>
                <a:lnTo>
                  <a:pt x="0" y="1114466"/>
                </a:lnTo>
                <a:lnTo>
                  <a:pt x="1118009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1295400" y="2305050"/>
            <a:ext cx="1146175" cy="1141730"/>
          </a:xfrm>
          <a:custGeom>
            <a:avLst/>
            <a:gdLst/>
            <a:ahLst/>
            <a:cxnLst/>
            <a:rect l="l" t="t" r="r" b="b"/>
            <a:pathLst>
              <a:path w="1146175" h="1141729">
                <a:moveTo>
                  <a:pt x="1145789" y="0"/>
                </a:moveTo>
                <a:lnTo>
                  <a:pt x="1118009" y="0"/>
                </a:lnTo>
                <a:lnTo>
                  <a:pt x="0" y="1114466"/>
                </a:lnTo>
                <a:lnTo>
                  <a:pt x="0" y="1141249"/>
                </a:lnTo>
                <a:lnTo>
                  <a:pt x="1145789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1295400" y="2305050"/>
            <a:ext cx="1171575" cy="1167130"/>
          </a:xfrm>
          <a:custGeom>
            <a:avLst/>
            <a:gdLst/>
            <a:ahLst/>
            <a:cxnLst/>
            <a:rect l="l" t="t" r="r" b="b"/>
            <a:pathLst>
              <a:path w="1171575" h="1167129">
                <a:moveTo>
                  <a:pt x="1171240" y="0"/>
                </a:moveTo>
                <a:lnTo>
                  <a:pt x="1145789" y="0"/>
                </a:lnTo>
                <a:lnTo>
                  <a:pt x="0" y="1141249"/>
                </a:lnTo>
                <a:lnTo>
                  <a:pt x="0" y="1166599"/>
                </a:lnTo>
                <a:lnTo>
                  <a:pt x="1171240" y="0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1295400" y="2305050"/>
            <a:ext cx="1196975" cy="1193165"/>
          </a:xfrm>
          <a:custGeom>
            <a:avLst/>
            <a:gdLst/>
            <a:ahLst/>
            <a:cxnLst/>
            <a:rect l="l" t="t" r="r" b="b"/>
            <a:pathLst>
              <a:path w="1196975" h="1193164">
                <a:moveTo>
                  <a:pt x="1196875" y="0"/>
                </a:moveTo>
                <a:lnTo>
                  <a:pt x="1171240" y="0"/>
                </a:lnTo>
                <a:lnTo>
                  <a:pt x="0" y="1166599"/>
                </a:lnTo>
                <a:lnTo>
                  <a:pt x="0" y="1193081"/>
                </a:lnTo>
                <a:lnTo>
                  <a:pt x="1196875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1295400" y="2305050"/>
            <a:ext cx="1223645" cy="1219835"/>
          </a:xfrm>
          <a:custGeom>
            <a:avLst/>
            <a:gdLst/>
            <a:ahLst/>
            <a:cxnLst/>
            <a:rect l="l" t="t" r="r" b="b"/>
            <a:pathLst>
              <a:path w="1223645" h="1219835">
                <a:moveTo>
                  <a:pt x="1223588" y="0"/>
                </a:moveTo>
                <a:lnTo>
                  <a:pt x="1196875" y="0"/>
                </a:lnTo>
                <a:lnTo>
                  <a:pt x="0" y="1193081"/>
                </a:lnTo>
                <a:lnTo>
                  <a:pt x="0" y="1219707"/>
                </a:lnTo>
                <a:lnTo>
                  <a:pt x="1223588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1295400" y="2305050"/>
            <a:ext cx="1250315" cy="1245235"/>
          </a:xfrm>
          <a:custGeom>
            <a:avLst/>
            <a:gdLst/>
            <a:ahLst/>
            <a:cxnLst/>
            <a:rect l="l" t="t" r="r" b="b"/>
            <a:pathLst>
              <a:path w="1250314" h="1245235">
                <a:moveTo>
                  <a:pt x="1250136" y="0"/>
                </a:moveTo>
                <a:lnTo>
                  <a:pt x="1223588" y="0"/>
                </a:lnTo>
                <a:lnTo>
                  <a:pt x="0" y="1219707"/>
                </a:lnTo>
                <a:lnTo>
                  <a:pt x="0" y="1245183"/>
                </a:lnTo>
                <a:lnTo>
                  <a:pt x="1250136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1295400" y="2305050"/>
            <a:ext cx="1276985" cy="1271905"/>
          </a:xfrm>
          <a:custGeom>
            <a:avLst/>
            <a:gdLst/>
            <a:ahLst/>
            <a:cxnLst/>
            <a:rect l="l" t="t" r="r" b="b"/>
            <a:pathLst>
              <a:path w="1276985" h="1271904">
                <a:moveTo>
                  <a:pt x="1276862" y="0"/>
                </a:moveTo>
                <a:lnTo>
                  <a:pt x="1250136" y="0"/>
                </a:lnTo>
                <a:lnTo>
                  <a:pt x="0" y="1245183"/>
                </a:lnTo>
                <a:lnTo>
                  <a:pt x="0" y="1271803"/>
                </a:lnTo>
                <a:lnTo>
                  <a:pt x="1276862" y="0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1295400" y="2305050"/>
            <a:ext cx="1303020" cy="1298575"/>
          </a:xfrm>
          <a:custGeom>
            <a:avLst/>
            <a:gdLst/>
            <a:ahLst/>
            <a:cxnLst/>
            <a:rect l="l" t="t" r="r" b="b"/>
            <a:pathLst>
              <a:path w="1303020" h="1298575">
                <a:moveTo>
                  <a:pt x="1302454" y="0"/>
                </a:moveTo>
                <a:lnTo>
                  <a:pt x="1276862" y="0"/>
                </a:lnTo>
                <a:lnTo>
                  <a:pt x="0" y="1271803"/>
                </a:lnTo>
                <a:lnTo>
                  <a:pt x="0" y="1298322"/>
                </a:lnTo>
                <a:lnTo>
                  <a:pt x="1302454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1295400" y="2305050"/>
            <a:ext cx="1329690" cy="1325245"/>
          </a:xfrm>
          <a:custGeom>
            <a:avLst/>
            <a:gdLst/>
            <a:ahLst/>
            <a:cxnLst/>
            <a:rect l="l" t="t" r="r" b="b"/>
            <a:pathLst>
              <a:path w="1329689" h="1325245">
                <a:moveTo>
                  <a:pt x="1329165" y="0"/>
                </a:moveTo>
                <a:lnTo>
                  <a:pt x="1302454" y="0"/>
                </a:lnTo>
                <a:lnTo>
                  <a:pt x="0" y="1298322"/>
                </a:lnTo>
                <a:lnTo>
                  <a:pt x="0" y="1324952"/>
                </a:lnTo>
                <a:lnTo>
                  <a:pt x="1329165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1295400" y="2305050"/>
            <a:ext cx="1356360" cy="1351915"/>
          </a:xfrm>
          <a:custGeom>
            <a:avLst/>
            <a:gdLst/>
            <a:ahLst/>
            <a:cxnLst/>
            <a:rect l="l" t="t" r="r" b="b"/>
            <a:pathLst>
              <a:path w="1356360" h="1351914">
                <a:moveTo>
                  <a:pt x="1355879" y="0"/>
                </a:moveTo>
                <a:lnTo>
                  <a:pt x="1329165" y="0"/>
                </a:lnTo>
                <a:lnTo>
                  <a:pt x="0" y="1324952"/>
                </a:lnTo>
                <a:lnTo>
                  <a:pt x="0" y="1351578"/>
                </a:lnTo>
                <a:lnTo>
                  <a:pt x="1355879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1295400" y="2305050"/>
            <a:ext cx="1383030" cy="1378585"/>
          </a:xfrm>
          <a:custGeom>
            <a:avLst/>
            <a:gdLst/>
            <a:ahLst/>
            <a:cxnLst/>
            <a:rect l="l" t="t" r="r" b="b"/>
            <a:pathLst>
              <a:path w="1383030" h="1378585">
                <a:moveTo>
                  <a:pt x="1382589" y="0"/>
                </a:moveTo>
                <a:lnTo>
                  <a:pt x="1355879" y="0"/>
                </a:lnTo>
                <a:lnTo>
                  <a:pt x="0" y="1351578"/>
                </a:lnTo>
                <a:lnTo>
                  <a:pt x="0" y="1378207"/>
                </a:lnTo>
                <a:lnTo>
                  <a:pt x="1382589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1295400" y="2305050"/>
            <a:ext cx="1408430" cy="1403985"/>
          </a:xfrm>
          <a:custGeom>
            <a:avLst/>
            <a:gdLst/>
            <a:ahLst/>
            <a:cxnLst/>
            <a:rect l="l" t="t" r="r" b="b"/>
            <a:pathLst>
              <a:path w="1408430" h="1403985">
                <a:moveTo>
                  <a:pt x="1408030" y="0"/>
                </a:moveTo>
                <a:lnTo>
                  <a:pt x="1382589" y="0"/>
                </a:lnTo>
                <a:lnTo>
                  <a:pt x="0" y="1378207"/>
                </a:lnTo>
                <a:lnTo>
                  <a:pt x="0" y="1403567"/>
                </a:lnTo>
                <a:lnTo>
                  <a:pt x="140803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1295400" y="2305050"/>
            <a:ext cx="1435100" cy="1430655"/>
          </a:xfrm>
          <a:custGeom>
            <a:avLst/>
            <a:gdLst/>
            <a:ahLst/>
            <a:cxnLst/>
            <a:rect l="l" t="t" r="r" b="b"/>
            <a:pathLst>
              <a:path w="1435100" h="1430654">
                <a:moveTo>
                  <a:pt x="1434744" y="0"/>
                </a:moveTo>
                <a:lnTo>
                  <a:pt x="1408030" y="0"/>
                </a:lnTo>
                <a:lnTo>
                  <a:pt x="0" y="1403567"/>
                </a:lnTo>
                <a:lnTo>
                  <a:pt x="0" y="1430193"/>
                </a:lnTo>
                <a:lnTo>
                  <a:pt x="1434744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1295400" y="2305050"/>
            <a:ext cx="1461770" cy="1457325"/>
          </a:xfrm>
          <a:custGeom>
            <a:avLst/>
            <a:gdLst/>
            <a:ahLst/>
            <a:cxnLst/>
            <a:rect l="l" t="t" r="r" b="b"/>
            <a:pathLst>
              <a:path w="1461770" h="1457325">
                <a:moveTo>
                  <a:pt x="1461455" y="0"/>
                </a:moveTo>
                <a:lnTo>
                  <a:pt x="1434744" y="0"/>
                </a:lnTo>
                <a:lnTo>
                  <a:pt x="0" y="1430193"/>
                </a:lnTo>
                <a:lnTo>
                  <a:pt x="0" y="1456822"/>
                </a:lnTo>
                <a:lnTo>
                  <a:pt x="1461455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1295400" y="2305050"/>
            <a:ext cx="1488440" cy="1482725"/>
          </a:xfrm>
          <a:custGeom>
            <a:avLst/>
            <a:gdLst/>
            <a:ahLst/>
            <a:cxnLst/>
            <a:rect l="l" t="t" r="r" b="b"/>
            <a:pathLst>
              <a:path w="1488439" h="1482725">
                <a:moveTo>
                  <a:pt x="1488101" y="0"/>
                </a:moveTo>
                <a:lnTo>
                  <a:pt x="1461455" y="0"/>
                </a:lnTo>
                <a:lnTo>
                  <a:pt x="0" y="1456822"/>
                </a:lnTo>
                <a:lnTo>
                  <a:pt x="0" y="1482205"/>
                </a:lnTo>
                <a:lnTo>
                  <a:pt x="14881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1295400" y="2305050"/>
            <a:ext cx="1513840" cy="1508125"/>
          </a:xfrm>
          <a:custGeom>
            <a:avLst/>
            <a:gdLst/>
            <a:ahLst/>
            <a:cxnLst/>
            <a:rect l="l" t="t" r="r" b="b"/>
            <a:pathLst>
              <a:path w="1513839" h="1508125">
                <a:moveTo>
                  <a:pt x="1513552" y="0"/>
                </a:moveTo>
                <a:lnTo>
                  <a:pt x="1488101" y="0"/>
                </a:lnTo>
                <a:lnTo>
                  <a:pt x="0" y="1482205"/>
                </a:lnTo>
                <a:lnTo>
                  <a:pt x="0" y="1507555"/>
                </a:lnTo>
                <a:lnTo>
                  <a:pt x="1513552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1295400" y="2305050"/>
            <a:ext cx="1541780" cy="1536065"/>
          </a:xfrm>
          <a:custGeom>
            <a:avLst/>
            <a:gdLst/>
            <a:ahLst/>
            <a:cxnLst/>
            <a:rect l="l" t="t" r="r" b="b"/>
            <a:pathLst>
              <a:path w="1541780" h="1536064">
                <a:moveTo>
                  <a:pt x="1541547" y="0"/>
                </a:moveTo>
                <a:lnTo>
                  <a:pt x="1513552" y="0"/>
                </a:lnTo>
                <a:lnTo>
                  <a:pt x="0" y="1507555"/>
                </a:lnTo>
                <a:lnTo>
                  <a:pt x="0" y="1535440"/>
                </a:lnTo>
                <a:lnTo>
                  <a:pt x="1541547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1295400" y="2305050"/>
            <a:ext cx="1567180" cy="1540510"/>
          </a:xfrm>
          <a:custGeom>
            <a:avLst/>
            <a:gdLst/>
            <a:ahLst/>
            <a:cxnLst/>
            <a:rect l="l" t="t" r="r" b="b"/>
            <a:pathLst>
              <a:path w="1567180" h="1540510">
                <a:moveTo>
                  <a:pt x="1566998" y="0"/>
                </a:moveTo>
                <a:lnTo>
                  <a:pt x="1541547" y="0"/>
                </a:lnTo>
                <a:lnTo>
                  <a:pt x="0" y="1535440"/>
                </a:lnTo>
                <a:lnTo>
                  <a:pt x="0" y="1540510"/>
                </a:lnTo>
                <a:lnTo>
                  <a:pt x="20360" y="1540510"/>
                </a:lnTo>
                <a:lnTo>
                  <a:pt x="1566998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1315760" y="2305050"/>
            <a:ext cx="1573530" cy="1540510"/>
          </a:xfrm>
          <a:custGeom>
            <a:avLst/>
            <a:gdLst/>
            <a:ahLst/>
            <a:cxnLst/>
            <a:rect l="l" t="t" r="r" b="b"/>
            <a:pathLst>
              <a:path w="1573530" h="1540510">
                <a:moveTo>
                  <a:pt x="1573384" y="0"/>
                </a:moveTo>
                <a:lnTo>
                  <a:pt x="1546637" y="0"/>
                </a:lnTo>
                <a:lnTo>
                  <a:pt x="0" y="1540510"/>
                </a:lnTo>
                <a:lnTo>
                  <a:pt x="27976" y="1540510"/>
                </a:lnTo>
                <a:lnTo>
                  <a:pt x="1573384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1343736" y="2305050"/>
            <a:ext cx="1570990" cy="1540510"/>
          </a:xfrm>
          <a:custGeom>
            <a:avLst/>
            <a:gdLst/>
            <a:ahLst/>
            <a:cxnLst/>
            <a:rect l="l" t="t" r="r" b="b"/>
            <a:pathLst>
              <a:path w="1570989" h="1540510">
                <a:moveTo>
                  <a:pt x="1570848" y="0"/>
                </a:moveTo>
                <a:lnTo>
                  <a:pt x="1545408" y="0"/>
                </a:lnTo>
                <a:lnTo>
                  <a:pt x="0" y="1540510"/>
                </a:lnTo>
                <a:lnTo>
                  <a:pt x="25440" y="1540510"/>
                </a:lnTo>
                <a:lnTo>
                  <a:pt x="1570848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1369177" y="2305050"/>
            <a:ext cx="1572260" cy="1540510"/>
          </a:xfrm>
          <a:custGeom>
            <a:avLst/>
            <a:gdLst/>
            <a:ahLst/>
            <a:cxnLst/>
            <a:rect l="l" t="t" r="r" b="b"/>
            <a:pathLst>
              <a:path w="1572260" h="1540510">
                <a:moveTo>
                  <a:pt x="1572117" y="0"/>
                </a:moveTo>
                <a:lnTo>
                  <a:pt x="1545408" y="0"/>
                </a:lnTo>
                <a:lnTo>
                  <a:pt x="0" y="1540510"/>
                </a:lnTo>
                <a:lnTo>
                  <a:pt x="25479" y="1540510"/>
                </a:lnTo>
                <a:lnTo>
                  <a:pt x="1572117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1394657" y="2305050"/>
            <a:ext cx="1555750" cy="1540510"/>
          </a:xfrm>
          <a:custGeom>
            <a:avLst/>
            <a:gdLst/>
            <a:ahLst/>
            <a:cxnLst/>
            <a:rect l="l" t="t" r="r" b="b"/>
            <a:pathLst>
              <a:path w="1555750" h="1540510">
                <a:moveTo>
                  <a:pt x="1555552" y="0"/>
                </a:moveTo>
                <a:lnTo>
                  <a:pt x="1546637" y="0"/>
                </a:lnTo>
                <a:lnTo>
                  <a:pt x="0" y="1540510"/>
                </a:lnTo>
                <a:lnTo>
                  <a:pt x="27894" y="1540510"/>
                </a:lnTo>
                <a:lnTo>
                  <a:pt x="1555552" y="16485"/>
                </a:lnTo>
                <a:lnTo>
                  <a:pt x="155555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1422551" y="2321535"/>
            <a:ext cx="1527810" cy="1524635"/>
          </a:xfrm>
          <a:custGeom>
            <a:avLst/>
            <a:gdLst/>
            <a:ahLst/>
            <a:cxnLst/>
            <a:rect l="l" t="t" r="r" b="b"/>
            <a:pathLst>
              <a:path w="1527810" h="1524635">
                <a:moveTo>
                  <a:pt x="1527658" y="0"/>
                </a:moveTo>
                <a:lnTo>
                  <a:pt x="0" y="1524024"/>
                </a:lnTo>
                <a:lnTo>
                  <a:pt x="25551" y="1524024"/>
                </a:lnTo>
                <a:lnTo>
                  <a:pt x="1527658" y="27868"/>
                </a:lnTo>
                <a:lnTo>
                  <a:pt x="1527658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1448103" y="2349404"/>
            <a:ext cx="1502410" cy="1496695"/>
          </a:xfrm>
          <a:custGeom>
            <a:avLst/>
            <a:gdLst/>
            <a:ahLst/>
            <a:cxnLst/>
            <a:rect l="l" t="t" r="r" b="b"/>
            <a:pathLst>
              <a:path w="1502410" h="1496695">
                <a:moveTo>
                  <a:pt x="1502106" y="0"/>
                </a:moveTo>
                <a:lnTo>
                  <a:pt x="0" y="1496155"/>
                </a:lnTo>
                <a:lnTo>
                  <a:pt x="26653" y="1496155"/>
                </a:lnTo>
                <a:lnTo>
                  <a:pt x="1502106" y="25378"/>
                </a:lnTo>
                <a:lnTo>
                  <a:pt x="150210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1474756" y="2374783"/>
            <a:ext cx="1475740" cy="1471295"/>
          </a:xfrm>
          <a:custGeom>
            <a:avLst/>
            <a:gdLst/>
            <a:ahLst/>
            <a:cxnLst/>
            <a:rect l="l" t="t" r="r" b="b"/>
            <a:pathLst>
              <a:path w="1475739" h="1471295">
                <a:moveTo>
                  <a:pt x="1475453" y="0"/>
                </a:moveTo>
                <a:lnTo>
                  <a:pt x="0" y="1470776"/>
                </a:lnTo>
                <a:lnTo>
                  <a:pt x="26792" y="1470776"/>
                </a:lnTo>
                <a:lnTo>
                  <a:pt x="1475453" y="27855"/>
                </a:lnTo>
                <a:lnTo>
                  <a:pt x="1475453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1501549" y="2402638"/>
            <a:ext cx="1449070" cy="1443355"/>
          </a:xfrm>
          <a:custGeom>
            <a:avLst/>
            <a:gdLst/>
            <a:ahLst/>
            <a:cxnLst/>
            <a:rect l="l" t="t" r="r" b="b"/>
            <a:pathLst>
              <a:path w="1449070" h="1443354">
                <a:moveTo>
                  <a:pt x="1448660" y="0"/>
                </a:moveTo>
                <a:lnTo>
                  <a:pt x="0" y="1442921"/>
                </a:lnTo>
                <a:lnTo>
                  <a:pt x="25450" y="1442921"/>
                </a:lnTo>
                <a:lnTo>
                  <a:pt x="1448660" y="25349"/>
                </a:lnTo>
                <a:lnTo>
                  <a:pt x="144866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1526999" y="2427988"/>
            <a:ext cx="1423670" cy="1417955"/>
          </a:xfrm>
          <a:custGeom>
            <a:avLst/>
            <a:gdLst/>
            <a:ahLst/>
            <a:cxnLst/>
            <a:rect l="l" t="t" r="r" b="b"/>
            <a:pathLst>
              <a:path w="1423670" h="1417954">
                <a:moveTo>
                  <a:pt x="1423210" y="0"/>
                </a:moveTo>
                <a:lnTo>
                  <a:pt x="0" y="1417571"/>
                </a:lnTo>
                <a:lnTo>
                  <a:pt x="27789" y="1417571"/>
                </a:lnTo>
                <a:lnTo>
                  <a:pt x="1423210" y="25470"/>
                </a:lnTo>
                <a:lnTo>
                  <a:pt x="142321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1554788" y="2453458"/>
            <a:ext cx="1395730" cy="1392555"/>
          </a:xfrm>
          <a:custGeom>
            <a:avLst/>
            <a:gdLst/>
            <a:ahLst/>
            <a:cxnLst/>
            <a:rect l="l" t="t" r="r" b="b"/>
            <a:pathLst>
              <a:path w="1395730" h="1392554">
                <a:moveTo>
                  <a:pt x="1395421" y="0"/>
                </a:moveTo>
                <a:lnTo>
                  <a:pt x="0" y="1392101"/>
                </a:lnTo>
                <a:lnTo>
                  <a:pt x="25656" y="1392101"/>
                </a:lnTo>
                <a:lnTo>
                  <a:pt x="1395421" y="27764"/>
                </a:lnTo>
                <a:lnTo>
                  <a:pt x="1395421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1580445" y="2481222"/>
            <a:ext cx="1370330" cy="1364615"/>
          </a:xfrm>
          <a:custGeom>
            <a:avLst/>
            <a:gdLst/>
            <a:ahLst/>
            <a:cxnLst/>
            <a:rect l="l" t="t" r="r" b="b"/>
            <a:pathLst>
              <a:path w="1370330" h="1364614">
                <a:moveTo>
                  <a:pt x="1369764" y="0"/>
                </a:moveTo>
                <a:lnTo>
                  <a:pt x="0" y="1364337"/>
                </a:lnTo>
                <a:lnTo>
                  <a:pt x="25450" y="1364337"/>
                </a:lnTo>
                <a:lnTo>
                  <a:pt x="1369764" y="25349"/>
                </a:lnTo>
                <a:lnTo>
                  <a:pt x="1369764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1605896" y="2506572"/>
            <a:ext cx="1344930" cy="1339215"/>
          </a:xfrm>
          <a:custGeom>
            <a:avLst/>
            <a:gdLst/>
            <a:ahLst/>
            <a:cxnLst/>
            <a:rect l="l" t="t" r="r" b="b"/>
            <a:pathLst>
              <a:path w="1344930" h="1339214">
                <a:moveTo>
                  <a:pt x="1344313" y="0"/>
                </a:moveTo>
                <a:lnTo>
                  <a:pt x="0" y="1338987"/>
                </a:lnTo>
                <a:lnTo>
                  <a:pt x="27726" y="1338987"/>
                </a:lnTo>
                <a:lnTo>
                  <a:pt x="1344313" y="25532"/>
                </a:lnTo>
                <a:lnTo>
                  <a:pt x="1344313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1633622" y="2532105"/>
            <a:ext cx="1316990" cy="1313815"/>
          </a:xfrm>
          <a:custGeom>
            <a:avLst/>
            <a:gdLst/>
            <a:ahLst/>
            <a:cxnLst/>
            <a:rect l="l" t="t" r="r" b="b"/>
            <a:pathLst>
              <a:path w="1316989" h="1313814">
                <a:moveTo>
                  <a:pt x="1316587" y="0"/>
                </a:moveTo>
                <a:lnTo>
                  <a:pt x="0" y="1313454"/>
                </a:lnTo>
                <a:lnTo>
                  <a:pt x="25719" y="1313454"/>
                </a:lnTo>
                <a:lnTo>
                  <a:pt x="1316587" y="27701"/>
                </a:lnTo>
                <a:lnTo>
                  <a:pt x="1316587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1659342" y="2559806"/>
            <a:ext cx="1290955" cy="1285875"/>
          </a:xfrm>
          <a:custGeom>
            <a:avLst/>
            <a:gdLst/>
            <a:ahLst/>
            <a:cxnLst/>
            <a:rect l="l" t="t" r="r" b="b"/>
            <a:pathLst>
              <a:path w="1290955" h="1285875">
                <a:moveTo>
                  <a:pt x="1290867" y="0"/>
                </a:moveTo>
                <a:lnTo>
                  <a:pt x="0" y="1285753"/>
                </a:lnTo>
                <a:lnTo>
                  <a:pt x="26569" y="1285753"/>
                </a:lnTo>
                <a:lnTo>
                  <a:pt x="1290867" y="25462"/>
                </a:lnTo>
                <a:lnTo>
                  <a:pt x="1290867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1685911" y="2585269"/>
            <a:ext cx="1264920" cy="1260475"/>
          </a:xfrm>
          <a:custGeom>
            <a:avLst/>
            <a:gdLst/>
            <a:ahLst/>
            <a:cxnLst/>
            <a:rect l="l" t="t" r="r" b="b"/>
            <a:pathLst>
              <a:path w="1264920" h="1260475">
                <a:moveTo>
                  <a:pt x="1264298" y="0"/>
                </a:moveTo>
                <a:lnTo>
                  <a:pt x="0" y="1260290"/>
                </a:lnTo>
                <a:lnTo>
                  <a:pt x="26710" y="1260290"/>
                </a:lnTo>
                <a:lnTo>
                  <a:pt x="1264298" y="26629"/>
                </a:lnTo>
                <a:lnTo>
                  <a:pt x="126429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1712622" y="2611898"/>
            <a:ext cx="1237615" cy="1233805"/>
          </a:xfrm>
          <a:custGeom>
            <a:avLst/>
            <a:gdLst/>
            <a:ahLst/>
            <a:cxnLst/>
            <a:rect l="l" t="t" r="r" b="b"/>
            <a:pathLst>
              <a:path w="1237614" h="1233804">
                <a:moveTo>
                  <a:pt x="1237587" y="0"/>
                </a:moveTo>
                <a:lnTo>
                  <a:pt x="0" y="1233661"/>
                </a:lnTo>
                <a:lnTo>
                  <a:pt x="26713" y="1233661"/>
                </a:lnTo>
                <a:lnTo>
                  <a:pt x="1237587" y="26626"/>
                </a:lnTo>
                <a:lnTo>
                  <a:pt x="1237587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1739336" y="2638524"/>
            <a:ext cx="1210945" cy="1207135"/>
          </a:xfrm>
          <a:custGeom>
            <a:avLst/>
            <a:gdLst/>
            <a:ahLst/>
            <a:cxnLst/>
            <a:rect l="l" t="t" r="r" b="b"/>
            <a:pathLst>
              <a:path w="1210945" h="1207135">
                <a:moveTo>
                  <a:pt x="1210873" y="0"/>
                </a:moveTo>
                <a:lnTo>
                  <a:pt x="0" y="1207035"/>
                </a:lnTo>
                <a:lnTo>
                  <a:pt x="25627" y="1207035"/>
                </a:lnTo>
                <a:lnTo>
                  <a:pt x="1210873" y="26485"/>
                </a:lnTo>
                <a:lnTo>
                  <a:pt x="1210873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1764964" y="2665010"/>
            <a:ext cx="1185545" cy="1181100"/>
          </a:xfrm>
          <a:custGeom>
            <a:avLst/>
            <a:gdLst/>
            <a:ahLst/>
            <a:cxnLst/>
            <a:rect l="l" t="t" r="r" b="b"/>
            <a:pathLst>
              <a:path w="1185545" h="1181100">
                <a:moveTo>
                  <a:pt x="1185245" y="0"/>
                </a:moveTo>
                <a:lnTo>
                  <a:pt x="0" y="1180549"/>
                </a:lnTo>
                <a:lnTo>
                  <a:pt x="26523" y="1180549"/>
                </a:lnTo>
                <a:lnTo>
                  <a:pt x="1185245" y="25503"/>
                </a:lnTo>
                <a:lnTo>
                  <a:pt x="1185245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1791488" y="2690513"/>
            <a:ext cx="1158875" cy="1155065"/>
          </a:xfrm>
          <a:custGeom>
            <a:avLst/>
            <a:gdLst/>
            <a:ahLst/>
            <a:cxnLst/>
            <a:rect l="l" t="t" r="r" b="b"/>
            <a:pathLst>
              <a:path w="1158875" h="1155064">
                <a:moveTo>
                  <a:pt x="1158721" y="0"/>
                </a:moveTo>
                <a:lnTo>
                  <a:pt x="0" y="1155046"/>
                </a:lnTo>
                <a:lnTo>
                  <a:pt x="25647" y="1155046"/>
                </a:lnTo>
                <a:lnTo>
                  <a:pt x="1158721" y="26461"/>
                </a:lnTo>
                <a:lnTo>
                  <a:pt x="1158721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1817135" y="2716974"/>
            <a:ext cx="1133475" cy="1129030"/>
          </a:xfrm>
          <a:custGeom>
            <a:avLst/>
            <a:gdLst/>
            <a:ahLst/>
            <a:cxnLst/>
            <a:rect l="l" t="t" r="r" b="b"/>
            <a:pathLst>
              <a:path w="1133475" h="1129029">
                <a:moveTo>
                  <a:pt x="1133074" y="0"/>
                </a:moveTo>
                <a:lnTo>
                  <a:pt x="0" y="1128585"/>
                </a:lnTo>
                <a:lnTo>
                  <a:pt x="26725" y="1128585"/>
                </a:lnTo>
                <a:lnTo>
                  <a:pt x="1133074" y="26619"/>
                </a:lnTo>
                <a:lnTo>
                  <a:pt x="1133074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1843861" y="2743594"/>
            <a:ext cx="1106805" cy="1102360"/>
          </a:xfrm>
          <a:custGeom>
            <a:avLst/>
            <a:gdLst/>
            <a:ahLst/>
            <a:cxnLst/>
            <a:rect l="l" t="t" r="r" b="b"/>
            <a:pathLst>
              <a:path w="1106805" h="1102360">
                <a:moveTo>
                  <a:pt x="1106348" y="0"/>
                </a:moveTo>
                <a:lnTo>
                  <a:pt x="0" y="1101965"/>
                </a:lnTo>
                <a:lnTo>
                  <a:pt x="26720" y="1101965"/>
                </a:lnTo>
                <a:lnTo>
                  <a:pt x="1106348" y="26614"/>
                </a:lnTo>
                <a:lnTo>
                  <a:pt x="1106348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1870581" y="2770209"/>
            <a:ext cx="1080135" cy="1075690"/>
          </a:xfrm>
          <a:custGeom>
            <a:avLst/>
            <a:gdLst/>
            <a:ahLst/>
            <a:cxnLst/>
            <a:rect l="l" t="t" r="r" b="b"/>
            <a:pathLst>
              <a:path w="1080135" h="1075689">
                <a:moveTo>
                  <a:pt x="1079628" y="0"/>
                </a:moveTo>
                <a:lnTo>
                  <a:pt x="0" y="1075350"/>
                </a:lnTo>
                <a:lnTo>
                  <a:pt x="26485" y="1075350"/>
                </a:lnTo>
                <a:lnTo>
                  <a:pt x="1079628" y="25545"/>
                </a:lnTo>
                <a:lnTo>
                  <a:pt x="1079628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1897066" y="2795755"/>
            <a:ext cx="1053465" cy="1050290"/>
          </a:xfrm>
          <a:custGeom>
            <a:avLst/>
            <a:gdLst/>
            <a:ahLst/>
            <a:cxnLst/>
            <a:rect l="l" t="t" r="r" b="b"/>
            <a:pathLst>
              <a:path w="1053464" h="1050289">
                <a:moveTo>
                  <a:pt x="1053142" y="0"/>
                </a:moveTo>
                <a:lnTo>
                  <a:pt x="0" y="1049804"/>
                </a:lnTo>
                <a:lnTo>
                  <a:pt x="26711" y="1049804"/>
                </a:lnTo>
                <a:lnTo>
                  <a:pt x="1053142" y="26629"/>
                </a:lnTo>
                <a:lnTo>
                  <a:pt x="1053142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1923778" y="2822384"/>
            <a:ext cx="1026794" cy="1023619"/>
          </a:xfrm>
          <a:custGeom>
            <a:avLst/>
            <a:gdLst/>
            <a:ahLst/>
            <a:cxnLst/>
            <a:rect l="l" t="t" r="r" b="b"/>
            <a:pathLst>
              <a:path w="1026794" h="1023620">
                <a:moveTo>
                  <a:pt x="1026431" y="0"/>
                </a:moveTo>
                <a:lnTo>
                  <a:pt x="0" y="1023175"/>
                </a:lnTo>
                <a:lnTo>
                  <a:pt x="26713" y="1023175"/>
                </a:lnTo>
                <a:lnTo>
                  <a:pt x="1026431" y="26626"/>
                </a:lnTo>
                <a:lnTo>
                  <a:pt x="1026431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1950491" y="2849010"/>
            <a:ext cx="1000125" cy="996950"/>
          </a:xfrm>
          <a:custGeom>
            <a:avLst/>
            <a:gdLst/>
            <a:ahLst/>
            <a:cxnLst/>
            <a:rect l="l" t="t" r="r" b="b"/>
            <a:pathLst>
              <a:path w="1000125" h="996950">
                <a:moveTo>
                  <a:pt x="999718" y="0"/>
                </a:moveTo>
                <a:lnTo>
                  <a:pt x="0" y="996549"/>
                </a:lnTo>
                <a:lnTo>
                  <a:pt x="25712" y="996549"/>
                </a:lnTo>
                <a:lnTo>
                  <a:pt x="999718" y="26402"/>
                </a:lnTo>
                <a:lnTo>
                  <a:pt x="999718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1976203" y="2875412"/>
            <a:ext cx="974090" cy="970280"/>
          </a:xfrm>
          <a:custGeom>
            <a:avLst/>
            <a:gdLst/>
            <a:ahLst/>
            <a:cxnLst/>
            <a:rect l="l" t="t" r="r" b="b"/>
            <a:pathLst>
              <a:path w="974089" h="970279">
                <a:moveTo>
                  <a:pt x="974006" y="0"/>
                </a:moveTo>
                <a:lnTo>
                  <a:pt x="0" y="970147"/>
                </a:lnTo>
                <a:lnTo>
                  <a:pt x="25450" y="970147"/>
                </a:lnTo>
                <a:lnTo>
                  <a:pt x="974006" y="25349"/>
                </a:lnTo>
                <a:lnTo>
                  <a:pt x="974006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2001654" y="2900762"/>
            <a:ext cx="948690" cy="944880"/>
          </a:xfrm>
          <a:custGeom>
            <a:avLst/>
            <a:gdLst/>
            <a:ahLst/>
            <a:cxnLst/>
            <a:rect l="l" t="t" r="r" b="b"/>
            <a:pathLst>
              <a:path w="948689" h="944879">
                <a:moveTo>
                  <a:pt x="948555" y="0"/>
                </a:moveTo>
                <a:lnTo>
                  <a:pt x="0" y="944797"/>
                </a:lnTo>
                <a:lnTo>
                  <a:pt x="27702" y="944797"/>
                </a:lnTo>
                <a:lnTo>
                  <a:pt x="948555" y="26863"/>
                </a:lnTo>
                <a:lnTo>
                  <a:pt x="948555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2029356" y="2927625"/>
            <a:ext cx="921385" cy="918210"/>
          </a:xfrm>
          <a:custGeom>
            <a:avLst/>
            <a:gdLst/>
            <a:ahLst/>
            <a:cxnLst/>
            <a:rect l="l" t="t" r="r" b="b"/>
            <a:pathLst>
              <a:path w="921385" h="918210">
                <a:moveTo>
                  <a:pt x="920852" y="0"/>
                </a:moveTo>
                <a:lnTo>
                  <a:pt x="0" y="917934"/>
                </a:lnTo>
                <a:lnTo>
                  <a:pt x="25743" y="917934"/>
                </a:lnTo>
                <a:lnTo>
                  <a:pt x="920852" y="26371"/>
                </a:lnTo>
                <a:lnTo>
                  <a:pt x="920852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2055100" y="2953996"/>
            <a:ext cx="895350" cy="892175"/>
          </a:xfrm>
          <a:custGeom>
            <a:avLst/>
            <a:gdLst/>
            <a:ahLst/>
            <a:cxnLst/>
            <a:rect l="l" t="t" r="r" b="b"/>
            <a:pathLst>
              <a:path w="895350" h="892175">
                <a:moveTo>
                  <a:pt x="895109" y="0"/>
                </a:moveTo>
                <a:lnTo>
                  <a:pt x="0" y="891563"/>
                </a:lnTo>
                <a:lnTo>
                  <a:pt x="27681" y="891563"/>
                </a:lnTo>
                <a:lnTo>
                  <a:pt x="895109" y="26884"/>
                </a:lnTo>
                <a:lnTo>
                  <a:pt x="895109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2082781" y="2980881"/>
            <a:ext cx="868044" cy="864869"/>
          </a:xfrm>
          <a:custGeom>
            <a:avLst/>
            <a:gdLst/>
            <a:ahLst/>
            <a:cxnLst/>
            <a:rect l="l" t="t" r="r" b="b"/>
            <a:pathLst>
              <a:path w="868044" h="864870">
                <a:moveTo>
                  <a:pt x="867428" y="0"/>
                </a:moveTo>
                <a:lnTo>
                  <a:pt x="0" y="864678"/>
                </a:lnTo>
                <a:lnTo>
                  <a:pt x="25764" y="864678"/>
                </a:lnTo>
                <a:lnTo>
                  <a:pt x="867428" y="26349"/>
                </a:lnTo>
                <a:lnTo>
                  <a:pt x="867428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2108546" y="3007231"/>
            <a:ext cx="842010" cy="838835"/>
          </a:xfrm>
          <a:custGeom>
            <a:avLst/>
            <a:gdLst/>
            <a:ahLst/>
            <a:cxnLst/>
            <a:rect l="l" t="t" r="r" b="b"/>
            <a:pathLst>
              <a:path w="842010" h="838835">
                <a:moveTo>
                  <a:pt x="841663" y="0"/>
                </a:moveTo>
                <a:lnTo>
                  <a:pt x="0" y="838328"/>
                </a:lnTo>
                <a:lnTo>
                  <a:pt x="25450" y="838328"/>
                </a:lnTo>
                <a:lnTo>
                  <a:pt x="841663" y="25349"/>
                </a:lnTo>
                <a:lnTo>
                  <a:pt x="841663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2133997" y="3032580"/>
            <a:ext cx="816610" cy="813435"/>
          </a:xfrm>
          <a:custGeom>
            <a:avLst/>
            <a:gdLst/>
            <a:ahLst/>
            <a:cxnLst/>
            <a:rect l="l" t="t" r="r" b="b"/>
            <a:pathLst>
              <a:path w="816610" h="813435">
                <a:moveTo>
                  <a:pt x="816212" y="0"/>
                </a:moveTo>
                <a:lnTo>
                  <a:pt x="0" y="812979"/>
                </a:lnTo>
                <a:lnTo>
                  <a:pt x="27305" y="812979"/>
                </a:lnTo>
                <a:lnTo>
                  <a:pt x="816212" y="25948"/>
                </a:lnTo>
                <a:lnTo>
                  <a:pt x="816212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2161302" y="3058529"/>
            <a:ext cx="789305" cy="787400"/>
          </a:xfrm>
          <a:custGeom>
            <a:avLst/>
            <a:gdLst/>
            <a:ahLst/>
            <a:cxnLst/>
            <a:rect l="l" t="t" r="r" b="b"/>
            <a:pathLst>
              <a:path w="789305" h="787400">
                <a:moveTo>
                  <a:pt x="788907" y="0"/>
                </a:moveTo>
                <a:lnTo>
                  <a:pt x="0" y="787030"/>
                </a:lnTo>
                <a:lnTo>
                  <a:pt x="26140" y="787030"/>
                </a:lnTo>
                <a:lnTo>
                  <a:pt x="788907" y="27285"/>
                </a:lnTo>
                <a:lnTo>
                  <a:pt x="788907" y="0"/>
                </a:lnTo>
                <a:close/>
              </a:path>
            </a:pathLst>
          </a:custGeom>
          <a:solidFill>
            <a:srgbClr val="B5B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2187443" y="3085815"/>
            <a:ext cx="763270" cy="760095"/>
          </a:xfrm>
          <a:custGeom>
            <a:avLst/>
            <a:gdLst/>
            <a:ahLst/>
            <a:cxnLst/>
            <a:rect l="l" t="t" r="r" b="b"/>
            <a:pathLst>
              <a:path w="763269" h="760095">
                <a:moveTo>
                  <a:pt x="762766" y="0"/>
                </a:moveTo>
                <a:lnTo>
                  <a:pt x="0" y="759744"/>
                </a:lnTo>
                <a:lnTo>
                  <a:pt x="25450" y="759744"/>
                </a:lnTo>
                <a:lnTo>
                  <a:pt x="762766" y="25349"/>
                </a:lnTo>
                <a:lnTo>
                  <a:pt x="762766" y="0"/>
                </a:lnTo>
                <a:close/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2212893" y="3111164"/>
            <a:ext cx="737870" cy="734695"/>
          </a:xfrm>
          <a:custGeom>
            <a:avLst/>
            <a:gdLst/>
            <a:ahLst/>
            <a:cxnLst/>
            <a:rect l="l" t="t" r="r" b="b"/>
            <a:pathLst>
              <a:path w="737869" h="734695">
                <a:moveTo>
                  <a:pt x="737316" y="0"/>
                </a:moveTo>
                <a:lnTo>
                  <a:pt x="0" y="734395"/>
                </a:lnTo>
                <a:lnTo>
                  <a:pt x="27242" y="734395"/>
                </a:lnTo>
                <a:lnTo>
                  <a:pt x="737316" y="26011"/>
                </a:lnTo>
                <a:lnTo>
                  <a:pt x="737316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2240136" y="3137175"/>
            <a:ext cx="710565" cy="708660"/>
          </a:xfrm>
          <a:custGeom>
            <a:avLst/>
            <a:gdLst/>
            <a:ahLst/>
            <a:cxnLst/>
            <a:rect l="l" t="t" r="r" b="b"/>
            <a:pathLst>
              <a:path w="710564" h="708660">
                <a:moveTo>
                  <a:pt x="710073" y="0"/>
                </a:moveTo>
                <a:lnTo>
                  <a:pt x="0" y="708384"/>
                </a:lnTo>
                <a:lnTo>
                  <a:pt x="26203" y="708384"/>
                </a:lnTo>
                <a:lnTo>
                  <a:pt x="710073" y="27223"/>
                </a:lnTo>
                <a:lnTo>
                  <a:pt x="710073" y="0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2266339" y="3164399"/>
            <a:ext cx="683895" cy="681355"/>
          </a:xfrm>
          <a:custGeom>
            <a:avLst/>
            <a:gdLst/>
            <a:ahLst/>
            <a:cxnLst/>
            <a:rect l="l" t="t" r="r" b="b"/>
            <a:pathLst>
              <a:path w="683894" h="681354">
                <a:moveTo>
                  <a:pt x="683870" y="0"/>
                </a:moveTo>
                <a:lnTo>
                  <a:pt x="0" y="681160"/>
                </a:lnTo>
                <a:lnTo>
                  <a:pt x="27200" y="681160"/>
                </a:lnTo>
                <a:lnTo>
                  <a:pt x="683870" y="26053"/>
                </a:lnTo>
                <a:lnTo>
                  <a:pt x="683870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2293540" y="3190452"/>
            <a:ext cx="657225" cy="655320"/>
          </a:xfrm>
          <a:custGeom>
            <a:avLst/>
            <a:gdLst/>
            <a:ahLst/>
            <a:cxnLst/>
            <a:rect l="l" t="t" r="r" b="b"/>
            <a:pathLst>
              <a:path w="657225" h="655320">
                <a:moveTo>
                  <a:pt x="656669" y="0"/>
                </a:moveTo>
                <a:lnTo>
                  <a:pt x="0" y="655107"/>
                </a:lnTo>
                <a:lnTo>
                  <a:pt x="26245" y="655107"/>
                </a:lnTo>
                <a:lnTo>
                  <a:pt x="656669" y="27181"/>
                </a:lnTo>
                <a:lnTo>
                  <a:pt x="656669" y="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2319785" y="3217633"/>
            <a:ext cx="630555" cy="628015"/>
          </a:xfrm>
          <a:custGeom>
            <a:avLst/>
            <a:gdLst/>
            <a:ahLst/>
            <a:cxnLst/>
            <a:rect l="l" t="t" r="r" b="b"/>
            <a:pathLst>
              <a:path w="630555" h="628014">
                <a:moveTo>
                  <a:pt x="630424" y="0"/>
                </a:moveTo>
                <a:lnTo>
                  <a:pt x="0" y="627926"/>
                </a:lnTo>
                <a:lnTo>
                  <a:pt x="26305" y="627926"/>
                </a:lnTo>
                <a:lnTo>
                  <a:pt x="630424" y="25723"/>
                </a:lnTo>
                <a:lnTo>
                  <a:pt x="630424" y="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2346091" y="3243356"/>
            <a:ext cx="604520" cy="602615"/>
          </a:xfrm>
          <a:custGeom>
            <a:avLst/>
            <a:gdLst/>
            <a:ahLst/>
            <a:cxnLst/>
            <a:rect l="l" t="t" r="r" b="b"/>
            <a:pathLst>
              <a:path w="604519" h="602614">
                <a:moveTo>
                  <a:pt x="604118" y="0"/>
                </a:moveTo>
                <a:lnTo>
                  <a:pt x="0" y="602203"/>
                </a:lnTo>
                <a:lnTo>
                  <a:pt x="26711" y="602203"/>
                </a:lnTo>
                <a:lnTo>
                  <a:pt x="604118" y="26628"/>
                </a:lnTo>
                <a:lnTo>
                  <a:pt x="604118" y="0"/>
                </a:lnTo>
                <a:close/>
              </a:path>
            </a:pathLst>
          </a:custGeom>
          <a:solidFill>
            <a:srgbClr val="AEAE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2372803" y="3269985"/>
            <a:ext cx="577850" cy="575945"/>
          </a:xfrm>
          <a:custGeom>
            <a:avLst/>
            <a:gdLst/>
            <a:ahLst/>
            <a:cxnLst/>
            <a:rect l="l" t="t" r="r" b="b"/>
            <a:pathLst>
              <a:path w="577850" h="575945">
                <a:moveTo>
                  <a:pt x="577406" y="0"/>
                </a:moveTo>
                <a:lnTo>
                  <a:pt x="0" y="575574"/>
                </a:lnTo>
                <a:lnTo>
                  <a:pt x="25878" y="575574"/>
                </a:lnTo>
                <a:lnTo>
                  <a:pt x="577406" y="26232"/>
                </a:lnTo>
                <a:lnTo>
                  <a:pt x="577406" y="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2398682" y="3296217"/>
            <a:ext cx="551815" cy="549910"/>
          </a:xfrm>
          <a:custGeom>
            <a:avLst/>
            <a:gdLst/>
            <a:ahLst/>
            <a:cxnLst/>
            <a:rect l="l" t="t" r="r" b="b"/>
            <a:pathLst>
              <a:path w="551814" h="549910">
                <a:moveTo>
                  <a:pt x="551527" y="0"/>
                </a:moveTo>
                <a:lnTo>
                  <a:pt x="0" y="549342"/>
                </a:lnTo>
                <a:lnTo>
                  <a:pt x="25450" y="549342"/>
                </a:lnTo>
                <a:lnTo>
                  <a:pt x="551527" y="25349"/>
                </a:lnTo>
                <a:lnTo>
                  <a:pt x="551527" y="0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2424133" y="3321567"/>
            <a:ext cx="526415" cy="524510"/>
          </a:xfrm>
          <a:custGeom>
            <a:avLst/>
            <a:gdLst/>
            <a:ahLst/>
            <a:cxnLst/>
            <a:rect l="l" t="t" r="r" b="b"/>
            <a:pathLst>
              <a:path w="526414" h="524510">
                <a:moveTo>
                  <a:pt x="526077" y="0"/>
                </a:moveTo>
                <a:lnTo>
                  <a:pt x="0" y="523992"/>
                </a:lnTo>
                <a:lnTo>
                  <a:pt x="26264" y="523992"/>
                </a:lnTo>
                <a:lnTo>
                  <a:pt x="526077" y="25764"/>
                </a:lnTo>
                <a:lnTo>
                  <a:pt x="526077" y="0"/>
                </a:lnTo>
                <a:close/>
              </a:path>
            </a:pathLst>
          </a:custGeom>
          <a:solidFill>
            <a:srgbClr val="AB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2450397" y="3347331"/>
            <a:ext cx="500380" cy="498475"/>
          </a:xfrm>
          <a:custGeom>
            <a:avLst/>
            <a:gdLst/>
            <a:ahLst/>
            <a:cxnLst/>
            <a:rect l="l" t="t" r="r" b="b"/>
            <a:pathLst>
              <a:path w="500380" h="498475">
                <a:moveTo>
                  <a:pt x="499812" y="0"/>
                </a:moveTo>
                <a:lnTo>
                  <a:pt x="0" y="498228"/>
                </a:lnTo>
                <a:lnTo>
                  <a:pt x="27181" y="498228"/>
                </a:lnTo>
                <a:lnTo>
                  <a:pt x="499812" y="27470"/>
                </a:lnTo>
                <a:lnTo>
                  <a:pt x="49981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2477579" y="3374801"/>
            <a:ext cx="473075" cy="471170"/>
          </a:xfrm>
          <a:custGeom>
            <a:avLst/>
            <a:gdLst/>
            <a:ahLst/>
            <a:cxnLst/>
            <a:rect l="l" t="t" r="r" b="b"/>
            <a:pathLst>
              <a:path w="473075" h="471170">
                <a:moveTo>
                  <a:pt x="472630" y="0"/>
                </a:moveTo>
                <a:lnTo>
                  <a:pt x="0" y="470758"/>
                </a:lnTo>
                <a:lnTo>
                  <a:pt x="26243" y="470758"/>
                </a:lnTo>
                <a:lnTo>
                  <a:pt x="472630" y="25785"/>
                </a:lnTo>
                <a:lnTo>
                  <a:pt x="47263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2503822" y="3400587"/>
            <a:ext cx="446405" cy="445134"/>
          </a:xfrm>
          <a:custGeom>
            <a:avLst/>
            <a:gdLst/>
            <a:ahLst/>
            <a:cxnLst/>
            <a:rect l="l" t="t" r="r" b="b"/>
            <a:pathLst>
              <a:path w="446405" h="445135">
                <a:moveTo>
                  <a:pt x="446387" y="0"/>
                </a:moveTo>
                <a:lnTo>
                  <a:pt x="0" y="444972"/>
                </a:lnTo>
                <a:lnTo>
                  <a:pt x="26711" y="444972"/>
                </a:lnTo>
                <a:lnTo>
                  <a:pt x="446387" y="26628"/>
                </a:lnTo>
                <a:lnTo>
                  <a:pt x="446387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2530534" y="3427215"/>
            <a:ext cx="419734" cy="418465"/>
          </a:xfrm>
          <a:custGeom>
            <a:avLst/>
            <a:gdLst/>
            <a:ahLst/>
            <a:cxnLst/>
            <a:rect l="l" t="t" r="r" b="b"/>
            <a:pathLst>
              <a:path w="419735" h="418464">
                <a:moveTo>
                  <a:pt x="419675" y="0"/>
                </a:moveTo>
                <a:lnTo>
                  <a:pt x="0" y="418344"/>
                </a:lnTo>
                <a:lnTo>
                  <a:pt x="26712" y="418344"/>
                </a:lnTo>
                <a:lnTo>
                  <a:pt x="419675" y="26627"/>
                </a:lnTo>
                <a:lnTo>
                  <a:pt x="419675" y="0"/>
                </a:lnTo>
                <a:close/>
              </a:path>
            </a:pathLst>
          </a:custGeom>
          <a:solidFill>
            <a:srgbClr val="A7A7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2557247" y="3453842"/>
            <a:ext cx="393065" cy="391795"/>
          </a:xfrm>
          <a:custGeom>
            <a:avLst/>
            <a:gdLst/>
            <a:ahLst/>
            <a:cxnLst/>
            <a:rect l="l" t="t" r="r" b="b"/>
            <a:pathLst>
              <a:path w="393064" h="391795">
                <a:moveTo>
                  <a:pt x="392963" y="0"/>
                </a:moveTo>
                <a:lnTo>
                  <a:pt x="0" y="391717"/>
                </a:lnTo>
                <a:lnTo>
                  <a:pt x="25954" y="391717"/>
                </a:lnTo>
                <a:lnTo>
                  <a:pt x="392963" y="26162"/>
                </a:lnTo>
                <a:lnTo>
                  <a:pt x="39296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2583201" y="3480005"/>
            <a:ext cx="367030" cy="365760"/>
          </a:xfrm>
          <a:custGeom>
            <a:avLst/>
            <a:gdLst/>
            <a:ahLst/>
            <a:cxnLst/>
            <a:rect l="l" t="t" r="r" b="b"/>
            <a:pathLst>
              <a:path w="367030" h="365760">
                <a:moveTo>
                  <a:pt x="367008" y="0"/>
                </a:moveTo>
                <a:lnTo>
                  <a:pt x="0" y="365554"/>
                </a:lnTo>
                <a:lnTo>
                  <a:pt x="26720" y="365554"/>
                </a:lnTo>
                <a:lnTo>
                  <a:pt x="367008" y="26614"/>
                </a:lnTo>
                <a:lnTo>
                  <a:pt x="367008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2609921" y="3506620"/>
            <a:ext cx="340360" cy="339090"/>
          </a:xfrm>
          <a:custGeom>
            <a:avLst/>
            <a:gdLst/>
            <a:ahLst/>
            <a:cxnLst/>
            <a:rect l="l" t="t" r="r" b="b"/>
            <a:pathLst>
              <a:path w="340360" h="339089">
                <a:moveTo>
                  <a:pt x="340288" y="0"/>
                </a:moveTo>
                <a:lnTo>
                  <a:pt x="0" y="338940"/>
                </a:lnTo>
                <a:lnTo>
                  <a:pt x="26190" y="338940"/>
                </a:lnTo>
                <a:lnTo>
                  <a:pt x="340288" y="25837"/>
                </a:lnTo>
                <a:lnTo>
                  <a:pt x="34028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2636112" y="3532457"/>
            <a:ext cx="314325" cy="313690"/>
          </a:xfrm>
          <a:custGeom>
            <a:avLst/>
            <a:gdLst/>
            <a:ahLst/>
            <a:cxnLst/>
            <a:rect l="l" t="t" r="r" b="b"/>
            <a:pathLst>
              <a:path w="314325" h="313689">
                <a:moveTo>
                  <a:pt x="314097" y="0"/>
                </a:moveTo>
                <a:lnTo>
                  <a:pt x="0" y="313102"/>
                </a:lnTo>
                <a:lnTo>
                  <a:pt x="26712" y="313102"/>
                </a:lnTo>
                <a:lnTo>
                  <a:pt x="314097" y="26628"/>
                </a:lnTo>
                <a:lnTo>
                  <a:pt x="314097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2662824" y="3559085"/>
            <a:ext cx="287655" cy="287020"/>
          </a:xfrm>
          <a:custGeom>
            <a:avLst/>
            <a:gdLst/>
            <a:ahLst/>
            <a:cxnLst/>
            <a:rect l="l" t="t" r="r" b="b"/>
            <a:pathLst>
              <a:path w="287655" h="287020">
                <a:moveTo>
                  <a:pt x="287385" y="0"/>
                </a:moveTo>
                <a:lnTo>
                  <a:pt x="0" y="286474"/>
                </a:lnTo>
                <a:lnTo>
                  <a:pt x="25994" y="286474"/>
                </a:lnTo>
                <a:lnTo>
                  <a:pt x="287385" y="26118"/>
                </a:lnTo>
                <a:lnTo>
                  <a:pt x="287385" y="0"/>
                </a:lnTo>
                <a:close/>
              </a:path>
            </a:pathLst>
          </a:custGeom>
          <a:solidFill>
            <a:srgbClr val="A2A2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2688818" y="3585204"/>
            <a:ext cx="261620" cy="260350"/>
          </a:xfrm>
          <a:custGeom>
            <a:avLst/>
            <a:gdLst/>
            <a:ahLst/>
            <a:cxnLst/>
            <a:rect l="l" t="t" r="r" b="b"/>
            <a:pathLst>
              <a:path w="261619" h="260350">
                <a:moveTo>
                  <a:pt x="261391" y="0"/>
                </a:moveTo>
                <a:lnTo>
                  <a:pt x="0" y="260356"/>
                </a:lnTo>
                <a:lnTo>
                  <a:pt x="26725" y="260356"/>
                </a:lnTo>
                <a:lnTo>
                  <a:pt x="261391" y="26619"/>
                </a:lnTo>
                <a:lnTo>
                  <a:pt x="261391" y="0"/>
                </a:lnTo>
                <a:close/>
              </a:path>
            </a:pathLst>
          </a:custGeom>
          <a:solidFill>
            <a:srgbClr val="A1A1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2715543" y="3611823"/>
            <a:ext cx="234666" cy="23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 txBox="1"/>
          <p:nvPr/>
        </p:nvSpPr>
        <p:spPr>
          <a:xfrm>
            <a:off x="1295400" y="2303779"/>
            <a:ext cx="1656080" cy="1541780"/>
          </a:xfrm>
          <a:prstGeom prst="rect">
            <a:avLst/>
          </a:prstGeom>
          <a:ln w="35940">
            <a:solidFill>
              <a:srgbClr val="FFFF99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08585" marR="382905">
              <a:lnSpc>
                <a:spcPct val="105200"/>
              </a:lnSpc>
              <a:spcBef>
                <a:spcPts val="320"/>
              </a:spcBef>
            </a:pPr>
            <a:r>
              <a:rPr sz="1600" spc="5" dirty="0">
                <a:latin typeface="Franklin Gothic Book"/>
                <a:cs typeface="Franklin Gothic Book"/>
              </a:rPr>
              <a:t>MEMORIA</a:t>
            </a:r>
            <a:r>
              <a:rPr sz="1600" spc="-80" dirty="0">
                <a:latin typeface="Franklin Gothic Book"/>
                <a:cs typeface="Franklin Gothic Book"/>
              </a:rPr>
              <a:t> </a:t>
            </a:r>
            <a:r>
              <a:rPr sz="1600" dirty="0">
                <a:latin typeface="Franklin Gothic Book"/>
                <a:cs typeface="Franklin Gothic Book"/>
              </a:rPr>
              <a:t>DE  </a:t>
            </a:r>
            <a:r>
              <a:rPr sz="1600" spc="-5" dirty="0">
                <a:latin typeface="Franklin Gothic Book"/>
                <a:cs typeface="Franklin Gothic Book"/>
              </a:rPr>
              <a:t>EVOLUCIÓN</a:t>
            </a:r>
            <a:endParaRPr sz="1600">
              <a:latin typeface="Franklin Gothic Book"/>
              <a:cs typeface="Franklin Gothic Book"/>
            </a:endParaRPr>
          </a:p>
          <a:p>
            <a:pPr marL="108585" marR="219075">
              <a:lnSpc>
                <a:spcPct val="111500"/>
              </a:lnSpc>
              <a:spcBef>
                <a:spcPts val="680"/>
              </a:spcBef>
            </a:pPr>
            <a:r>
              <a:rPr sz="1600" dirty="0">
                <a:latin typeface="Franklin Gothic Book"/>
                <a:cs typeface="Franklin Gothic Book"/>
              </a:rPr>
              <a:t>Actuaciones </a:t>
            </a:r>
            <a:r>
              <a:rPr sz="1600" spc="5" dirty="0">
                <a:latin typeface="Franklin Gothic Book"/>
                <a:cs typeface="Franklin Gothic Book"/>
              </a:rPr>
              <a:t>de  </a:t>
            </a:r>
            <a:r>
              <a:rPr sz="1600" dirty="0">
                <a:latin typeface="Franklin Gothic Book"/>
                <a:cs typeface="Franklin Gothic Book"/>
              </a:rPr>
              <a:t>mejora: </a:t>
            </a:r>
            <a:r>
              <a:rPr sz="1600" spc="-20" dirty="0">
                <a:latin typeface="Franklin Gothic Book"/>
                <a:cs typeface="Franklin Gothic Book"/>
              </a:rPr>
              <a:t>Fijar,  Ajustar,</a:t>
            </a:r>
            <a:r>
              <a:rPr sz="1600" spc="-35" dirty="0">
                <a:latin typeface="Franklin Gothic Book"/>
                <a:cs typeface="Franklin Gothic Book"/>
              </a:rPr>
              <a:t> </a:t>
            </a:r>
            <a:r>
              <a:rPr sz="1600" spc="-5" dirty="0">
                <a:latin typeface="Franklin Gothic Book"/>
                <a:cs typeface="Franklin Gothic Book"/>
              </a:rPr>
              <a:t>añadir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748" name="object 748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 txBox="1"/>
          <p:nvPr/>
        </p:nvSpPr>
        <p:spPr>
          <a:xfrm>
            <a:off x="3312159" y="3096260"/>
            <a:ext cx="534670" cy="394970"/>
          </a:xfrm>
          <a:prstGeom prst="rect">
            <a:avLst/>
          </a:prstGeom>
          <a:ln w="9344">
            <a:solidFill>
              <a:srgbClr val="FFFF9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790" name="object 790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620" y="13652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8620" y="135763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8620" y="135064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8620" y="13436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8620" y="13360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8620" y="132905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58620" y="132206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8620" y="13144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8620" y="13074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58620" y="130048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58620" y="12928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58620" y="1285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58620" y="1278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58620" y="127126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58620" y="12642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58620" y="1257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58620" y="124968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58620" y="124269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58620" y="1235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58620" y="12280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58620" y="122046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58620" y="12134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58620" y="12065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58620" y="119888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58620" y="119189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58620" y="1184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58620" y="11772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58620" y="117030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58620" y="116331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58620" y="11557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58620" y="11487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58620" y="114173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58620" y="11341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58620" y="1127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658620" y="1120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58620" y="111251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58620" y="11055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58620" y="10979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58620" y="109093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58620" y="10833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58620" y="10763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58620" y="1069337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5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58620" y="106171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58620" y="10547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58620" y="104774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58620" y="1040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58620" y="103314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58620" y="102615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58620" y="101853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58620" y="10115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58620" y="100456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58620" y="9969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58620" y="9899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58620" y="9829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58620" y="9766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508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59889" y="97281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664562" y="100457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507614" y="2016125"/>
            <a:ext cx="4547235" cy="0"/>
          </a:xfrm>
          <a:custGeom>
            <a:avLst/>
            <a:gdLst/>
            <a:ahLst/>
            <a:cxnLst/>
            <a:rect l="l" t="t" r="r" b="b"/>
            <a:pathLst>
              <a:path w="4547234">
                <a:moveTo>
                  <a:pt x="0" y="0"/>
                </a:moveTo>
                <a:lnTo>
                  <a:pt x="4547234" y="0"/>
                </a:lnTo>
              </a:path>
            </a:pathLst>
          </a:custGeom>
          <a:ln w="3175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159000" y="2010410"/>
            <a:ext cx="4895850" cy="0"/>
          </a:xfrm>
          <a:custGeom>
            <a:avLst/>
            <a:gdLst/>
            <a:ahLst/>
            <a:cxnLst/>
            <a:rect l="l" t="t" r="r" b="b"/>
            <a:pathLst>
              <a:path w="4895850">
                <a:moveTo>
                  <a:pt x="0" y="0"/>
                </a:moveTo>
                <a:lnTo>
                  <a:pt x="4895850" y="0"/>
                </a:lnTo>
              </a:path>
            </a:pathLst>
          </a:custGeom>
          <a:ln w="1016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59000" y="2000885"/>
            <a:ext cx="2447925" cy="0"/>
          </a:xfrm>
          <a:custGeom>
            <a:avLst/>
            <a:gdLst/>
            <a:ahLst/>
            <a:cxnLst/>
            <a:rect l="l" t="t" r="r" b="b"/>
            <a:pathLst>
              <a:path w="2447925">
                <a:moveTo>
                  <a:pt x="0" y="0"/>
                </a:moveTo>
                <a:lnTo>
                  <a:pt x="2447924" y="0"/>
                </a:lnTo>
              </a:path>
            </a:pathLst>
          </a:custGeom>
          <a:ln w="888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57729" y="197612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10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57729" y="195707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57729" y="193675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D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57729" y="1916429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10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57729" y="189737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157729" y="187706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10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CF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157729" y="185801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157729" y="183768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157729" y="181863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1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157729" y="179832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10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157729" y="177927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39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3E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157729" y="1758950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39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3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157729" y="1738629"/>
            <a:ext cx="4899660" cy="29209"/>
          </a:xfrm>
          <a:custGeom>
            <a:avLst/>
            <a:gdLst/>
            <a:ahLst/>
            <a:cxnLst/>
            <a:rect l="l" t="t" r="r" b="b"/>
            <a:pathLst>
              <a:path w="4899659" h="29210">
                <a:moveTo>
                  <a:pt x="0" y="29209"/>
                </a:moveTo>
                <a:lnTo>
                  <a:pt x="4899660" y="29209"/>
                </a:lnTo>
                <a:lnTo>
                  <a:pt x="489966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157729" y="1719579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39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57729" y="1699260"/>
            <a:ext cx="4899660" cy="29209"/>
          </a:xfrm>
          <a:custGeom>
            <a:avLst/>
            <a:gdLst/>
            <a:ahLst/>
            <a:cxnLst/>
            <a:rect l="l" t="t" r="r" b="b"/>
            <a:pathLst>
              <a:path w="4899659" h="29210">
                <a:moveTo>
                  <a:pt x="0" y="29209"/>
                </a:moveTo>
                <a:lnTo>
                  <a:pt x="4899660" y="29209"/>
                </a:lnTo>
                <a:lnTo>
                  <a:pt x="489966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5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157729" y="1680210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39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157729" y="1659889"/>
            <a:ext cx="4899660" cy="29209"/>
          </a:xfrm>
          <a:custGeom>
            <a:avLst/>
            <a:gdLst/>
            <a:ahLst/>
            <a:cxnLst/>
            <a:rect l="l" t="t" r="r" b="b"/>
            <a:pathLst>
              <a:path w="4899659" h="29210">
                <a:moveTo>
                  <a:pt x="0" y="29209"/>
                </a:moveTo>
                <a:lnTo>
                  <a:pt x="4899660" y="29209"/>
                </a:lnTo>
                <a:lnTo>
                  <a:pt x="489966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57729" y="1640839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39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7E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157729" y="1620519"/>
            <a:ext cx="4899660" cy="29209"/>
          </a:xfrm>
          <a:custGeom>
            <a:avLst/>
            <a:gdLst/>
            <a:ahLst/>
            <a:cxnLst/>
            <a:rect l="l" t="t" r="r" b="b"/>
            <a:pathLst>
              <a:path w="4899659" h="29210">
                <a:moveTo>
                  <a:pt x="0" y="29209"/>
                </a:moveTo>
                <a:lnTo>
                  <a:pt x="4899660" y="29209"/>
                </a:lnTo>
                <a:lnTo>
                  <a:pt x="489966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157729" y="1601469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39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157729" y="1581150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40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157729" y="1560830"/>
            <a:ext cx="4899660" cy="29209"/>
          </a:xfrm>
          <a:custGeom>
            <a:avLst/>
            <a:gdLst/>
            <a:ahLst/>
            <a:cxnLst/>
            <a:rect l="l" t="t" r="r" b="b"/>
            <a:pathLst>
              <a:path w="4899659" h="29209">
                <a:moveTo>
                  <a:pt x="0" y="29209"/>
                </a:moveTo>
                <a:lnTo>
                  <a:pt x="4899660" y="29209"/>
                </a:lnTo>
                <a:lnTo>
                  <a:pt x="489966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57729" y="1541780"/>
            <a:ext cx="4899660" cy="27940"/>
          </a:xfrm>
          <a:custGeom>
            <a:avLst/>
            <a:gdLst/>
            <a:ahLst/>
            <a:cxnLst/>
            <a:rect l="l" t="t" r="r" b="b"/>
            <a:pathLst>
              <a:path w="4899659" h="27940">
                <a:moveTo>
                  <a:pt x="0" y="27940"/>
                </a:moveTo>
                <a:lnTo>
                  <a:pt x="4899660" y="27940"/>
                </a:lnTo>
                <a:lnTo>
                  <a:pt x="48996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59000" y="152146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159000" y="150241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CE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59000" y="1482089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59000" y="146303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159000" y="1442719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159000" y="142366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159000" y="140335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159000" y="138303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E0E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159000" y="136398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1E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159000" y="134366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E1E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59000" y="132461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2F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159000" y="1304289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E3F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159000" y="128523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3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159000" y="126491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4F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59000" y="1245869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5F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59000" y="122555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5F1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159000" y="120650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6F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159000" y="118618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7F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59000" y="1165860"/>
            <a:ext cx="4898390" cy="29209"/>
          </a:xfrm>
          <a:custGeom>
            <a:avLst/>
            <a:gdLst/>
            <a:ahLst/>
            <a:cxnLst/>
            <a:rect l="l" t="t" r="r" b="b"/>
            <a:pathLst>
              <a:path w="4898390" h="29209">
                <a:moveTo>
                  <a:pt x="0" y="29209"/>
                </a:moveTo>
                <a:lnTo>
                  <a:pt x="4898390" y="29209"/>
                </a:lnTo>
                <a:lnTo>
                  <a:pt x="4898390" y="0"/>
                </a:lnTo>
                <a:lnTo>
                  <a:pt x="0" y="0"/>
                </a:lnTo>
                <a:lnTo>
                  <a:pt x="0" y="29209"/>
                </a:lnTo>
                <a:close/>
              </a:path>
            </a:pathLst>
          </a:custGeom>
          <a:solidFill>
            <a:srgbClr val="E7F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159000" y="1146810"/>
            <a:ext cx="4898390" cy="27940"/>
          </a:xfrm>
          <a:custGeom>
            <a:avLst/>
            <a:gdLst/>
            <a:ahLst/>
            <a:cxnLst/>
            <a:rect l="l" t="t" r="r" b="b"/>
            <a:pathLst>
              <a:path w="4898390" h="27940">
                <a:moveTo>
                  <a:pt x="0" y="27940"/>
                </a:moveTo>
                <a:lnTo>
                  <a:pt x="4898390" y="27940"/>
                </a:lnTo>
                <a:lnTo>
                  <a:pt x="489839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159000" y="1126489"/>
            <a:ext cx="4895850" cy="29209"/>
          </a:xfrm>
          <a:custGeom>
            <a:avLst/>
            <a:gdLst/>
            <a:ahLst/>
            <a:cxnLst/>
            <a:rect l="l" t="t" r="r" b="b"/>
            <a:pathLst>
              <a:path w="4895850" h="29209">
                <a:moveTo>
                  <a:pt x="0" y="29205"/>
                </a:moveTo>
                <a:lnTo>
                  <a:pt x="4895850" y="29205"/>
                </a:lnTo>
                <a:lnTo>
                  <a:pt x="4895850" y="0"/>
                </a:lnTo>
                <a:lnTo>
                  <a:pt x="0" y="0"/>
                </a:lnTo>
                <a:lnTo>
                  <a:pt x="0" y="29205"/>
                </a:lnTo>
                <a:close/>
              </a:path>
            </a:pathLst>
          </a:custGeom>
          <a:solidFill>
            <a:srgbClr val="E9F3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159000" y="1107439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3"/>
                </a:moveTo>
                <a:lnTo>
                  <a:pt x="4895850" y="27933"/>
                </a:lnTo>
                <a:lnTo>
                  <a:pt x="489585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9F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59000" y="1087119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4"/>
                </a:moveTo>
                <a:lnTo>
                  <a:pt x="4895850" y="27934"/>
                </a:lnTo>
                <a:lnTo>
                  <a:pt x="4895850" y="0"/>
                </a:lnTo>
                <a:lnTo>
                  <a:pt x="0" y="0"/>
                </a:lnTo>
                <a:lnTo>
                  <a:pt x="0" y="27934"/>
                </a:lnTo>
                <a:close/>
              </a:path>
            </a:pathLst>
          </a:custGeom>
          <a:solidFill>
            <a:srgbClr val="EAF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159000" y="1066800"/>
            <a:ext cx="4895850" cy="29209"/>
          </a:xfrm>
          <a:custGeom>
            <a:avLst/>
            <a:gdLst/>
            <a:ahLst/>
            <a:cxnLst/>
            <a:rect l="l" t="t" r="r" b="b"/>
            <a:pathLst>
              <a:path w="4895850" h="29209">
                <a:moveTo>
                  <a:pt x="0" y="29203"/>
                </a:moveTo>
                <a:lnTo>
                  <a:pt x="4895850" y="29203"/>
                </a:lnTo>
                <a:lnTo>
                  <a:pt x="4895850" y="0"/>
                </a:lnTo>
                <a:lnTo>
                  <a:pt x="0" y="0"/>
                </a:lnTo>
                <a:lnTo>
                  <a:pt x="0" y="29203"/>
                </a:lnTo>
                <a:close/>
              </a:path>
            </a:pathLst>
          </a:custGeom>
          <a:solidFill>
            <a:srgbClr val="EB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159000" y="1047750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3"/>
                </a:moveTo>
                <a:lnTo>
                  <a:pt x="4895850" y="27933"/>
                </a:lnTo>
                <a:lnTo>
                  <a:pt x="489585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BF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159000" y="1028700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3"/>
                </a:moveTo>
                <a:lnTo>
                  <a:pt x="4895850" y="27933"/>
                </a:lnTo>
                <a:lnTo>
                  <a:pt x="489585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C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159000" y="1008380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4"/>
                </a:moveTo>
                <a:lnTo>
                  <a:pt x="4895850" y="27934"/>
                </a:lnTo>
                <a:lnTo>
                  <a:pt x="4895850" y="0"/>
                </a:lnTo>
                <a:lnTo>
                  <a:pt x="0" y="0"/>
                </a:lnTo>
                <a:lnTo>
                  <a:pt x="0" y="27934"/>
                </a:lnTo>
                <a:close/>
              </a:path>
            </a:pathLst>
          </a:custGeom>
          <a:solidFill>
            <a:srgbClr val="EDF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159000" y="988060"/>
            <a:ext cx="4895850" cy="29209"/>
          </a:xfrm>
          <a:custGeom>
            <a:avLst/>
            <a:gdLst/>
            <a:ahLst/>
            <a:cxnLst/>
            <a:rect l="l" t="t" r="r" b="b"/>
            <a:pathLst>
              <a:path w="4895850" h="29209">
                <a:moveTo>
                  <a:pt x="0" y="29203"/>
                </a:moveTo>
                <a:lnTo>
                  <a:pt x="4895850" y="29203"/>
                </a:lnTo>
                <a:lnTo>
                  <a:pt x="4895850" y="0"/>
                </a:lnTo>
                <a:lnTo>
                  <a:pt x="0" y="0"/>
                </a:lnTo>
                <a:lnTo>
                  <a:pt x="0" y="29203"/>
                </a:lnTo>
                <a:close/>
              </a:path>
            </a:pathLst>
          </a:custGeom>
          <a:solidFill>
            <a:srgbClr val="EDF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159000" y="969010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3"/>
                </a:moveTo>
                <a:lnTo>
                  <a:pt x="4895850" y="27933"/>
                </a:lnTo>
                <a:lnTo>
                  <a:pt x="489585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EF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159000" y="948689"/>
            <a:ext cx="4895850" cy="29209"/>
          </a:xfrm>
          <a:custGeom>
            <a:avLst/>
            <a:gdLst/>
            <a:ahLst/>
            <a:cxnLst/>
            <a:rect l="l" t="t" r="r" b="b"/>
            <a:pathLst>
              <a:path w="4895850" h="29209">
                <a:moveTo>
                  <a:pt x="0" y="29203"/>
                </a:moveTo>
                <a:lnTo>
                  <a:pt x="4895850" y="29203"/>
                </a:lnTo>
                <a:lnTo>
                  <a:pt x="4895850" y="0"/>
                </a:lnTo>
                <a:lnTo>
                  <a:pt x="0" y="0"/>
                </a:lnTo>
                <a:lnTo>
                  <a:pt x="0" y="29203"/>
                </a:lnTo>
                <a:close/>
              </a:path>
            </a:pathLst>
          </a:custGeom>
          <a:solidFill>
            <a:srgbClr val="EFF6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159000" y="929639"/>
            <a:ext cx="4895850" cy="27940"/>
          </a:xfrm>
          <a:custGeom>
            <a:avLst/>
            <a:gdLst/>
            <a:ahLst/>
            <a:cxnLst/>
            <a:rect l="l" t="t" r="r" b="b"/>
            <a:pathLst>
              <a:path w="4895850" h="27940">
                <a:moveTo>
                  <a:pt x="0" y="27933"/>
                </a:moveTo>
                <a:lnTo>
                  <a:pt x="4895850" y="27933"/>
                </a:lnTo>
                <a:lnTo>
                  <a:pt x="489585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FF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160270" y="909319"/>
            <a:ext cx="4894580" cy="27940"/>
          </a:xfrm>
          <a:custGeom>
            <a:avLst/>
            <a:gdLst/>
            <a:ahLst/>
            <a:cxnLst/>
            <a:rect l="l" t="t" r="r" b="b"/>
            <a:pathLst>
              <a:path w="4894580" h="27940">
                <a:moveTo>
                  <a:pt x="0" y="27934"/>
                </a:moveTo>
                <a:lnTo>
                  <a:pt x="4894580" y="27934"/>
                </a:lnTo>
                <a:lnTo>
                  <a:pt x="4894580" y="0"/>
                </a:lnTo>
                <a:lnTo>
                  <a:pt x="0" y="0"/>
                </a:lnTo>
                <a:lnTo>
                  <a:pt x="0" y="27934"/>
                </a:lnTo>
                <a:close/>
              </a:path>
            </a:pathLst>
          </a:custGeom>
          <a:solidFill>
            <a:srgbClr val="F0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160270" y="899160"/>
            <a:ext cx="4894580" cy="19050"/>
          </a:xfrm>
          <a:custGeom>
            <a:avLst/>
            <a:gdLst/>
            <a:ahLst/>
            <a:cxnLst/>
            <a:rect l="l" t="t" r="r" b="b"/>
            <a:pathLst>
              <a:path w="4894580" h="19050">
                <a:moveTo>
                  <a:pt x="0" y="19043"/>
                </a:moveTo>
                <a:lnTo>
                  <a:pt x="4894580" y="19043"/>
                </a:lnTo>
                <a:lnTo>
                  <a:pt x="4894580" y="0"/>
                </a:lnTo>
                <a:lnTo>
                  <a:pt x="0" y="0"/>
                </a:lnTo>
                <a:lnTo>
                  <a:pt x="0" y="19043"/>
                </a:lnTo>
                <a:close/>
              </a:path>
            </a:pathLst>
          </a:custGeom>
          <a:solidFill>
            <a:srgbClr val="F1F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160270" y="899160"/>
            <a:ext cx="4895850" cy="1116330"/>
          </a:xfrm>
          <a:custGeom>
            <a:avLst/>
            <a:gdLst/>
            <a:ahLst/>
            <a:cxnLst/>
            <a:rect l="l" t="t" r="r" b="b"/>
            <a:pathLst>
              <a:path w="4895850" h="1116330">
                <a:moveTo>
                  <a:pt x="2447290" y="1116329"/>
                </a:moveTo>
                <a:lnTo>
                  <a:pt x="0" y="1116329"/>
                </a:lnTo>
                <a:lnTo>
                  <a:pt x="0" y="0"/>
                </a:lnTo>
                <a:lnTo>
                  <a:pt x="4895850" y="0"/>
                </a:lnTo>
                <a:lnTo>
                  <a:pt x="4895850" y="1116329"/>
                </a:lnTo>
                <a:lnTo>
                  <a:pt x="2447290" y="111632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2164942" y="831849"/>
            <a:ext cx="4886960" cy="115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 marR="2607310">
              <a:lnSpc>
                <a:spcPct val="136600"/>
              </a:lnSpc>
              <a:spcBef>
                <a:spcPts val="100"/>
              </a:spcBef>
            </a:pPr>
            <a:r>
              <a:rPr sz="1800" spc="5" dirty="0">
                <a:latin typeface="Franklin Gothic Book"/>
                <a:cs typeface="Franklin Gothic Book"/>
              </a:rPr>
              <a:t>Justificación  </a:t>
            </a:r>
            <a:r>
              <a:rPr sz="1800" dirty="0">
                <a:latin typeface="Franklin Gothic Book"/>
                <a:cs typeface="Franklin Gothic Book"/>
              </a:rPr>
              <a:t>Finalidades,</a:t>
            </a:r>
            <a:r>
              <a:rPr sz="1800" spc="2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Principios</a:t>
            </a:r>
            <a:endParaRPr sz="1800">
              <a:latin typeface="Franklin Gothic Book"/>
              <a:cs typeface="Franklin Gothic Book"/>
            </a:endParaRPr>
          </a:p>
          <a:p>
            <a:pPr marL="85090">
              <a:lnSpc>
                <a:spcPct val="100000"/>
              </a:lnSpc>
              <a:spcBef>
                <a:spcPts val="800"/>
              </a:spcBef>
            </a:pPr>
            <a:r>
              <a:rPr sz="1800" i="1" spc="-5" dirty="0">
                <a:latin typeface="Franklin Gothic Book"/>
                <a:cs typeface="Franklin Gothic Book"/>
              </a:rPr>
              <a:t>La propia normativa los </a:t>
            </a:r>
            <a:r>
              <a:rPr sz="1800" i="1" spc="-10" dirty="0">
                <a:latin typeface="Franklin Gothic Book"/>
                <a:cs typeface="Franklin Gothic Book"/>
              </a:rPr>
              <a:t>establece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0" y="44450"/>
            <a:ext cx="9144000" cy="748030"/>
          </a:xfrm>
          <a:custGeom>
            <a:avLst/>
            <a:gdLst/>
            <a:ahLst/>
            <a:cxnLst/>
            <a:rect l="l" t="t" r="r" b="b"/>
            <a:pathLst>
              <a:path w="9144000" h="748030">
                <a:moveTo>
                  <a:pt x="9144000" y="0"/>
                </a:moveTo>
                <a:lnTo>
                  <a:pt x="0" y="0"/>
                </a:lnTo>
                <a:lnTo>
                  <a:pt x="0" y="748029"/>
                </a:lnTo>
                <a:lnTo>
                  <a:pt x="9144000" y="748029"/>
                </a:lnTo>
                <a:lnTo>
                  <a:pt x="91440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>
            <a:spLocks noGrp="1"/>
          </p:cNvSpPr>
          <p:nvPr>
            <p:ph type="title"/>
          </p:nvPr>
        </p:nvSpPr>
        <p:spPr>
          <a:xfrm>
            <a:off x="645159" y="76200"/>
            <a:ext cx="79711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7930" algn="l"/>
                <a:tab pos="4064000" algn="l"/>
              </a:tabLst>
            </a:pPr>
            <a:r>
              <a:rPr sz="2000" b="1" dirty="0">
                <a:latin typeface="Arial Rounded MT Bold"/>
                <a:cs typeface="Arial Rounded MT Bold"/>
              </a:rPr>
              <a:t>ES</a:t>
            </a:r>
            <a:r>
              <a:rPr sz="2000" b="1" spc="35" dirty="0">
                <a:latin typeface="Arial Rounded MT Bold"/>
                <a:cs typeface="Arial Rounded MT Bold"/>
              </a:rPr>
              <a:t> </a:t>
            </a:r>
            <a:r>
              <a:rPr sz="2000" b="1" dirty="0">
                <a:latin typeface="Arial Rounded MT Bold"/>
                <a:cs typeface="Arial Rounded MT Bold"/>
              </a:rPr>
              <a:t>PRESCRIPTIVO	ELABORAR	NUESTRO PLAN </a:t>
            </a:r>
            <a:r>
              <a:rPr sz="2000" b="1" spc="5" dirty="0">
                <a:latin typeface="Arial Rounded MT Bold"/>
                <a:cs typeface="Arial Rounded MT Bold"/>
              </a:rPr>
              <a:t>DE</a:t>
            </a:r>
            <a:r>
              <a:rPr sz="2000" b="1" spc="2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1078230" y="0"/>
                </a:moveTo>
                <a:lnTo>
                  <a:pt x="0" y="0"/>
                </a:lnTo>
                <a:lnTo>
                  <a:pt x="0" y="6065520"/>
                </a:lnTo>
                <a:lnTo>
                  <a:pt x="1078230" y="606552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78230" y="3887470"/>
            <a:ext cx="0" cy="2970530"/>
          </a:xfrm>
          <a:custGeom>
            <a:avLst/>
            <a:gdLst/>
            <a:ahLst/>
            <a:cxnLst/>
            <a:rect l="l" t="t" r="r" b="b"/>
            <a:pathLst>
              <a:path h="2970529">
                <a:moveTo>
                  <a:pt x="0" y="0"/>
                </a:moveTo>
                <a:lnTo>
                  <a:pt x="0" y="29705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0" y="792480"/>
            <a:ext cx="1078230" cy="6065520"/>
          </a:xfrm>
          <a:custGeom>
            <a:avLst/>
            <a:gdLst/>
            <a:ahLst/>
            <a:cxnLst/>
            <a:rect l="l" t="t" r="r" b="b"/>
            <a:pathLst>
              <a:path w="1078230" h="6065520">
                <a:moveTo>
                  <a:pt x="0" y="606552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09499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130021" y="2611090"/>
            <a:ext cx="428625" cy="26473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-5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55471" y="884376"/>
            <a:ext cx="42862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6104890" y="849630"/>
            <a:ext cx="807719" cy="116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 txBox="1"/>
          <p:nvPr/>
        </p:nvSpPr>
        <p:spPr>
          <a:xfrm>
            <a:off x="1466850" y="5218429"/>
            <a:ext cx="7245350" cy="11899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05" rIns="0" bIns="0" rtlCol="0">
            <a:spAutoFit/>
          </a:bodyPr>
          <a:lstStyle/>
          <a:p>
            <a:pPr marL="355600" indent="-177800" algn="just">
              <a:lnSpc>
                <a:spcPts val="2280"/>
              </a:lnSpc>
              <a:spcBef>
                <a:spcPts val="15"/>
              </a:spcBef>
            </a:pPr>
            <a:r>
              <a:rPr sz="2000" b="1" spc="-5" dirty="0">
                <a:latin typeface="Arial"/>
                <a:cs typeface="Arial"/>
              </a:rPr>
              <a:t>Desarrollar la formación en las estructuras participativas  </a:t>
            </a:r>
            <a:r>
              <a:rPr sz="2000" b="1" dirty="0">
                <a:latin typeface="Arial"/>
                <a:cs typeface="Arial"/>
              </a:rPr>
              <a:t>y </a:t>
            </a:r>
            <a:r>
              <a:rPr sz="2000" b="1" spc="-5" dirty="0">
                <a:latin typeface="Arial"/>
                <a:cs typeface="Arial"/>
              </a:rPr>
              <a:t>Procedimientos que </a:t>
            </a:r>
            <a:r>
              <a:rPr sz="2000" b="1" spc="-10" dirty="0">
                <a:latin typeface="Arial"/>
                <a:cs typeface="Arial"/>
              </a:rPr>
              <a:t>ayuden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dinamizar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la  comunidad educativa procesos de reflexión </a:t>
            </a:r>
            <a:r>
              <a:rPr sz="2000" b="1" dirty="0">
                <a:latin typeface="Arial"/>
                <a:cs typeface="Arial"/>
              </a:rPr>
              <a:t>respecto a  </a:t>
            </a:r>
            <a:r>
              <a:rPr sz="2000" b="1" spc="-5" dirty="0">
                <a:latin typeface="Arial"/>
                <a:cs typeface="Arial"/>
              </a:rPr>
              <a:t>la igualdad </a:t>
            </a:r>
            <a:r>
              <a:rPr sz="2000" b="1" dirty="0">
                <a:latin typeface="Arial"/>
                <a:cs typeface="Arial"/>
              </a:rPr>
              <a:t>entre </a:t>
            </a:r>
            <a:r>
              <a:rPr sz="2000" b="1" spc="-5" dirty="0">
                <a:latin typeface="Arial"/>
                <a:cs typeface="Arial"/>
              </a:rPr>
              <a:t>hombres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mujeres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517650" y="2029459"/>
            <a:ext cx="7189470" cy="298831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177800" algn="just">
              <a:lnSpc>
                <a:spcPct val="95700"/>
              </a:lnSpc>
              <a:spcBef>
                <a:spcPts val="200"/>
              </a:spcBef>
            </a:pPr>
            <a:r>
              <a:rPr sz="2000" b="1" spc="-5" dirty="0">
                <a:latin typeface="Arial"/>
                <a:cs typeface="Arial"/>
              </a:rPr>
              <a:t>La finalidad </a:t>
            </a:r>
            <a:r>
              <a:rPr sz="1800" spc="-5" dirty="0">
                <a:latin typeface="Arial"/>
                <a:cs typeface="Arial"/>
              </a:rPr>
              <a:t>de este </a:t>
            </a:r>
            <a:r>
              <a:rPr sz="1800" spc="-10" dirty="0">
                <a:latin typeface="Arial"/>
                <a:cs typeface="Arial"/>
              </a:rPr>
              <a:t>plan </a:t>
            </a:r>
            <a:r>
              <a:rPr sz="1800" spc="-5" dirty="0">
                <a:latin typeface="Arial"/>
                <a:cs typeface="Arial"/>
              </a:rPr>
              <a:t>es introducir la </a:t>
            </a:r>
            <a:r>
              <a:rPr sz="1800" spc="-10" dirty="0">
                <a:latin typeface="Arial"/>
                <a:cs typeface="Arial"/>
              </a:rPr>
              <a:t>educación </a:t>
            </a:r>
            <a:r>
              <a:rPr sz="1800" spc="-5" dirty="0">
                <a:latin typeface="Arial"/>
                <a:cs typeface="Arial"/>
              </a:rPr>
              <a:t>en relación con  la </a:t>
            </a:r>
            <a:r>
              <a:rPr sz="1800" b="1" spc="-5" dirty="0">
                <a:latin typeface="Arial"/>
                <a:cs typeface="Arial"/>
              </a:rPr>
              <a:t>igualdad en </a:t>
            </a: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práctica pedagógica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promover </a:t>
            </a:r>
            <a:r>
              <a:rPr sz="1800" spc="-10" dirty="0">
                <a:latin typeface="Arial"/>
                <a:cs typeface="Arial"/>
              </a:rPr>
              <a:t>el desarrollo de  </a:t>
            </a:r>
            <a:r>
              <a:rPr sz="1800" b="1" spc="-5" dirty="0">
                <a:latin typeface="Arial"/>
                <a:cs typeface="Arial"/>
              </a:rPr>
              <a:t>actuaciones con </a:t>
            </a:r>
            <a:r>
              <a:rPr sz="1800" b="1" spc="-10" dirty="0">
                <a:latin typeface="Arial"/>
                <a:cs typeface="Arial"/>
              </a:rPr>
              <a:t>perspectiva </a:t>
            </a:r>
            <a:r>
              <a:rPr sz="1800" b="1" spc="-5" dirty="0">
                <a:latin typeface="Arial"/>
                <a:cs typeface="Arial"/>
              </a:rPr>
              <a:t>de género </a:t>
            </a:r>
            <a:r>
              <a:rPr sz="1800" spc="-5" dirty="0">
                <a:latin typeface="Arial"/>
                <a:cs typeface="Arial"/>
              </a:rPr>
              <a:t>en </a:t>
            </a:r>
            <a:r>
              <a:rPr sz="1800" spc="-10" dirty="0">
                <a:latin typeface="Arial"/>
                <a:cs typeface="Arial"/>
              </a:rPr>
              <a:t>el </a:t>
            </a:r>
            <a:r>
              <a:rPr sz="1800" spc="-5" dirty="0">
                <a:latin typeface="Arial"/>
                <a:cs typeface="Arial"/>
              </a:rPr>
              <a:t>centro educativo con  la </a:t>
            </a:r>
            <a:r>
              <a:rPr sz="1800" b="1" spc="-5" dirty="0">
                <a:latin typeface="Arial"/>
                <a:cs typeface="Arial"/>
              </a:rPr>
              <a:t>participación de </a:t>
            </a:r>
            <a:r>
              <a:rPr sz="1800" b="1" dirty="0">
                <a:latin typeface="Arial"/>
                <a:cs typeface="Arial"/>
              </a:rPr>
              <a:t>toda </a:t>
            </a:r>
            <a:r>
              <a:rPr sz="1800" b="1" spc="-5" dirty="0">
                <a:latin typeface="Arial"/>
                <a:cs typeface="Arial"/>
              </a:rPr>
              <a:t>la comunidad</a:t>
            </a:r>
            <a:r>
              <a:rPr sz="1800" b="1" spc="-10" dirty="0">
                <a:latin typeface="Arial"/>
                <a:cs typeface="Arial"/>
              </a:rPr>
              <a:t> educativa.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5"/>
              </a:spcBef>
            </a:pPr>
            <a:r>
              <a:rPr sz="1800" spc="-10" dirty="0">
                <a:latin typeface="Arial"/>
                <a:cs typeface="Arial"/>
              </a:rPr>
              <a:t>Las actuaciones que se </a:t>
            </a:r>
            <a:r>
              <a:rPr sz="1800" spc="-5" dirty="0">
                <a:latin typeface="Arial"/>
                <a:cs typeface="Arial"/>
              </a:rPr>
              <a:t>desarrollen estarán sujetas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los </a:t>
            </a:r>
            <a:r>
              <a:rPr sz="2000" b="1" spc="-5" dirty="0">
                <a:latin typeface="Arial"/>
                <a:cs typeface="Arial"/>
              </a:rPr>
              <a:t>principios 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igualdad </a:t>
            </a:r>
            <a:r>
              <a:rPr sz="1800" b="1" spc="-10" dirty="0">
                <a:latin typeface="Arial"/>
                <a:cs typeface="Arial"/>
              </a:rPr>
              <a:t>efectiva </a:t>
            </a:r>
            <a:r>
              <a:rPr sz="1800" b="1" dirty="0">
                <a:latin typeface="Arial"/>
                <a:cs typeface="Arial"/>
              </a:rPr>
              <a:t>y </a:t>
            </a:r>
            <a:r>
              <a:rPr sz="1800" b="1" spc="-5" dirty="0">
                <a:latin typeface="Arial"/>
                <a:cs typeface="Arial"/>
              </a:rPr>
              <a:t>equidad de género, </a:t>
            </a:r>
            <a:r>
              <a:rPr sz="1800" b="1" spc="-10" dirty="0">
                <a:latin typeface="Arial"/>
                <a:cs typeface="Arial"/>
              </a:rPr>
              <a:t>transversalidad,  </a:t>
            </a:r>
            <a:r>
              <a:rPr sz="1800" b="1" spc="-5" dirty="0">
                <a:latin typeface="Arial"/>
                <a:cs typeface="Arial"/>
              </a:rPr>
              <a:t>interseccionalidad, empoderamiento femenino, </a:t>
            </a:r>
            <a:r>
              <a:rPr sz="1800" b="1" spc="-10" dirty="0">
                <a:latin typeface="Arial"/>
                <a:cs typeface="Arial"/>
              </a:rPr>
              <a:t>investigación </a:t>
            </a:r>
            <a:r>
              <a:rPr sz="1800" b="1" dirty="0">
                <a:latin typeface="Arial"/>
                <a:cs typeface="Arial"/>
              </a:rPr>
              <a:t>y  </a:t>
            </a:r>
            <a:r>
              <a:rPr sz="1800" b="1" spc="-5" dirty="0">
                <a:latin typeface="Arial"/>
                <a:cs typeface="Arial"/>
              </a:rPr>
              <a:t>epistemología feminista, </a:t>
            </a:r>
            <a:r>
              <a:rPr sz="1800" b="1" spc="-15" dirty="0">
                <a:latin typeface="Arial"/>
                <a:cs typeface="Arial"/>
              </a:rPr>
              <a:t>nuevas </a:t>
            </a:r>
            <a:r>
              <a:rPr sz="1800" b="1" spc="-5" dirty="0">
                <a:latin typeface="Arial"/>
                <a:cs typeface="Arial"/>
              </a:rPr>
              <a:t>masculinidades </a:t>
            </a:r>
            <a:r>
              <a:rPr sz="1800" b="1" dirty="0">
                <a:latin typeface="Arial"/>
                <a:cs typeface="Arial"/>
              </a:rPr>
              <a:t>y </a:t>
            </a:r>
            <a:r>
              <a:rPr sz="1800" b="1" spc="-5" dirty="0">
                <a:latin typeface="Arial"/>
                <a:cs typeface="Arial"/>
              </a:rPr>
              <a:t>la </a:t>
            </a:r>
            <a:r>
              <a:rPr sz="1800" b="1" spc="-10" dirty="0">
                <a:latin typeface="Arial"/>
                <a:cs typeface="Arial"/>
              </a:rPr>
              <a:t>prevención  </a:t>
            </a:r>
            <a:r>
              <a:rPr sz="1800" b="1" dirty="0">
                <a:latin typeface="Arial"/>
                <a:cs typeface="Arial"/>
              </a:rPr>
              <a:t>y </a:t>
            </a:r>
            <a:r>
              <a:rPr sz="1800" b="1" spc="-10" dirty="0">
                <a:latin typeface="Arial"/>
                <a:cs typeface="Arial"/>
              </a:rPr>
              <a:t>erradicación </a:t>
            </a:r>
            <a:r>
              <a:rPr sz="1800" b="1" spc="-5" dirty="0">
                <a:latin typeface="Arial"/>
                <a:cs typeface="Arial"/>
              </a:rPr>
              <a:t>de la </a:t>
            </a:r>
            <a:r>
              <a:rPr sz="1800" b="1" spc="-10" dirty="0">
                <a:latin typeface="Arial"/>
                <a:cs typeface="Arial"/>
              </a:rPr>
              <a:t>violencia </a:t>
            </a:r>
            <a:r>
              <a:rPr sz="1800" b="1" spc="-5" dirty="0">
                <a:latin typeface="Arial"/>
                <a:cs typeface="Arial"/>
              </a:rPr>
              <a:t>contra las </a:t>
            </a:r>
            <a:r>
              <a:rPr sz="1800" b="1" spc="-10" dirty="0">
                <a:latin typeface="Arial"/>
                <a:cs typeface="Arial"/>
              </a:rPr>
              <a:t>mujeres. </a:t>
            </a:r>
            <a:r>
              <a:rPr sz="1800" b="1" spc="-20" dirty="0">
                <a:latin typeface="Arial"/>
                <a:cs typeface="Arial"/>
              </a:rPr>
              <a:t>Así </a:t>
            </a:r>
            <a:r>
              <a:rPr sz="1800" b="1" spc="-10" dirty="0">
                <a:latin typeface="Arial"/>
                <a:cs typeface="Arial"/>
              </a:rPr>
              <a:t>como </a:t>
            </a:r>
            <a:r>
              <a:rPr sz="1800" b="1" spc="-5" dirty="0">
                <a:latin typeface="Arial"/>
                <a:cs typeface="Arial"/>
              </a:rPr>
              <a:t>la  </a:t>
            </a:r>
            <a:r>
              <a:rPr sz="1800" b="1" spc="-10" dirty="0">
                <a:latin typeface="Arial"/>
                <a:cs typeface="Arial"/>
              </a:rPr>
              <a:t>visibilización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las </a:t>
            </a:r>
            <a:r>
              <a:rPr sz="1800" b="1" spc="-15" dirty="0">
                <a:latin typeface="Arial"/>
                <a:cs typeface="Arial"/>
              </a:rPr>
              <a:t>diversas </a:t>
            </a:r>
            <a:r>
              <a:rPr sz="1800" b="1" spc="-5" dirty="0">
                <a:latin typeface="Arial"/>
                <a:cs typeface="Arial"/>
              </a:rPr>
              <a:t>identidades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género.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7127240" y="115061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27240" y="114363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27240" y="113601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27240" y="112903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27240" y="1116330"/>
            <a:ext cx="1976120" cy="11430"/>
          </a:xfrm>
          <a:custGeom>
            <a:avLst/>
            <a:gdLst/>
            <a:ahLst/>
            <a:cxnLst/>
            <a:rect l="l" t="t" r="r" b="b"/>
            <a:pathLst>
              <a:path w="1976120" h="11430">
                <a:moveTo>
                  <a:pt x="0" y="11430"/>
                </a:moveTo>
                <a:lnTo>
                  <a:pt x="1976119" y="11430"/>
                </a:lnTo>
                <a:lnTo>
                  <a:pt x="197611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AC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27240" y="111442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7240" y="1101089"/>
            <a:ext cx="1976120" cy="11430"/>
          </a:xfrm>
          <a:custGeom>
            <a:avLst/>
            <a:gdLst/>
            <a:ahLst/>
            <a:cxnLst/>
            <a:rect l="l" t="t" r="r" b="b"/>
            <a:pathLst>
              <a:path w="1976120" h="11430">
                <a:moveTo>
                  <a:pt x="0" y="11430"/>
                </a:moveTo>
                <a:lnTo>
                  <a:pt x="1976119" y="11430"/>
                </a:lnTo>
                <a:lnTo>
                  <a:pt x="197611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AE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27240" y="109981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27240" y="109283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27240" y="108521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27240" y="107759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27240" y="107061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127240" y="106362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127240" y="105600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127240" y="104838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127240" y="104140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5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127240" y="103441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27240" y="102679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127240" y="101981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127240" y="101282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127240" y="100520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127240" y="99821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127240" y="99060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5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127240" y="98361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127240" y="97599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27240" y="96901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127240" y="96138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127240" y="95440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127240" y="94741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127240" y="93980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5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27240" y="93218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127240" y="92519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127240" y="91821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127240" y="91058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127240" y="90360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127240" y="89598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127240" y="88900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127240" y="881380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127240" y="874394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3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127240" y="866775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142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127240" y="859789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19" y="0"/>
                </a:lnTo>
              </a:path>
            </a:pathLst>
          </a:custGeom>
          <a:ln w="10160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127240" y="852169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0160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127240" y="845185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2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127240" y="838200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127240" y="830580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016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127240" y="823594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30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127240" y="815975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2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127240" y="808990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016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127240" y="802005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30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127240" y="794384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2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127240" y="786765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2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127240" y="779780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127240" y="772794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127240" y="765175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90">
                <a:moveTo>
                  <a:pt x="0" y="0"/>
                </a:moveTo>
                <a:lnTo>
                  <a:pt x="1977389" y="0"/>
                </a:lnTo>
              </a:path>
            </a:pathLst>
          </a:custGeom>
          <a:ln w="1142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127240" y="760727"/>
            <a:ext cx="1974850" cy="0"/>
          </a:xfrm>
          <a:custGeom>
            <a:avLst/>
            <a:gdLst/>
            <a:ahLst/>
            <a:cxnLst/>
            <a:rect l="l" t="t" r="r" b="b"/>
            <a:pathLst>
              <a:path w="1974850">
                <a:moveTo>
                  <a:pt x="0" y="0"/>
                </a:moveTo>
                <a:lnTo>
                  <a:pt x="1974850" y="0"/>
                </a:lnTo>
              </a:path>
            </a:pathLst>
          </a:custGeom>
          <a:ln w="5075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128509" y="756919"/>
            <a:ext cx="1974850" cy="394970"/>
          </a:xfrm>
          <a:custGeom>
            <a:avLst/>
            <a:gdLst/>
            <a:ahLst/>
            <a:cxnLst/>
            <a:rect l="l" t="t" r="r" b="b"/>
            <a:pathLst>
              <a:path w="1974850" h="394969">
                <a:moveTo>
                  <a:pt x="986790" y="394969"/>
                </a:moveTo>
                <a:lnTo>
                  <a:pt x="0" y="394969"/>
                </a:lnTo>
                <a:lnTo>
                  <a:pt x="0" y="0"/>
                </a:lnTo>
                <a:lnTo>
                  <a:pt x="1974850" y="0"/>
                </a:lnTo>
                <a:lnTo>
                  <a:pt x="1974850" y="394969"/>
                </a:lnTo>
                <a:lnTo>
                  <a:pt x="98679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 txBox="1"/>
          <p:nvPr/>
        </p:nvSpPr>
        <p:spPr>
          <a:xfrm>
            <a:off x="7133182" y="788670"/>
            <a:ext cx="19659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Primer</a:t>
            </a:r>
            <a:r>
              <a:rPr sz="2000" spc="-3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L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9410" y="943610"/>
            <a:ext cx="2376170" cy="1289050"/>
          </a:xfrm>
          <a:prstGeom prst="rect">
            <a:avLst/>
          </a:prstGeom>
          <a:solidFill>
            <a:srgbClr val="CCFFCC"/>
          </a:solidFill>
          <a:ln w="9344">
            <a:solidFill>
              <a:srgbClr val="019ED8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9"/>
              </a:spcBef>
            </a:pPr>
            <a:r>
              <a:rPr sz="2800" dirty="0">
                <a:latin typeface="Franklin Gothic Book"/>
                <a:cs typeface="Franklin Gothic Book"/>
              </a:rPr>
              <a:t>Diagnósticos</a:t>
            </a:r>
            <a:endParaRPr sz="2800">
              <a:latin typeface="Franklin Gothic Book"/>
              <a:cs typeface="Franklin Gothic Book"/>
            </a:endParaRPr>
          </a:p>
          <a:p>
            <a:pPr marL="89535" marR="154305">
              <a:lnSpc>
                <a:spcPct val="100000"/>
              </a:lnSpc>
              <a:spcBef>
                <a:spcPts val="790"/>
              </a:spcBef>
            </a:pPr>
            <a:r>
              <a:rPr sz="2200" spc="-10" dirty="0">
                <a:latin typeface="Franklin Gothic Book"/>
                <a:cs typeface="Franklin Gothic Book"/>
              </a:rPr>
              <a:t>visibilizar </a:t>
            </a:r>
            <a:r>
              <a:rPr sz="2200" spc="-5" dirty="0">
                <a:latin typeface="Franklin Gothic Book"/>
                <a:cs typeface="Franklin Gothic Book"/>
              </a:rPr>
              <a:t>posibles  desigualdades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042762" y="197612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5729832" y="211962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 txBox="1"/>
          <p:nvPr/>
        </p:nvSpPr>
        <p:spPr>
          <a:xfrm>
            <a:off x="5192622" y="440055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4" name="object 324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 txBox="1"/>
          <p:nvPr/>
        </p:nvSpPr>
        <p:spPr>
          <a:xfrm>
            <a:off x="3536542" y="402970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6" name="object 376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33" name="object 433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107179" y="45313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107179" y="45237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 txBox="1"/>
          <p:nvPr/>
        </p:nvSpPr>
        <p:spPr>
          <a:xfrm>
            <a:off x="4111852" y="455295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90" name="object 490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 txBox="1"/>
          <p:nvPr/>
        </p:nvSpPr>
        <p:spPr>
          <a:xfrm>
            <a:off x="3312159" y="3096260"/>
            <a:ext cx="534670" cy="394970"/>
          </a:xfrm>
          <a:prstGeom prst="rect">
            <a:avLst/>
          </a:prstGeom>
          <a:ln w="9344">
            <a:solidFill>
              <a:srgbClr val="FFFF9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3" name="object 533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37" name="object 537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Segundo</a:t>
            </a:r>
            <a:r>
              <a:rPr sz="2000" spc="-15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2330" y="504190"/>
            <a:ext cx="7705090" cy="4895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2330" y="5040629"/>
            <a:ext cx="6121400" cy="1367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71550" y="5339079"/>
            <a:ext cx="5895340" cy="7315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7485" marR="5080" indent="-185420">
              <a:lnSpc>
                <a:spcPts val="2680"/>
              </a:lnSpc>
              <a:spcBef>
                <a:spcPts val="355"/>
              </a:spcBef>
            </a:pPr>
            <a:r>
              <a:rPr sz="2400" dirty="0">
                <a:latin typeface="Arial"/>
                <a:cs typeface="Arial"/>
              </a:rPr>
              <a:t>Qué </a:t>
            </a:r>
            <a:r>
              <a:rPr sz="2400" spc="-20" dirty="0">
                <a:latin typeface="Arial"/>
                <a:cs typeface="Arial"/>
              </a:rPr>
              <a:t>analizar, </a:t>
            </a:r>
            <a:r>
              <a:rPr sz="2400" spc="-5" dirty="0">
                <a:latin typeface="Arial"/>
                <a:cs typeface="Arial"/>
              </a:rPr>
              <a:t>qué </a:t>
            </a:r>
            <a:r>
              <a:rPr sz="2400" spc="-25" dirty="0">
                <a:latin typeface="Arial"/>
                <a:cs typeface="Arial"/>
              </a:rPr>
              <a:t>indagar, </a:t>
            </a:r>
            <a:r>
              <a:rPr sz="2400" spc="-5" dirty="0">
                <a:latin typeface="Arial"/>
                <a:cs typeface="Arial"/>
              </a:rPr>
              <a:t>qué diagnosticar  </a:t>
            </a:r>
            <a:r>
              <a:rPr sz="2400" dirty="0">
                <a:latin typeface="Arial"/>
                <a:cs typeface="Arial"/>
              </a:rPr>
              <a:t>Qué y cómo </a:t>
            </a:r>
            <a:r>
              <a:rPr sz="2400" spc="-5" dirty="0">
                <a:latin typeface="Arial"/>
                <a:cs typeface="Arial"/>
              </a:rPr>
              <a:t>hacer para implicar al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grupo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409" y="2951479"/>
            <a:ext cx="4248150" cy="433070"/>
          </a:xfrm>
          <a:custGeom>
            <a:avLst/>
            <a:gdLst/>
            <a:ahLst/>
            <a:cxnLst/>
            <a:rect l="l" t="t" r="r" b="b"/>
            <a:pathLst>
              <a:path w="4248150" h="433070">
                <a:moveTo>
                  <a:pt x="4177029" y="0"/>
                </a:moveTo>
                <a:lnTo>
                  <a:pt x="72389" y="0"/>
                </a:lnTo>
                <a:lnTo>
                  <a:pt x="46077" y="6310"/>
                </a:lnTo>
                <a:lnTo>
                  <a:pt x="22860" y="22860"/>
                </a:lnTo>
                <a:lnTo>
                  <a:pt x="6310" y="46077"/>
                </a:lnTo>
                <a:lnTo>
                  <a:pt x="0" y="72390"/>
                </a:lnTo>
                <a:lnTo>
                  <a:pt x="0" y="360680"/>
                </a:lnTo>
                <a:lnTo>
                  <a:pt x="6310" y="386992"/>
                </a:lnTo>
                <a:lnTo>
                  <a:pt x="22860" y="410210"/>
                </a:lnTo>
                <a:lnTo>
                  <a:pt x="46077" y="426759"/>
                </a:lnTo>
                <a:lnTo>
                  <a:pt x="72389" y="433070"/>
                </a:lnTo>
                <a:lnTo>
                  <a:pt x="4177029" y="433070"/>
                </a:lnTo>
                <a:lnTo>
                  <a:pt x="4203144" y="426759"/>
                </a:lnTo>
                <a:lnTo>
                  <a:pt x="4225925" y="410210"/>
                </a:lnTo>
                <a:lnTo>
                  <a:pt x="4242038" y="386992"/>
                </a:lnTo>
                <a:lnTo>
                  <a:pt x="4248150" y="360680"/>
                </a:lnTo>
                <a:lnTo>
                  <a:pt x="4248150" y="72390"/>
                </a:lnTo>
                <a:lnTo>
                  <a:pt x="4242038" y="46077"/>
                </a:lnTo>
                <a:lnTo>
                  <a:pt x="4225925" y="22860"/>
                </a:lnTo>
                <a:lnTo>
                  <a:pt x="4203144" y="6310"/>
                </a:lnTo>
                <a:lnTo>
                  <a:pt x="4177029" y="0"/>
                </a:lnTo>
                <a:close/>
              </a:path>
            </a:pathLst>
          </a:custGeom>
          <a:solidFill>
            <a:srgbClr val="CEE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9409" y="2951479"/>
            <a:ext cx="4248150" cy="433070"/>
          </a:xfrm>
          <a:custGeom>
            <a:avLst/>
            <a:gdLst/>
            <a:ahLst/>
            <a:cxnLst/>
            <a:rect l="l" t="t" r="r" b="b"/>
            <a:pathLst>
              <a:path w="4248150" h="433070">
                <a:moveTo>
                  <a:pt x="72389" y="0"/>
                </a:moveTo>
                <a:lnTo>
                  <a:pt x="46077" y="6310"/>
                </a:lnTo>
                <a:lnTo>
                  <a:pt x="22860" y="22860"/>
                </a:lnTo>
                <a:lnTo>
                  <a:pt x="6310" y="46077"/>
                </a:lnTo>
                <a:lnTo>
                  <a:pt x="0" y="72390"/>
                </a:lnTo>
                <a:lnTo>
                  <a:pt x="0" y="360680"/>
                </a:lnTo>
                <a:lnTo>
                  <a:pt x="6310" y="386992"/>
                </a:lnTo>
                <a:lnTo>
                  <a:pt x="22859" y="410210"/>
                </a:lnTo>
                <a:lnTo>
                  <a:pt x="46077" y="426759"/>
                </a:lnTo>
                <a:lnTo>
                  <a:pt x="72389" y="433070"/>
                </a:lnTo>
                <a:lnTo>
                  <a:pt x="4177029" y="433070"/>
                </a:lnTo>
                <a:lnTo>
                  <a:pt x="4203144" y="426759"/>
                </a:lnTo>
                <a:lnTo>
                  <a:pt x="4225925" y="410210"/>
                </a:lnTo>
                <a:lnTo>
                  <a:pt x="4242038" y="386992"/>
                </a:lnTo>
                <a:lnTo>
                  <a:pt x="4248150" y="360680"/>
                </a:lnTo>
                <a:lnTo>
                  <a:pt x="4248150" y="72390"/>
                </a:lnTo>
                <a:lnTo>
                  <a:pt x="4242038" y="46077"/>
                </a:lnTo>
                <a:lnTo>
                  <a:pt x="4225925" y="22860"/>
                </a:lnTo>
                <a:lnTo>
                  <a:pt x="4203144" y="6310"/>
                </a:lnTo>
                <a:lnTo>
                  <a:pt x="4177029" y="0"/>
                </a:lnTo>
                <a:lnTo>
                  <a:pt x="72389" y="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1550" y="3004820"/>
            <a:ext cx="302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DESVELANDO </a:t>
            </a:r>
            <a:r>
              <a:rPr sz="1800" spc="-10" dirty="0">
                <a:latin typeface="Arial"/>
                <a:cs typeface="Arial"/>
              </a:rPr>
              <a:t>EL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SEXISMO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35579" y="4638040"/>
            <a:ext cx="792480" cy="288290"/>
          </a:xfrm>
          <a:custGeom>
            <a:avLst/>
            <a:gdLst/>
            <a:ahLst/>
            <a:cxnLst/>
            <a:rect l="l" t="t" r="r" b="b"/>
            <a:pathLst>
              <a:path w="792479" h="288289">
                <a:moveTo>
                  <a:pt x="792480" y="0"/>
                </a:moveTo>
                <a:lnTo>
                  <a:pt x="0" y="0"/>
                </a:lnTo>
                <a:lnTo>
                  <a:pt x="0" y="288290"/>
                </a:lnTo>
                <a:lnTo>
                  <a:pt x="792480" y="288290"/>
                </a:lnTo>
                <a:lnTo>
                  <a:pt x="7924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35579" y="4638040"/>
            <a:ext cx="792480" cy="288290"/>
          </a:xfrm>
          <a:custGeom>
            <a:avLst/>
            <a:gdLst/>
            <a:ahLst/>
            <a:cxnLst/>
            <a:rect l="l" t="t" r="r" b="b"/>
            <a:pathLst>
              <a:path w="792479" h="288289">
                <a:moveTo>
                  <a:pt x="396239" y="288290"/>
                </a:moveTo>
                <a:lnTo>
                  <a:pt x="0" y="288290"/>
                </a:lnTo>
                <a:lnTo>
                  <a:pt x="0" y="0"/>
                </a:lnTo>
                <a:lnTo>
                  <a:pt x="792480" y="0"/>
                </a:lnTo>
                <a:lnTo>
                  <a:pt x="792480" y="288290"/>
                </a:lnTo>
                <a:lnTo>
                  <a:pt x="396239" y="28829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L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9410" y="943610"/>
            <a:ext cx="2376170" cy="1289050"/>
          </a:xfrm>
          <a:prstGeom prst="rect">
            <a:avLst/>
          </a:prstGeom>
          <a:solidFill>
            <a:srgbClr val="CCFFCC"/>
          </a:solidFill>
          <a:ln w="9344">
            <a:solidFill>
              <a:srgbClr val="019ED8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9"/>
              </a:spcBef>
            </a:pPr>
            <a:r>
              <a:rPr sz="2800" dirty="0">
                <a:latin typeface="Franklin Gothic Book"/>
                <a:cs typeface="Franklin Gothic Book"/>
              </a:rPr>
              <a:t>Diagnósticos</a:t>
            </a:r>
            <a:endParaRPr sz="2800">
              <a:latin typeface="Franklin Gothic Book"/>
              <a:cs typeface="Franklin Gothic Book"/>
            </a:endParaRPr>
          </a:p>
          <a:p>
            <a:pPr marL="89535" marR="154305">
              <a:lnSpc>
                <a:spcPct val="100000"/>
              </a:lnSpc>
              <a:spcBef>
                <a:spcPts val="790"/>
              </a:spcBef>
            </a:pPr>
            <a:r>
              <a:rPr sz="2200" spc="-10" dirty="0">
                <a:latin typeface="Franklin Gothic Book"/>
                <a:cs typeface="Franklin Gothic Book"/>
              </a:rPr>
              <a:t>visibilizar </a:t>
            </a:r>
            <a:r>
              <a:rPr sz="2200" spc="-5" dirty="0">
                <a:latin typeface="Franklin Gothic Book"/>
                <a:cs typeface="Franklin Gothic Book"/>
              </a:rPr>
              <a:t>posibles  desigualdades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042762" y="197612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 txBox="1"/>
          <p:nvPr/>
        </p:nvSpPr>
        <p:spPr>
          <a:xfrm>
            <a:off x="5729832" y="211962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1" name="object 261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 txBox="1"/>
          <p:nvPr/>
        </p:nvSpPr>
        <p:spPr>
          <a:xfrm>
            <a:off x="5192622" y="440055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18" name="object 318"/>
          <p:cNvSpPr/>
          <p:nvPr/>
        </p:nvSpPr>
        <p:spPr>
          <a:xfrm>
            <a:off x="3530600" y="438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 txBox="1"/>
          <p:nvPr/>
        </p:nvSpPr>
        <p:spPr>
          <a:xfrm>
            <a:off x="3536542" y="402970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0" name="object 370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27" name="object 427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 txBox="1"/>
          <p:nvPr/>
        </p:nvSpPr>
        <p:spPr>
          <a:xfrm>
            <a:off x="4197350" y="4540101"/>
            <a:ext cx="169545" cy="3587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29" name="object 429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312159" y="3096260"/>
            <a:ext cx="534670" cy="394970"/>
          </a:xfrm>
          <a:custGeom>
            <a:avLst/>
            <a:gdLst/>
            <a:ahLst/>
            <a:cxnLst/>
            <a:rect l="l" t="t" r="r" b="b"/>
            <a:pathLst>
              <a:path w="534670" h="394970">
                <a:moveTo>
                  <a:pt x="2667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534669" y="0"/>
                </a:lnTo>
                <a:lnTo>
                  <a:pt x="534669" y="394969"/>
                </a:lnTo>
                <a:lnTo>
                  <a:pt x="266700" y="394969"/>
                </a:lnTo>
                <a:close/>
              </a:path>
            </a:pathLst>
          </a:custGeom>
          <a:ln w="9344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 txBox="1"/>
          <p:nvPr/>
        </p:nvSpPr>
        <p:spPr>
          <a:xfrm>
            <a:off x="3312159" y="3128009"/>
            <a:ext cx="5346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73" name="object 473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77" name="object 477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Segundo</a:t>
            </a:r>
            <a:r>
              <a:rPr sz="2000" spc="-15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4" name="object 534"/>
          <p:cNvSpPr txBox="1"/>
          <p:nvPr/>
        </p:nvSpPr>
        <p:spPr>
          <a:xfrm>
            <a:off x="1440180" y="4391659"/>
            <a:ext cx="3455670" cy="1645920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45719" rIns="0" bIns="0" rtlCol="0">
            <a:spAutoFit/>
          </a:bodyPr>
          <a:lstStyle/>
          <a:p>
            <a:pPr marL="89535" marR="450850">
              <a:lnSpc>
                <a:spcPts val="2450"/>
              </a:lnSpc>
              <a:spcBef>
                <a:spcPts val="359"/>
              </a:spcBef>
            </a:pPr>
            <a:r>
              <a:rPr sz="2200" spc="-5" dirty="0">
                <a:latin typeface="Arial"/>
                <a:cs typeface="Arial"/>
              </a:rPr>
              <a:t>Hay diagnósticos  estructurales </a:t>
            </a:r>
            <a:r>
              <a:rPr sz="2200" dirty="0">
                <a:latin typeface="Arial"/>
                <a:cs typeface="Arial"/>
              </a:rPr>
              <a:t>y  </a:t>
            </a:r>
            <a:r>
              <a:rPr sz="2200" spc="-5" dirty="0">
                <a:latin typeface="Arial"/>
                <a:cs typeface="Arial"/>
              </a:rPr>
              <a:t>diagnósticos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culturales.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sz="2200" spc="-5" dirty="0">
                <a:latin typeface="Arial"/>
                <a:cs typeface="Arial"/>
              </a:rPr>
              <a:t>Periódicos </a:t>
            </a:r>
            <a:r>
              <a:rPr sz="2200" dirty="0">
                <a:latin typeface="Arial"/>
                <a:cs typeface="Arial"/>
              </a:rPr>
              <a:t>o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puntuales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535" name="object 535"/>
          <p:cNvSpPr/>
          <p:nvPr/>
        </p:nvSpPr>
        <p:spPr>
          <a:xfrm>
            <a:off x="4968240" y="4895850"/>
            <a:ext cx="3816350" cy="1962150"/>
          </a:xfrm>
          <a:custGeom>
            <a:avLst/>
            <a:gdLst/>
            <a:ahLst/>
            <a:cxnLst/>
            <a:rect l="l" t="t" r="r" b="b"/>
            <a:pathLst>
              <a:path w="3816350" h="1962150">
                <a:moveTo>
                  <a:pt x="3816350" y="1962150"/>
                </a:moveTo>
                <a:lnTo>
                  <a:pt x="0" y="1962150"/>
                </a:lnTo>
                <a:lnTo>
                  <a:pt x="0" y="0"/>
                </a:lnTo>
                <a:lnTo>
                  <a:pt x="3816350" y="0"/>
                </a:lnTo>
                <a:lnTo>
                  <a:pt x="3816350" y="196215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 txBox="1"/>
          <p:nvPr/>
        </p:nvSpPr>
        <p:spPr>
          <a:xfrm>
            <a:off x="5045709" y="4898390"/>
            <a:ext cx="3505200" cy="16217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ct val="94000"/>
              </a:lnSpc>
              <a:spcBef>
                <a:spcPts val="254"/>
              </a:spcBef>
              <a:tabLst>
                <a:tab pos="1346835" algn="l"/>
                <a:tab pos="2761615" algn="l"/>
              </a:tabLst>
            </a:pPr>
            <a:r>
              <a:rPr sz="2200" spc="-5" dirty="0">
                <a:latin typeface="Arial"/>
                <a:cs typeface="Arial"/>
              </a:rPr>
              <a:t>Podemos	estabilizar	algún  </a:t>
            </a:r>
            <a:r>
              <a:rPr sz="2200" b="1" spc="-5" dirty="0">
                <a:latin typeface="Arial"/>
                <a:cs typeface="Arial"/>
              </a:rPr>
              <a:t>diagnóstico de revisión  anual </a:t>
            </a:r>
            <a:r>
              <a:rPr sz="2200" spc="-5" dirty="0">
                <a:latin typeface="Arial"/>
                <a:cs typeface="Arial"/>
              </a:rPr>
              <a:t>que visibilice la  evolución </a:t>
            </a:r>
            <a:r>
              <a:rPr sz="2200" dirty="0">
                <a:latin typeface="Arial"/>
                <a:cs typeface="Arial"/>
              </a:rPr>
              <a:t>o la </a:t>
            </a:r>
            <a:r>
              <a:rPr sz="2200" spc="-5" dirty="0">
                <a:latin typeface="Arial"/>
                <a:cs typeface="Arial"/>
              </a:rPr>
              <a:t>involución del  objetivo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buscado.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L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9410" y="943610"/>
            <a:ext cx="2376170" cy="1289050"/>
          </a:xfrm>
          <a:prstGeom prst="rect">
            <a:avLst/>
          </a:prstGeom>
          <a:solidFill>
            <a:srgbClr val="CCFFCC"/>
          </a:solidFill>
          <a:ln w="9344">
            <a:solidFill>
              <a:srgbClr val="019ED8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9"/>
              </a:spcBef>
            </a:pPr>
            <a:r>
              <a:rPr sz="2800" dirty="0">
                <a:latin typeface="Franklin Gothic Book"/>
                <a:cs typeface="Franklin Gothic Book"/>
              </a:rPr>
              <a:t>Diagnósticos</a:t>
            </a:r>
            <a:endParaRPr sz="2800">
              <a:latin typeface="Franklin Gothic Book"/>
              <a:cs typeface="Franklin Gothic Book"/>
            </a:endParaRPr>
          </a:p>
          <a:p>
            <a:pPr marL="89535" marR="154305">
              <a:lnSpc>
                <a:spcPct val="100000"/>
              </a:lnSpc>
              <a:spcBef>
                <a:spcPts val="790"/>
              </a:spcBef>
            </a:pPr>
            <a:r>
              <a:rPr sz="2200" spc="-10" dirty="0">
                <a:latin typeface="Franklin Gothic Book"/>
                <a:cs typeface="Franklin Gothic Book"/>
              </a:rPr>
              <a:t>visibilizar </a:t>
            </a:r>
            <a:r>
              <a:rPr sz="2200" spc="-5" dirty="0">
                <a:latin typeface="Franklin Gothic Book"/>
                <a:cs typeface="Franklin Gothic Book"/>
              </a:rPr>
              <a:t>posibles  desigualdades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115559" y="197612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5729832" y="211962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 txBox="1"/>
          <p:nvPr/>
        </p:nvSpPr>
        <p:spPr>
          <a:xfrm>
            <a:off x="3622040" y="3907641"/>
            <a:ext cx="2469515" cy="9912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tabLst>
                <a:tab pos="2299335" algn="l"/>
              </a:tabLst>
            </a:pPr>
            <a:r>
              <a:rPr sz="3000" baseline="-23611" dirty="0">
                <a:latin typeface="Arial Black"/>
                <a:cs typeface="Arial Black"/>
              </a:rPr>
              <a:t>9	</a:t>
            </a: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  <a:p>
            <a:pPr marR="61594" algn="ctr">
              <a:lnSpc>
                <a:spcPct val="100000"/>
              </a:lnSpc>
              <a:spcBef>
                <a:spcPts val="1380"/>
              </a:spcBef>
              <a:tabLst>
                <a:tab pos="1080135" algn="l"/>
              </a:tabLst>
            </a:pPr>
            <a:r>
              <a:rPr sz="3000" baseline="-33333" dirty="0">
                <a:latin typeface="Arial Black"/>
                <a:cs typeface="Arial Black"/>
              </a:rPr>
              <a:t>8	</a:t>
            </a: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312159" y="3096260"/>
            <a:ext cx="534670" cy="394970"/>
          </a:xfrm>
          <a:custGeom>
            <a:avLst/>
            <a:gdLst/>
            <a:ahLst/>
            <a:cxnLst/>
            <a:rect l="l" t="t" r="r" b="b"/>
            <a:pathLst>
              <a:path w="534670" h="394970">
                <a:moveTo>
                  <a:pt x="2667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534669" y="0"/>
                </a:lnTo>
                <a:lnTo>
                  <a:pt x="534669" y="394969"/>
                </a:lnTo>
                <a:lnTo>
                  <a:pt x="266700" y="394969"/>
                </a:lnTo>
                <a:close/>
              </a:path>
            </a:pathLst>
          </a:custGeom>
          <a:ln w="9344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 txBox="1"/>
          <p:nvPr/>
        </p:nvSpPr>
        <p:spPr>
          <a:xfrm>
            <a:off x="3312159" y="3128009"/>
            <a:ext cx="5346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32" name="object 332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336" name="object 336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Segundo</a:t>
            </a:r>
            <a:r>
              <a:rPr sz="2000" spc="-15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1728470" y="3600450"/>
            <a:ext cx="6623050" cy="1670050"/>
          </a:xfrm>
          <a:prstGeom prst="rect">
            <a:avLst/>
          </a:prstGeom>
          <a:solidFill>
            <a:srgbClr val="99FF99"/>
          </a:solidFill>
        </p:spPr>
        <p:txBody>
          <a:bodyPr vert="horz" wrap="square" lIns="0" tIns="46990" rIns="0" bIns="0" rtlCol="0">
            <a:spAutoFit/>
          </a:bodyPr>
          <a:lstStyle/>
          <a:p>
            <a:pPr marL="88900" marR="358140">
              <a:lnSpc>
                <a:spcPts val="3110"/>
              </a:lnSpc>
              <a:spcBef>
                <a:spcPts val="370"/>
              </a:spcBef>
            </a:pPr>
            <a:r>
              <a:rPr sz="2800" spc="-5" dirty="0">
                <a:latin typeface="Arial"/>
                <a:cs typeface="Arial"/>
              </a:rPr>
              <a:t>Cada diagnóstico precisa de  interpretación </a:t>
            </a:r>
            <a:r>
              <a:rPr sz="2800" dirty="0">
                <a:latin typeface="Arial"/>
                <a:cs typeface="Arial"/>
              </a:rPr>
              <a:t>y diseño </a:t>
            </a:r>
            <a:r>
              <a:rPr sz="2800" spc="-5" dirty="0">
                <a:latin typeface="Arial"/>
                <a:cs typeface="Arial"/>
              </a:rPr>
              <a:t>de </a:t>
            </a:r>
            <a:r>
              <a:rPr sz="2800" dirty="0">
                <a:latin typeface="Arial"/>
                <a:cs typeface="Arial"/>
              </a:rPr>
              <a:t>las  </a:t>
            </a:r>
            <a:r>
              <a:rPr sz="2800" spc="-5" dirty="0">
                <a:latin typeface="Arial"/>
                <a:cs typeface="Arial"/>
              </a:rPr>
              <a:t>herramientas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medidas para la mejora  de la situación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detectada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94" name="object 394"/>
          <p:cNvSpPr/>
          <p:nvPr/>
        </p:nvSpPr>
        <p:spPr>
          <a:xfrm>
            <a:off x="1656079" y="5543550"/>
            <a:ext cx="2880360" cy="1216660"/>
          </a:xfrm>
          <a:custGeom>
            <a:avLst/>
            <a:gdLst/>
            <a:ahLst/>
            <a:cxnLst/>
            <a:rect l="l" t="t" r="r" b="b"/>
            <a:pathLst>
              <a:path w="2880360" h="1216659">
                <a:moveTo>
                  <a:pt x="2880360" y="0"/>
                </a:moveTo>
                <a:lnTo>
                  <a:pt x="0" y="0"/>
                </a:lnTo>
                <a:lnTo>
                  <a:pt x="0" y="1216660"/>
                </a:lnTo>
                <a:lnTo>
                  <a:pt x="2880360" y="1216660"/>
                </a:lnTo>
                <a:lnTo>
                  <a:pt x="288036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 txBox="1"/>
          <p:nvPr/>
        </p:nvSpPr>
        <p:spPr>
          <a:xfrm>
            <a:off x="1733550" y="5539740"/>
            <a:ext cx="1864360" cy="1186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Indicadores</a:t>
            </a:r>
            <a:endParaRPr sz="2800">
              <a:latin typeface="Arial"/>
              <a:cs typeface="Arial"/>
            </a:endParaRPr>
          </a:p>
          <a:p>
            <a:pPr marL="12700" marR="344170">
              <a:lnSpc>
                <a:spcPts val="1440"/>
              </a:lnSpc>
              <a:spcBef>
                <a:spcPts val="95"/>
              </a:spcBef>
            </a:pPr>
            <a:r>
              <a:rPr sz="1300" spc="-5" dirty="0">
                <a:latin typeface="Arial"/>
                <a:cs typeface="Arial"/>
              </a:rPr>
              <a:t>DE </a:t>
            </a:r>
            <a:r>
              <a:rPr sz="1300" spc="-10" dirty="0">
                <a:latin typeface="Arial"/>
                <a:cs typeface="Arial"/>
              </a:rPr>
              <a:t>VISIBILIZACIÓN  EVOLUCIÓN</a:t>
            </a:r>
            <a:endParaRPr sz="1300">
              <a:latin typeface="Arial"/>
              <a:cs typeface="Arial"/>
            </a:endParaRPr>
          </a:p>
          <a:p>
            <a:pPr marL="12700" marR="617855">
              <a:lnSpc>
                <a:spcPts val="1440"/>
              </a:lnSpc>
            </a:pPr>
            <a:r>
              <a:rPr sz="1300" spc="-5" dirty="0">
                <a:latin typeface="Arial"/>
                <a:cs typeface="Arial"/>
              </a:rPr>
              <a:t>DE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PROGRESO  </a:t>
            </a:r>
            <a:r>
              <a:rPr sz="1300" spc="-5" dirty="0">
                <a:latin typeface="Arial"/>
                <a:cs typeface="Arial"/>
              </a:rPr>
              <a:t>DE</a:t>
            </a:r>
            <a:r>
              <a:rPr sz="1300" spc="-10" dirty="0">
                <a:latin typeface="Arial"/>
                <a:cs typeface="Arial"/>
              </a:rPr>
              <a:t> LOGRO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6" name="object 396"/>
          <p:cNvSpPr/>
          <p:nvPr/>
        </p:nvSpPr>
        <p:spPr>
          <a:xfrm>
            <a:off x="4895850" y="5543550"/>
            <a:ext cx="2880360" cy="1229360"/>
          </a:xfrm>
          <a:custGeom>
            <a:avLst/>
            <a:gdLst/>
            <a:ahLst/>
            <a:cxnLst/>
            <a:rect l="l" t="t" r="r" b="b"/>
            <a:pathLst>
              <a:path w="2880359" h="1229359">
                <a:moveTo>
                  <a:pt x="2880359" y="0"/>
                </a:moveTo>
                <a:lnTo>
                  <a:pt x="0" y="0"/>
                </a:lnTo>
                <a:lnTo>
                  <a:pt x="0" y="1229360"/>
                </a:lnTo>
                <a:lnTo>
                  <a:pt x="2880359" y="1229360"/>
                </a:lnTo>
                <a:lnTo>
                  <a:pt x="2880359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 txBox="1"/>
          <p:nvPr/>
        </p:nvSpPr>
        <p:spPr>
          <a:xfrm>
            <a:off x="4973320" y="5539740"/>
            <a:ext cx="186436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Indicadores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1530"/>
              </a:lnSpc>
            </a:pPr>
            <a:r>
              <a:rPr sz="1300" b="1" spc="-30" dirty="0">
                <a:latin typeface="Arial"/>
                <a:cs typeface="Arial"/>
              </a:rPr>
              <a:t>CUALITATIVOS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4973320" y="6329679"/>
            <a:ext cx="2693670" cy="4089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229"/>
              </a:spcBef>
            </a:pPr>
            <a:r>
              <a:rPr sz="1300" b="1" spc="-25" dirty="0">
                <a:latin typeface="Arial"/>
                <a:cs typeface="Arial"/>
              </a:rPr>
              <a:t>CUANTITATIVOS: </a:t>
            </a:r>
            <a:r>
              <a:rPr sz="1300" spc="-5" dirty="0">
                <a:latin typeface="Arial"/>
                <a:cs typeface="Arial"/>
              </a:rPr>
              <a:t>Nº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ABSOLUTOS,  </a:t>
            </a:r>
            <a:r>
              <a:rPr sz="1300" spc="-25" dirty="0">
                <a:latin typeface="Arial"/>
                <a:cs typeface="Arial"/>
              </a:rPr>
              <a:t>TASAS </a:t>
            </a:r>
            <a:r>
              <a:rPr sz="1300" dirty="0">
                <a:latin typeface="Arial"/>
                <a:cs typeface="Arial"/>
              </a:rPr>
              <a:t>Y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-15" dirty="0">
                <a:latin typeface="Arial"/>
                <a:cs typeface="Arial"/>
              </a:rPr>
              <a:t>PORCENTAJES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L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20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9410" y="943610"/>
            <a:ext cx="2376170" cy="1289050"/>
          </a:xfrm>
          <a:prstGeom prst="rect">
            <a:avLst/>
          </a:prstGeom>
          <a:solidFill>
            <a:srgbClr val="CCFFCC"/>
          </a:solidFill>
          <a:ln w="9344">
            <a:solidFill>
              <a:srgbClr val="019ED8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9"/>
              </a:spcBef>
            </a:pPr>
            <a:r>
              <a:rPr sz="2800" dirty="0">
                <a:latin typeface="Franklin Gothic Book"/>
                <a:cs typeface="Franklin Gothic Book"/>
              </a:rPr>
              <a:t>Diagnósticos</a:t>
            </a:r>
            <a:endParaRPr sz="2800">
              <a:latin typeface="Franklin Gothic Book"/>
              <a:cs typeface="Franklin Gothic Book"/>
            </a:endParaRPr>
          </a:p>
          <a:p>
            <a:pPr marL="89535" marR="154305">
              <a:lnSpc>
                <a:spcPct val="100000"/>
              </a:lnSpc>
              <a:spcBef>
                <a:spcPts val="790"/>
              </a:spcBef>
            </a:pPr>
            <a:r>
              <a:rPr sz="2200" spc="-10" dirty="0">
                <a:latin typeface="Franklin Gothic Book"/>
                <a:cs typeface="Franklin Gothic Book"/>
              </a:rPr>
              <a:t>visibilizar </a:t>
            </a:r>
            <a:r>
              <a:rPr sz="2200" spc="-5" dirty="0">
                <a:latin typeface="Franklin Gothic Book"/>
                <a:cs typeface="Franklin Gothic Book"/>
              </a:rPr>
              <a:t>posibles  desigualdades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036820" y="1976120"/>
            <a:ext cx="358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5723890" y="2119629"/>
            <a:ext cx="358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6094729" y="3074670"/>
            <a:ext cx="358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 txBox="1"/>
          <p:nvPr/>
        </p:nvSpPr>
        <p:spPr>
          <a:xfrm>
            <a:off x="3622040" y="3907641"/>
            <a:ext cx="2469515" cy="9912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tabLst>
                <a:tab pos="2299335" algn="l"/>
              </a:tabLst>
            </a:pPr>
            <a:r>
              <a:rPr sz="3000" baseline="-23611" dirty="0">
                <a:latin typeface="Arial Black"/>
                <a:cs typeface="Arial Black"/>
              </a:rPr>
              <a:t>9	</a:t>
            </a: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  <a:p>
            <a:pPr marR="61594" algn="ctr">
              <a:lnSpc>
                <a:spcPct val="100000"/>
              </a:lnSpc>
              <a:spcBef>
                <a:spcPts val="1380"/>
              </a:spcBef>
              <a:tabLst>
                <a:tab pos="1080135" algn="l"/>
              </a:tabLst>
            </a:pPr>
            <a:r>
              <a:rPr sz="3000" baseline="-33333" dirty="0">
                <a:latin typeface="Arial Black"/>
                <a:cs typeface="Arial Black"/>
              </a:rPr>
              <a:t>8	</a:t>
            </a: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312159" y="3096260"/>
            <a:ext cx="534670" cy="394970"/>
          </a:xfrm>
          <a:custGeom>
            <a:avLst/>
            <a:gdLst/>
            <a:ahLst/>
            <a:cxnLst/>
            <a:rect l="l" t="t" r="r" b="b"/>
            <a:pathLst>
              <a:path w="534670" h="394970">
                <a:moveTo>
                  <a:pt x="2667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534669" y="0"/>
                </a:lnTo>
                <a:lnTo>
                  <a:pt x="534669" y="394969"/>
                </a:lnTo>
                <a:lnTo>
                  <a:pt x="266700" y="394969"/>
                </a:lnTo>
                <a:close/>
              </a:path>
            </a:pathLst>
          </a:custGeom>
          <a:ln w="9344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 txBox="1"/>
          <p:nvPr/>
        </p:nvSpPr>
        <p:spPr>
          <a:xfrm>
            <a:off x="3312159" y="3128009"/>
            <a:ext cx="5346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32" name="object 332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336" name="object 336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Segundo</a:t>
            </a:r>
            <a:r>
              <a:rPr sz="2000" spc="-15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1728470" y="3600450"/>
            <a:ext cx="6623050" cy="1670050"/>
          </a:xfrm>
          <a:prstGeom prst="rect">
            <a:avLst/>
          </a:prstGeom>
          <a:solidFill>
            <a:srgbClr val="99FF99"/>
          </a:solidFill>
        </p:spPr>
        <p:txBody>
          <a:bodyPr vert="horz" wrap="square" lIns="0" tIns="46990" rIns="0" bIns="0" rtlCol="0">
            <a:spAutoFit/>
          </a:bodyPr>
          <a:lstStyle/>
          <a:p>
            <a:pPr marL="88900" marR="358140">
              <a:lnSpc>
                <a:spcPts val="3110"/>
              </a:lnSpc>
              <a:spcBef>
                <a:spcPts val="370"/>
              </a:spcBef>
            </a:pPr>
            <a:r>
              <a:rPr sz="2800" spc="-5" dirty="0">
                <a:latin typeface="Arial"/>
                <a:cs typeface="Arial"/>
              </a:rPr>
              <a:t>Cada diagnóstico precisa de  interpretación </a:t>
            </a:r>
            <a:r>
              <a:rPr sz="2800" dirty="0">
                <a:latin typeface="Arial"/>
                <a:cs typeface="Arial"/>
              </a:rPr>
              <a:t>y diseño </a:t>
            </a:r>
            <a:r>
              <a:rPr sz="2800" spc="-5" dirty="0">
                <a:latin typeface="Arial"/>
                <a:cs typeface="Arial"/>
              </a:rPr>
              <a:t>de </a:t>
            </a:r>
            <a:r>
              <a:rPr sz="2800" dirty="0">
                <a:latin typeface="Arial"/>
                <a:cs typeface="Arial"/>
              </a:rPr>
              <a:t>las  </a:t>
            </a:r>
            <a:r>
              <a:rPr sz="2800" spc="-5" dirty="0">
                <a:latin typeface="Arial"/>
                <a:cs typeface="Arial"/>
              </a:rPr>
              <a:t>herramientas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medidas para la mejora  de la situación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detectada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94" name="object 394"/>
          <p:cNvSpPr/>
          <p:nvPr/>
        </p:nvSpPr>
        <p:spPr>
          <a:xfrm>
            <a:off x="1656079" y="5543550"/>
            <a:ext cx="2880360" cy="1216660"/>
          </a:xfrm>
          <a:custGeom>
            <a:avLst/>
            <a:gdLst/>
            <a:ahLst/>
            <a:cxnLst/>
            <a:rect l="l" t="t" r="r" b="b"/>
            <a:pathLst>
              <a:path w="2880360" h="1216659">
                <a:moveTo>
                  <a:pt x="2880360" y="0"/>
                </a:moveTo>
                <a:lnTo>
                  <a:pt x="0" y="0"/>
                </a:lnTo>
                <a:lnTo>
                  <a:pt x="0" y="1216660"/>
                </a:lnTo>
                <a:lnTo>
                  <a:pt x="2880360" y="1216660"/>
                </a:lnTo>
                <a:lnTo>
                  <a:pt x="288036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 txBox="1"/>
          <p:nvPr/>
        </p:nvSpPr>
        <p:spPr>
          <a:xfrm>
            <a:off x="1733550" y="5539740"/>
            <a:ext cx="1864360" cy="1186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Indicadores</a:t>
            </a:r>
            <a:endParaRPr sz="2800">
              <a:latin typeface="Arial"/>
              <a:cs typeface="Arial"/>
            </a:endParaRPr>
          </a:p>
          <a:p>
            <a:pPr marL="12700" marR="344170">
              <a:lnSpc>
                <a:spcPts val="1440"/>
              </a:lnSpc>
              <a:spcBef>
                <a:spcPts val="95"/>
              </a:spcBef>
            </a:pPr>
            <a:r>
              <a:rPr sz="1300" spc="-5" dirty="0">
                <a:latin typeface="Arial"/>
                <a:cs typeface="Arial"/>
              </a:rPr>
              <a:t>DE </a:t>
            </a:r>
            <a:r>
              <a:rPr sz="1300" spc="-10" dirty="0">
                <a:latin typeface="Arial"/>
                <a:cs typeface="Arial"/>
              </a:rPr>
              <a:t>VISIBILIZACIÓN  EVOLUCIÓN</a:t>
            </a:r>
            <a:endParaRPr sz="1300">
              <a:latin typeface="Arial"/>
              <a:cs typeface="Arial"/>
            </a:endParaRPr>
          </a:p>
          <a:p>
            <a:pPr marL="12700" marR="617855">
              <a:lnSpc>
                <a:spcPts val="1440"/>
              </a:lnSpc>
            </a:pPr>
            <a:r>
              <a:rPr sz="1300" spc="-5" dirty="0">
                <a:latin typeface="Arial"/>
                <a:cs typeface="Arial"/>
              </a:rPr>
              <a:t>DE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PROGRESO  </a:t>
            </a:r>
            <a:r>
              <a:rPr sz="1300" spc="-5" dirty="0">
                <a:latin typeface="Arial"/>
                <a:cs typeface="Arial"/>
              </a:rPr>
              <a:t>DE</a:t>
            </a:r>
            <a:r>
              <a:rPr sz="1300" spc="-10" dirty="0">
                <a:latin typeface="Arial"/>
                <a:cs typeface="Arial"/>
              </a:rPr>
              <a:t> LOGRO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6" name="object 396"/>
          <p:cNvSpPr/>
          <p:nvPr/>
        </p:nvSpPr>
        <p:spPr>
          <a:xfrm>
            <a:off x="4895850" y="5543550"/>
            <a:ext cx="2880360" cy="1229360"/>
          </a:xfrm>
          <a:custGeom>
            <a:avLst/>
            <a:gdLst/>
            <a:ahLst/>
            <a:cxnLst/>
            <a:rect l="l" t="t" r="r" b="b"/>
            <a:pathLst>
              <a:path w="2880359" h="1229359">
                <a:moveTo>
                  <a:pt x="2880359" y="0"/>
                </a:moveTo>
                <a:lnTo>
                  <a:pt x="0" y="0"/>
                </a:lnTo>
                <a:lnTo>
                  <a:pt x="0" y="1229360"/>
                </a:lnTo>
                <a:lnTo>
                  <a:pt x="2880359" y="1229360"/>
                </a:lnTo>
                <a:lnTo>
                  <a:pt x="2880359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 txBox="1"/>
          <p:nvPr/>
        </p:nvSpPr>
        <p:spPr>
          <a:xfrm>
            <a:off x="4973320" y="5539740"/>
            <a:ext cx="186436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Indicadores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1530"/>
              </a:lnSpc>
            </a:pPr>
            <a:r>
              <a:rPr sz="1300" b="1" spc="-30" dirty="0">
                <a:latin typeface="Arial"/>
                <a:cs typeface="Arial"/>
              </a:rPr>
              <a:t>CUALITATIVOS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4973320" y="6329679"/>
            <a:ext cx="2693670" cy="4089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229"/>
              </a:spcBef>
            </a:pPr>
            <a:r>
              <a:rPr sz="1300" b="1" spc="-25" dirty="0">
                <a:latin typeface="Arial"/>
                <a:cs typeface="Arial"/>
              </a:rPr>
              <a:t>CUANTITATIVOS: </a:t>
            </a:r>
            <a:r>
              <a:rPr sz="1300" spc="-5" dirty="0">
                <a:latin typeface="Arial"/>
                <a:cs typeface="Arial"/>
              </a:rPr>
              <a:t>Nº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ABSOLUTOS,  </a:t>
            </a:r>
            <a:r>
              <a:rPr sz="1300" spc="-25" dirty="0">
                <a:latin typeface="Arial"/>
                <a:cs typeface="Arial"/>
              </a:rPr>
              <a:t>TASAS </a:t>
            </a:r>
            <a:r>
              <a:rPr sz="1300" dirty="0">
                <a:latin typeface="Arial"/>
                <a:cs typeface="Arial"/>
              </a:rPr>
              <a:t>Y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-15" dirty="0">
                <a:latin typeface="Arial"/>
                <a:cs typeface="Arial"/>
              </a:rPr>
              <a:t>PORCENTAJES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9" name="object 399"/>
          <p:cNvSpPr/>
          <p:nvPr/>
        </p:nvSpPr>
        <p:spPr>
          <a:xfrm>
            <a:off x="4989829" y="963930"/>
            <a:ext cx="3746500" cy="2590800"/>
          </a:xfrm>
          <a:custGeom>
            <a:avLst/>
            <a:gdLst/>
            <a:ahLst/>
            <a:cxnLst/>
            <a:rect l="l" t="t" r="r" b="b"/>
            <a:pathLst>
              <a:path w="3746500" h="2590800">
                <a:moveTo>
                  <a:pt x="3669029" y="1743710"/>
                </a:moveTo>
                <a:lnTo>
                  <a:pt x="1304290" y="1743710"/>
                </a:lnTo>
                <a:lnTo>
                  <a:pt x="1328420" y="1803400"/>
                </a:lnTo>
                <a:lnTo>
                  <a:pt x="1353820" y="1861820"/>
                </a:lnTo>
                <a:lnTo>
                  <a:pt x="1383030" y="1920240"/>
                </a:lnTo>
                <a:lnTo>
                  <a:pt x="1414780" y="1976120"/>
                </a:lnTo>
                <a:lnTo>
                  <a:pt x="1449070" y="2029460"/>
                </a:lnTo>
                <a:lnTo>
                  <a:pt x="1485900" y="2081530"/>
                </a:lnTo>
                <a:lnTo>
                  <a:pt x="1525270" y="2132330"/>
                </a:lnTo>
                <a:lnTo>
                  <a:pt x="1567179" y="2180590"/>
                </a:lnTo>
                <a:lnTo>
                  <a:pt x="1610360" y="2226310"/>
                </a:lnTo>
                <a:lnTo>
                  <a:pt x="1657350" y="2270760"/>
                </a:lnTo>
                <a:lnTo>
                  <a:pt x="1705610" y="2312670"/>
                </a:lnTo>
                <a:lnTo>
                  <a:pt x="1755140" y="2350770"/>
                </a:lnTo>
                <a:lnTo>
                  <a:pt x="1807210" y="2386330"/>
                </a:lnTo>
                <a:lnTo>
                  <a:pt x="1861820" y="2420620"/>
                </a:lnTo>
                <a:lnTo>
                  <a:pt x="1916429" y="2451100"/>
                </a:lnTo>
                <a:lnTo>
                  <a:pt x="1973579" y="2479040"/>
                </a:lnTo>
                <a:lnTo>
                  <a:pt x="2030729" y="2503170"/>
                </a:lnTo>
                <a:lnTo>
                  <a:pt x="2090420" y="2526030"/>
                </a:lnTo>
                <a:lnTo>
                  <a:pt x="2151379" y="2543810"/>
                </a:lnTo>
                <a:lnTo>
                  <a:pt x="2211070" y="2560320"/>
                </a:lnTo>
                <a:lnTo>
                  <a:pt x="2273300" y="2573020"/>
                </a:lnTo>
                <a:lnTo>
                  <a:pt x="2335529" y="2581910"/>
                </a:lnTo>
                <a:lnTo>
                  <a:pt x="2397760" y="2588260"/>
                </a:lnTo>
                <a:lnTo>
                  <a:pt x="2461260" y="2590800"/>
                </a:lnTo>
                <a:lnTo>
                  <a:pt x="2523490" y="2590800"/>
                </a:lnTo>
                <a:lnTo>
                  <a:pt x="2586990" y="2586990"/>
                </a:lnTo>
                <a:lnTo>
                  <a:pt x="2649220" y="2580640"/>
                </a:lnTo>
                <a:lnTo>
                  <a:pt x="2711450" y="2570480"/>
                </a:lnTo>
                <a:lnTo>
                  <a:pt x="2772410" y="2557780"/>
                </a:lnTo>
                <a:lnTo>
                  <a:pt x="2833370" y="2541270"/>
                </a:lnTo>
                <a:lnTo>
                  <a:pt x="2893060" y="2522220"/>
                </a:lnTo>
                <a:lnTo>
                  <a:pt x="2952750" y="2499360"/>
                </a:lnTo>
                <a:lnTo>
                  <a:pt x="3009900" y="2473960"/>
                </a:lnTo>
                <a:lnTo>
                  <a:pt x="3065779" y="2446020"/>
                </a:lnTo>
                <a:lnTo>
                  <a:pt x="3121660" y="2415540"/>
                </a:lnTo>
                <a:lnTo>
                  <a:pt x="3175000" y="2381250"/>
                </a:lnTo>
                <a:lnTo>
                  <a:pt x="3227070" y="2344420"/>
                </a:lnTo>
                <a:lnTo>
                  <a:pt x="3276600" y="2305050"/>
                </a:lnTo>
                <a:lnTo>
                  <a:pt x="3324860" y="2264410"/>
                </a:lnTo>
                <a:lnTo>
                  <a:pt x="3370579" y="2219960"/>
                </a:lnTo>
                <a:lnTo>
                  <a:pt x="3413760" y="2172970"/>
                </a:lnTo>
                <a:lnTo>
                  <a:pt x="3455670" y="2124710"/>
                </a:lnTo>
                <a:lnTo>
                  <a:pt x="3493770" y="2073910"/>
                </a:lnTo>
                <a:lnTo>
                  <a:pt x="3530600" y="2020570"/>
                </a:lnTo>
                <a:lnTo>
                  <a:pt x="3564890" y="1967230"/>
                </a:lnTo>
                <a:lnTo>
                  <a:pt x="3595370" y="1910080"/>
                </a:lnTo>
                <a:lnTo>
                  <a:pt x="3624579" y="1852930"/>
                </a:lnTo>
                <a:lnTo>
                  <a:pt x="3649979" y="1794510"/>
                </a:lnTo>
                <a:lnTo>
                  <a:pt x="3669029" y="1743710"/>
                </a:lnTo>
                <a:close/>
              </a:path>
              <a:path w="3746500" h="2590800">
                <a:moveTo>
                  <a:pt x="2513329" y="0"/>
                </a:moveTo>
                <a:lnTo>
                  <a:pt x="2451100" y="0"/>
                </a:lnTo>
                <a:lnTo>
                  <a:pt x="2387600" y="3810"/>
                </a:lnTo>
                <a:lnTo>
                  <a:pt x="2325370" y="10160"/>
                </a:lnTo>
                <a:lnTo>
                  <a:pt x="2263140" y="20320"/>
                </a:lnTo>
                <a:lnTo>
                  <a:pt x="2202179" y="33020"/>
                </a:lnTo>
                <a:lnTo>
                  <a:pt x="2141220" y="49530"/>
                </a:lnTo>
                <a:lnTo>
                  <a:pt x="2081529" y="68580"/>
                </a:lnTo>
                <a:lnTo>
                  <a:pt x="2021840" y="91440"/>
                </a:lnTo>
                <a:lnTo>
                  <a:pt x="1964690" y="115570"/>
                </a:lnTo>
                <a:lnTo>
                  <a:pt x="1907540" y="144780"/>
                </a:lnTo>
                <a:lnTo>
                  <a:pt x="1852929" y="175260"/>
                </a:lnTo>
                <a:lnTo>
                  <a:pt x="1799590" y="209550"/>
                </a:lnTo>
                <a:lnTo>
                  <a:pt x="1747520" y="246380"/>
                </a:lnTo>
                <a:lnTo>
                  <a:pt x="1697990" y="285750"/>
                </a:lnTo>
                <a:lnTo>
                  <a:pt x="1649729" y="327660"/>
                </a:lnTo>
                <a:lnTo>
                  <a:pt x="1604010" y="370840"/>
                </a:lnTo>
                <a:lnTo>
                  <a:pt x="1559560" y="417830"/>
                </a:lnTo>
                <a:lnTo>
                  <a:pt x="1518920" y="466090"/>
                </a:lnTo>
                <a:lnTo>
                  <a:pt x="1479550" y="516890"/>
                </a:lnTo>
                <a:lnTo>
                  <a:pt x="1442720" y="570230"/>
                </a:lnTo>
                <a:lnTo>
                  <a:pt x="1409700" y="623570"/>
                </a:lnTo>
                <a:lnTo>
                  <a:pt x="1377950" y="680720"/>
                </a:lnTo>
                <a:lnTo>
                  <a:pt x="1350010" y="737870"/>
                </a:lnTo>
                <a:lnTo>
                  <a:pt x="1324610" y="796290"/>
                </a:lnTo>
                <a:lnTo>
                  <a:pt x="1301750" y="857250"/>
                </a:lnTo>
                <a:lnTo>
                  <a:pt x="1281430" y="918210"/>
                </a:lnTo>
                <a:lnTo>
                  <a:pt x="1264920" y="980440"/>
                </a:lnTo>
                <a:lnTo>
                  <a:pt x="1250950" y="1043940"/>
                </a:lnTo>
                <a:lnTo>
                  <a:pt x="1240790" y="1107440"/>
                </a:lnTo>
                <a:lnTo>
                  <a:pt x="1233170" y="1172210"/>
                </a:lnTo>
                <a:lnTo>
                  <a:pt x="1228090" y="1235710"/>
                </a:lnTo>
                <a:lnTo>
                  <a:pt x="1226820" y="1300480"/>
                </a:lnTo>
                <a:lnTo>
                  <a:pt x="0" y="1756410"/>
                </a:lnTo>
                <a:lnTo>
                  <a:pt x="3669029" y="1743710"/>
                </a:lnTo>
                <a:lnTo>
                  <a:pt x="3693160" y="1672590"/>
                </a:lnTo>
                <a:lnTo>
                  <a:pt x="3709670" y="1610360"/>
                </a:lnTo>
                <a:lnTo>
                  <a:pt x="3722370" y="1546860"/>
                </a:lnTo>
                <a:lnTo>
                  <a:pt x="3733800" y="1483360"/>
                </a:lnTo>
                <a:lnTo>
                  <a:pt x="3741420" y="1419860"/>
                </a:lnTo>
                <a:lnTo>
                  <a:pt x="3745229" y="1355090"/>
                </a:lnTo>
                <a:lnTo>
                  <a:pt x="3746500" y="1290320"/>
                </a:lnTo>
                <a:lnTo>
                  <a:pt x="3745229" y="1225550"/>
                </a:lnTo>
                <a:lnTo>
                  <a:pt x="3740150" y="1160780"/>
                </a:lnTo>
                <a:lnTo>
                  <a:pt x="3732529" y="1097280"/>
                </a:lnTo>
                <a:lnTo>
                  <a:pt x="3721100" y="1033780"/>
                </a:lnTo>
                <a:lnTo>
                  <a:pt x="3707129" y="970280"/>
                </a:lnTo>
                <a:lnTo>
                  <a:pt x="3689350" y="908050"/>
                </a:lnTo>
                <a:lnTo>
                  <a:pt x="3669029" y="847090"/>
                </a:lnTo>
                <a:lnTo>
                  <a:pt x="3646170" y="787400"/>
                </a:lnTo>
                <a:lnTo>
                  <a:pt x="3619500" y="728980"/>
                </a:lnTo>
                <a:lnTo>
                  <a:pt x="3591560" y="670560"/>
                </a:lnTo>
                <a:lnTo>
                  <a:pt x="3559810" y="615950"/>
                </a:lnTo>
                <a:lnTo>
                  <a:pt x="3525520" y="561340"/>
                </a:lnTo>
                <a:lnTo>
                  <a:pt x="3488690" y="509270"/>
                </a:lnTo>
                <a:lnTo>
                  <a:pt x="3449320" y="458470"/>
                </a:lnTo>
                <a:lnTo>
                  <a:pt x="3407410" y="410210"/>
                </a:lnTo>
                <a:lnTo>
                  <a:pt x="3362960" y="364490"/>
                </a:lnTo>
                <a:lnTo>
                  <a:pt x="3317240" y="320040"/>
                </a:lnTo>
                <a:lnTo>
                  <a:pt x="3268979" y="279400"/>
                </a:lnTo>
                <a:lnTo>
                  <a:pt x="3218179" y="240030"/>
                </a:lnTo>
                <a:lnTo>
                  <a:pt x="3166110" y="204470"/>
                </a:lnTo>
                <a:lnTo>
                  <a:pt x="3112770" y="170180"/>
                </a:lnTo>
                <a:lnTo>
                  <a:pt x="3056890" y="139700"/>
                </a:lnTo>
                <a:lnTo>
                  <a:pt x="3001010" y="111760"/>
                </a:lnTo>
                <a:lnTo>
                  <a:pt x="2942590" y="87630"/>
                </a:lnTo>
                <a:lnTo>
                  <a:pt x="2884170" y="64770"/>
                </a:lnTo>
                <a:lnTo>
                  <a:pt x="2823210" y="46990"/>
                </a:lnTo>
                <a:lnTo>
                  <a:pt x="2762250" y="30480"/>
                </a:lnTo>
                <a:lnTo>
                  <a:pt x="2701290" y="17780"/>
                </a:lnTo>
                <a:lnTo>
                  <a:pt x="2639060" y="8890"/>
                </a:lnTo>
                <a:lnTo>
                  <a:pt x="2576829" y="2540"/>
                </a:lnTo>
                <a:lnTo>
                  <a:pt x="2513329" y="0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4989829" y="963930"/>
            <a:ext cx="3746500" cy="2590800"/>
          </a:xfrm>
          <a:custGeom>
            <a:avLst/>
            <a:gdLst/>
            <a:ahLst/>
            <a:cxnLst/>
            <a:rect l="l" t="t" r="r" b="b"/>
            <a:pathLst>
              <a:path w="3746500" h="2590800">
                <a:moveTo>
                  <a:pt x="1226820" y="1300480"/>
                </a:moveTo>
                <a:lnTo>
                  <a:pt x="1228090" y="1235710"/>
                </a:lnTo>
                <a:lnTo>
                  <a:pt x="1233170" y="1172210"/>
                </a:lnTo>
                <a:lnTo>
                  <a:pt x="1240790" y="1107440"/>
                </a:lnTo>
                <a:lnTo>
                  <a:pt x="1250950" y="1043940"/>
                </a:lnTo>
                <a:lnTo>
                  <a:pt x="1264920" y="980440"/>
                </a:lnTo>
                <a:lnTo>
                  <a:pt x="1281430" y="918210"/>
                </a:lnTo>
                <a:lnTo>
                  <a:pt x="1301750" y="857250"/>
                </a:lnTo>
                <a:lnTo>
                  <a:pt x="1324610" y="796290"/>
                </a:lnTo>
                <a:lnTo>
                  <a:pt x="1350010" y="737870"/>
                </a:lnTo>
                <a:lnTo>
                  <a:pt x="1377950" y="680720"/>
                </a:lnTo>
                <a:lnTo>
                  <a:pt x="1409700" y="623570"/>
                </a:lnTo>
                <a:lnTo>
                  <a:pt x="1442720" y="570230"/>
                </a:lnTo>
                <a:lnTo>
                  <a:pt x="1479550" y="516890"/>
                </a:lnTo>
                <a:lnTo>
                  <a:pt x="1518920" y="466090"/>
                </a:lnTo>
                <a:lnTo>
                  <a:pt x="1559560" y="417830"/>
                </a:lnTo>
                <a:lnTo>
                  <a:pt x="1604010" y="370840"/>
                </a:lnTo>
                <a:lnTo>
                  <a:pt x="1649729" y="327660"/>
                </a:lnTo>
                <a:lnTo>
                  <a:pt x="1697990" y="285750"/>
                </a:lnTo>
                <a:lnTo>
                  <a:pt x="1747520" y="246380"/>
                </a:lnTo>
                <a:lnTo>
                  <a:pt x="1799590" y="209550"/>
                </a:lnTo>
                <a:lnTo>
                  <a:pt x="1852929" y="175260"/>
                </a:lnTo>
                <a:lnTo>
                  <a:pt x="1907540" y="144780"/>
                </a:lnTo>
                <a:lnTo>
                  <a:pt x="1964690" y="115570"/>
                </a:lnTo>
                <a:lnTo>
                  <a:pt x="2021840" y="91440"/>
                </a:lnTo>
                <a:lnTo>
                  <a:pt x="2081529" y="68580"/>
                </a:lnTo>
                <a:lnTo>
                  <a:pt x="2141220" y="49530"/>
                </a:lnTo>
                <a:lnTo>
                  <a:pt x="2202179" y="33020"/>
                </a:lnTo>
                <a:lnTo>
                  <a:pt x="2263140" y="20320"/>
                </a:lnTo>
                <a:lnTo>
                  <a:pt x="2325370" y="10160"/>
                </a:lnTo>
                <a:lnTo>
                  <a:pt x="2387600" y="3810"/>
                </a:lnTo>
                <a:lnTo>
                  <a:pt x="2451100" y="0"/>
                </a:lnTo>
                <a:lnTo>
                  <a:pt x="2513329" y="0"/>
                </a:lnTo>
                <a:lnTo>
                  <a:pt x="2576829" y="2540"/>
                </a:lnTo>
                <a:lnTo>
                  <a:pt x="2639060" y="8890"/>
                </a:lnTo>
                <a:lnTo>
                  <a:pt x="2701290" y="17780"/>
                </a:lnTo>
                <a:lnTo>
                  <a:pt x="2762250" y="30480"/>
                </a:lnTo>
                <a:lnTo>
                  <a:pt x="2823210" y="46990"/>
                </a:lnTo>
                <a:lnTo>
                  <a:pt x="2884170" y="64770"/>
                </a:lnTo>
                <a:lnTo>
                  <a:pt x="2942590" y="87630"/>
                </a:lnTo>
                <a:lnTo>
                  <a:pt x="3001010" y="111760"/>
                </a:lnTo>
                <a:lnTo>
                  <a:pt x="3056890" y="139700"/>
                </a:lnTo>
                <a:lnTo>
                  <a:pt x="3112770" y="170180"/>
                </a:lnTo>
                <a:lnTo>
                  <a:pt x="3166110" y="204470"/>
                </a:lnTo>
                <a:lnTo>
                  <a:pt x="3218179" y="240030"/>
                </a:lnTo>
                <a:lnTo>
                  <a:pt x="3268979" y="279400"/>
                </a:lnTo>
                <a:lnTo>
                  <a:pt x="3317240" y="320040"/>
                </a:lnTo>
                <a:lnTo>
                  <a:pt x="3362960" y="364490"/>
                </a:lnTo>
                <a:lnTo>
                  <a:pt x="3407410" y="410210"/>
                </a:lnTo>
                <a:lnTo>
                  <a:pt x="3449320" y="458470"/>
                </a:lnTo>
                <a:lnTo>
                  <a:pt x="3488690" y="509270"/>
                </a:lnTo>
                <a:lnTo>
                  <a:pt x="3525520" y="561340"/>
                </a:lnTo>
                <a:lnTo>
                  <a:pt x="3559810" y="615950"/>
                </a:lnTo>
                <a:lnTo>
                  <a:pt x="3591560" y="670560"/>
                </a:lnTo>
                <a:lnTo>
                  <a:pt x="3619500" y="728980"/>
                </a:lnTo>
                <a:lnTo>
                  <a:pt x="3646170" y="787400"/>
                </a:lnTo>
                <a:lnTo>
                  <a:pt x="3669029" y="847090"/>
                </a:lnTo>
                <a:lnTo>
                  <a:pt x="3689350" y="908050"/>
                </a:lnTo>
                <a:lnTo>
                  <a:pt x="3707129" y="970280"/>
                </a:lnTo>
                <a:lnTo>
                  <a:pt x="3721100" y="1033780"/>
                </a:lnTo>
                <a:lnTo>
                  <a:pt x="3732529" y="1097280"/>
                </a:lnTo>
                <a:lnTo>
                  <a:pt x="3740150" y="1160780"/>
                </a:lnTo>
                <a:lnTo>
                  <a:pt x="3745229" y="1225550"/>
                </a:lnTo>
                <a:lnTo>
                  <a:pt x="3746500" y="1290320"/>
                </a:lnTo>
                <a:lnTo>
                  <a:pt x="3745229" y="1355090"/>
                </a:lnTo>
                <a:lnTo>
                  <a:pt x="3741420" y="1419860"/>
                </a:lnTo>
                <a:lnTo>
                  <a:pt x="3733800" y="1483360"/>
                </a:lnTo>
                <a:lnTo>
                  <a:pt x="3722370" y="1546860"/>
                </a:lnTo>
                <a:lnTo>
                  <a:pt x="3709670" y="1610360"/>
                </a:lnTo>
                <a:lnTo>
                  <a:pt x="3693160" y="1672590"/>
                </a:lnTo>
                <a:lnTo>
                  <a:pt x="3672840" y="1733550"/>
                </a:lnTo>
                <a:lnTo>
                  <a:pt x="3649979" y="1794510"/>
                </a:lnTo>
                <a:lnTo>
                  <a:pt x="3624579" y="1852930"/>
                </a:lnTo>
                <a:lnTo>
                  <a:pt x="3595370" y="1910080"/>
                </a:lnTo>
                <a:lnTo>
                  <a:pt x="3564890" y="1967230"/>
                </a:lnTo>
                <a:lnTo>
                  <a:pt x="3530600" y="2020570"/>
                </a:lnTo>
                <a:lnTo>
                  <a:pt x="3493770" y="2073910"/>
                </a:lnTo>
                <a:lnTo>
                  <a:pt x="3455670" y="2124710"/>
                </a:lnTo>
                <a:lnTo>
                  <a:pt x="3413760" y="2172970"/>
                </a:lnTo>
                <a:lnTo>
                  <a:pt x="3370579" y="2219960"/>
                </a:lnTo>
                <a:lnTo>
                  <a:pt x="3324860" y="2264410"/>
                </a:lnTo>
                <a:lnTo>
                  <a:pt x="3276600" y="2305050"/>
                </a:lnTo>
                <a:lnTo>
                  <a:pt x="3227070" y="2344420"/>
                </a:lnTo>
                <a:lnTo>
                  <a:pt x="3175000" y="2381250"/>
                </a:lnTo>
                <a:lnTo>
                  <a:pt x="3121660" y="2415540"/>
                </a:lnTo>
                <a:lnTo>
                  <a:pt x="3065779" y="2446020"/>
                </a:lnTo>
                <a:lnTo>
                  <a:pt x="3009900" y="2473960"/>
                </a:lnTo>
                <a:lnTo>
                  <a:pt x="2952750" y="2499360"/>
                </a:lnTo>
                <a:lnTo>
                  <a:pt x="2893060" y="2522220"/>
                </a:lnTo>
                <a:lnTo>
                  <a:pt x="2833370" y="2541270"/>
                </a:lnTo>
                <a:lnTo>
                  <a:pt x="2772410" y="2557780"/>
                </a:lnTo>
                <a:lnTo>
                  <a:pt x="2711450" y="2570480"/>
                </a:lnTo>
                <a:lnTo>
                  <a:pt x="2649220" y="2580640"/>
                </a:lnTo>
                <a:lnTo>
                  <a:pt x="2586990" y="2586990"/>
                </a:lnTo>
                <a:lnTo>
                  <a:pt x="2523490" y="2590800"/>
                </a:lnTo>
                <a:lnTo>
                  <a:pt x="2461260" y="2590800"/>
                </a:lnTo>
                <a:lnTo>
                  <a:pt x="2397760" y="2588260"/>
                </a:lnTo>
                <a:lnTo>
                  <a:pt x="2335529" y="2581910"/>
                </a:lnTo>
                <a:lnTo>
                  <a:pt x="2273300" y="2573020"/>
                </a:lnTo>
                <a:lnTo>
                  <a:pt x="2211070" y="2560320"/>
                </a:lnTo>
                <a:lnTo>
                  <a:pt x="2151379" y="2543810"/>
                </a:lnTo>
                <a:lnTo>
                  <a:pt x="2090420" y="2526030"/>
                </a:lnTo>
                <a:lnTo>
                  <a:pt x="2030729" y="2503170"/>
                </a:lnTo>
                <a:lnTo>
                  <a:pt x="1973579" y="2479040"/>
                </a:lnTo>
                <a:lnTo>
                  <a:pt x="1916429" y="2451100"/>
                </a:lnTo>
                <a:lnTo>
                  <a:pt x="1861820" y="2420620"/>
                </a:lnTo>
                <a:lnTo>
                  <a:pt x="1807210" y="2386330"/>
                </a:lnTo>
                <a:lnTo>
                  <a:pt x="1755140" y="2350770"/>
                </a:lnTo>
                <a:lnTo>
                  <a:pt x="1705610" y="2312670"/>
                </a:lnTo>
                <a:lnTo>
                  <a:pt x="1657350" y="2270760"/>
                </a:lnTo>
                <a:lnTo>
                  <a:pt x="1610360" y="2226310"/>
                </a:lnTo>
                <a:lnTo>
                  <a:pt x="1567179" y="2180590"/>
                </a:lnTo>
                <a:lnTo>
                  <a:pt x="1525270" y="2132330"/>
                </a:lnTo>
                <a:lnTo>
                  <a:pt x="1485900" y="2081530"/>
                </a:lnTo>
                <a:lnTo>
                  <a:pt x="1449070" y="2029460"/>
                </a:lnTo>
                <a:lnTo>
                  <a:pt x="1414780" y="1976120"/>
                </a:lnTo>
                <a:lnTo>
                  <a:pt x="1383030" y="1920240"/>
                </a:lnTo>
                <a:lnTo>
                  <a:pt x="1353820" y="1861820"/>
                </a:lnTo>
                <a:lnTo>
                  <a:pt x="1328420" y="1803400"/>
                </a:lnTo>
                <a:lnTo>
                  <a:pt x="1304290" y="1743710"/>
                </a:lnTo>
                <a:lnTo>
                  <a:pt x="0" y="1756410"/>
                </a:lnTo>
                <a:lnTo>
                  <a:pt x="1226820" y="130048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 txBox="1"/>
          <p:nvPr/>
        </p:nvSpPr>
        <p:spPr>
          <a:xfrm>
            <a:off x="6504940" y="1967229"/>
            <a:ext cx="1941195" cy="5562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547370">
              <a:lnSpc>
                <a:spcPts val="2020"/>
              </a:lnSpc>
              <a:spcBef>
                <a:spcPts val="280"/>
              </a:spcBef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Veamos 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ALGÚN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EJEMPLO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3653" y="1211580"/>
            <a:ext cx="428625" cy="2298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spc="-20" dirty="0">
                <a:latin typeface="Franklin Gothic Book"/>
                <a:cs typeface="Franklin Gothic Book"/>
              </a:rPr>
              <a:t>DIAGNOSTICOS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13653" y="5428410"/>
            <a:ext cx="428625" cy="252857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225"/>
              </a:lnSpc>
            </a:pPr>
            <a:r>
              <a:rPr sz="2800" spc="-5" dirty="0">
                <a:latin typeface="Franklin Gothic Book"/>
                <a:cs typeface="Franklin Gothic Book"/>
              </a:rPr>
              <a:t>Plan de</a:t>
            </a:r>
            <a:r>
              <a:rPr sz="2800" spc="-95" dirty="0">
                <a:latin typeface="Franklin Gothic Book"/>
                <a:cs typeface="Franklin Gothic Book"/>
              </a:rPr>
              <a:t> </a:t>
            </a:r>
            <a:r>
              <a:rPr sz="2800" spc="-10" dirty="0">
                <a:latin typeface="Franklin Gothic Book"/>
                <a:cs typeface="Franklin Gothic Book"/>
              </a:rPr>
              <a:t>Igualdad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856730" cy="1078230"/>
          </a:xfrm>
          <a:custGeom>
            <a:avLst/>
            <a:gdLst/>
            <a:ahLst/>
            <a:cxnLst/>
            <a:rect l="l" t="t" r="r" b="b"/>
            <a:pathLst>
              <a:path w="6856730" h="1078230">
                <a:moveTo>
                  <a:pt x="6856730" y="1078229"/>
                </a:moveTo>
                <a:lnTo>
                  <a:pt x="6856730" y="0"/>
                </a:lnTo>
                <a:lnTo>
                  <a:pt x="0" y="0"/>
                </a:lnTo>
                <a:lnTo>
                  <a:pt x="0" y="1078230"/>
                </a:lnTo>
                <a:lnTo>
                  <a:pt x="6856730" y="1078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078230"/>
            <a:ext cx="3365500" cy="0"/>
          </a:xfrm>
          <a:custGeom>
            <a:avLst/>
            <a:gdLst/>
            <a:ahLst/>
            <a:cxnLst/>
            <a:rect l="l" t="t" r="r" b="b"/>
            <a:pathLst>
              <a:path w="3365500">
                <a:moveTo>
                  <a:pt x="336550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6856730" cy="1078230"/>
          </a:xfrm>
          <a:custGeom>
            <a:avLst/>
            <a:gdLst/>
            <a:ahLst/>
            <a:cxnLst/>
            <a:rect l="l" t="t" r="r" b="b"/>
            <a:pathLst>
              <a:path w="6856730" h="1078230">
                <a:moveTo>
                  <a:pt x="0" y="0"/>
                </a:moveTo>
                <a:lnTo>
                  <a:pt x="6856730" y="0"/>
                </a:lnTo>
                <a:lnTo>
                  <a:pt x="6856730" y="1078229"/>
                </a:lnTo>
                <a:lnTo>
                  <a:pt x="3365500" y="107823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0679" y="100330"/>
            <a:ext cx="6008370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4455" algn="ctr">
              <a:lnSpc>
                <a:spcPts val="3354"/>
              </a:lnSpc>
              <a:spcBef>
                <a:spcPts val="100"/>
              </a:spcBef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5393690"/>
            <a:ext cx="4847590" cy="3750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22829" y="1295400"/>
            <a:ext cx="3622040" cy="4248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696970"/>
            <a:ext cx="3738880" cy="28722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779" y="1151889"/>
            <a:ext cx="3528059" cy="5327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8139" y="4391659"/>
            <a:ext cx="2970529" cy="47523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0"/>
            <a:ext cx="914654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63800" y="1334931"/>
            <a:ext cx="164465" cy="85090"/>
          </a:xfrm>
          <a:custGeom>
            <a:avLst/>
            <a:gdLst/>
            <a:ahLst/>
            <a:cxnLst/>
            <a:rect l="l" t="t" r="r" b="b"/>
            <a:pathLst>
              <a:path w="164464" h="85090">
                <a:moveTo>
                  <a:pt x="10704" y="0"/>
                </a:moveTo>
                <a:lnTo>
                  <a:pt x="0" y="36668"/>
                </a:lnTo>
                <a:lnTo>
                  <a:pt x="164291" y="84812"/>
                </a:lnTo>
                <a:lnTo>
                  <a:pt x="10704" y="0"/>
                </a:lnTo>
                <a:close/>
              </a:path>
            </a:pathLst>
          </a:custGeom>
          <a:solidFill>
            <a:srgbClr val="FFCF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74504" y="1282385"/>
            <a:ext cx="389255" cy="206375"/>
          </a:xfrm>
          <a:custGeom>
            <a:avLst/>
            <a:gdLst/>
            <a:ahLst/>
            <a:cxnLst/>
            <a:rect l="l" t="t" r="r" b="b"/>
            <a:pathLst>
              <a:path w="389255" h="206375">
                <a:moveTo>
                  <a:pt x="15339" y="0"/>
                </a:moveTo>
                <a:lnTo>
                  <a:pt x="0" y="52545"/>
                </a:lnTo>
                <a:lnTo>
                  <a:pt x="153587" y="137358"/>
                </a:lnTo>
                <a:lnTo>
                  <a:pt x="389014" y="206348"/>
                </a:lnTo>
                <a:lnTo>
                  <a:pt x="15339" y="0"/>
                </a:lnTo>
                <a:close/>
              </a:path>
            </a:pathLst>
          </a:custGeom>
          <a:solidFill>
            <a:srgbClr val="FFD0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89843" y="1229285"/>
            <a:ext cx="611505" cy="329565"/>
          </a:xfrm>
          <a:custGeom>
            <a:avLst/>
            <a:gdLst/>
            <a:ahLst/>
            <a:cxnLst/>
            <a:rect l="l" t="t" r="r" b="b"/>
            <a:pathLst>
              <a:path w="611505" h="329565">
                <a:moveTo>
                  <a:pt x="15501" y="0"/>
                </a:moveTo>
                <a:lnTo>
                  <a:pt x="0" y="53100"/>
                </a:lnTo>
                <a:lnTo>
                  <a:pt x="373675" y="259448"/>
                </a:lnTo>
                <a:lnTo>
                  <a:pt x="611027" y="329002"/>
                </a:lnTo>
                <a:lnTo>
                  <a:pt x="15501" y="0"/>
                </a:lnTo>
                <a:close/>
              </a:path>
            </a:pathLst>
          </a:custGeom>
          <a:solidFill>
            <a:srgbClr val="FFD0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05345" y="1176690"/>
            <a:ext cx="831850" cy="450850"/>
          </a:xfrm>
          <a:custGeom>
            <a:avLst/>
            <a:gdLst/>
            <a:ahLst/>
            <a:cxnLst/>
            <a:rect l="l" t="t" r="r" b="b"/>
            <a:pathLst>
              <a:path w="831850" h="450850">
                <a:moveTo>
                  <a:pt x="15353" y="0"/>
                </a:moveTo>
                <a:lnTo>
                  <a:pt x="0" y="52594"/>
                </a:lnTo>
                <a:lnTo>
                  <a:pt x="595526" y="381597"/>
                </a:lnTo>
                <a:lnTo>
                  <a:pt x="831734" y="450815"/>
                </a:lnTo>
                <a:lnTo>
                  <a:pt x="15353" y="0"/>
                </a:lnTo>
                <a:close/>
              </a:path>
            </a:pathLst>
          </a:custGeom>
          <a:solidFill>
            <a:srgbClr val="FFD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20699" y="1124145"/>
            <a:ext cx="1052195" cy="572770"/>
          </a:xfrm>
          <a:custGeom>
            <a:avLst/>
            <a:gdLst/>
            <a:ahLst/>
            <a:cxnLst/>
            <a:rect l="l" t="t" r="r" b="b"/>
            <a:pathLst>
              <a:path w="1052195" h="572769">
                <a:moveTo>
                  <a:pt x="15339" y="0"/>
                </a:moveTo>
                <a:lnTo>
                  <a:pt x="0" y="52545"/>
                </a:lnTo>
                <a:lnTo>
                  <a:pt x="816380" y="503361"/>
                </a:lnTo>
                <a:lnTo>
                  <a:pt x="1051808" y="572350"/>
                </a:lnTo>
                <a:lnTo>
                  <a:pt x="15339" y="0"/>
                </a:lnTo>
                <a:close/>
              </a:path>
            </a:pathLst>
          </a:custGeom>
          <a:solidFill>
            <a:srgbClr val="FFD2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36038" y="1070995"/>
            <a:ext cx="1275080" cy="695325"/>
          </a:xfrm>
          <a:custGeom>
            <a:avLst/>
            <a:gdLst/>
            <a:ahLst/>
            <a:cxnLst/>
            <a:rect l="l" t="t" r="r" b="b"/>
            <a:pathLst>
              <a:path w="1275079" h="695325">
                <a:moveTo>
                  <a:pt x="15515" y="0"/>
                </a:moveTo>
                <a:lnTo>
                  <a:pt x="0" y="53149"/>
                </a:lnTo>
                <a:lnTo>
                  <a:pt x="1036468" y="625500"/>
                </a:lnTo>
                <a:lnTo>
                  <a:pt x="1274601" y="695283"/>
                </a:lnTo>
                <a:lnTo>
                  <a:pt x="15515" y="0"/>
                </a:lnTo>
                <a:close/>
              </a:path>
            </a:pathLst>
          </a:custGeom>
          <a:solidFill>
            <a:srgbClr val="FFD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51554" y="1018449"/>
            <a:ext cx="1494790" cy="817244"/>
          </a:xfrm>
          <a:custGeom>
            <a:avLst/>
            <a:gdLst/>
            <a:ahLst/>
            <a:cxnLst/>
            <a:rect l="l" t="t" r="r" b="b"/>
            <a:pathLst>
              <a:path w="1494789" h="817244">
                <a:moveTo>
                  <a:pt x="15339" y="0"/>
                </a:moveTo>
                <a:lnTo>
                  <a:pt x="0" y="52545"/>
                </a:lnTo>
                <a:lnTo>
                  <a:pt x="1259086" y="747828"/>
                </a:lnTo>
                <a:lnTo>
                  <a:pt x="1494513" y="816818"/>
                </a:lnTo>
                <a:lnTo>
                  <a:pt x="15339" y="0"/>
                </a:lnTo>
                <a:close/>
              </a:path>
            </a:pathLst>
          </a:custGeom>
          <a:solidFill>
            <a:srgbClr val="FFD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6893" y="966363"/>
            <a:ext cx="1713864" cy="937894"/>
          </a:xfrm>
          <a:custGeom>
            <a:avLst/>
            <a:gdLst/>
            <a:ahLst/>
            <a:cxnLst/>
            <a:rect l="l" t="t" r="r" b="b"/>
            <a:pathLst>
              <a:path w="1713864" h="937894">
                <a:moveTo>
                  <a:pt x="15205" y="0"/>
                </a:moveTo>
                <a:lnTo>
                  <a:pt x="0" y="52086"/>
                </a:lnTo>
                <a:lnTo>
                  <a:pt x="1479174" y="868904"/>
                </a:lnTo>
                <a:lnTo>
                  <a:pt x="1713843" y="937672"/>
                </a:lnTo>
                <a:lnTo>
                  <a:pt x="15205" y="0"/>
                </a:lnTo>
                <a:close/>
              </a:path>
            </a:pathLst>
          </a:custGeom>
          <a:solidFill>
            <a:srgbClr val="FFD5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82098" y="913783"/>
            <a:ext cx="1936750" cy="1060450"/>
          </a:xfrm>
          <a:custGeom>
            <a:avLst/>
            <a:gdLst/>
            <a:ahLst/>
            <a:cxnLst/>
            <a:rect l="l" t="t" r="r" b="b"/>
            <a:pathLst>
              <a:path w="1936750" h="1060450">
                <a:moveTo>
                  <a:pt x="15349" y="0"/>
                </a:moveTo>
                <a:lnTo>
                  <a:pt x="0" y="52579"/>
                </a:lnTo>
                <a:lnTo>
                  <a:pt x="1698638" y="990251"/>
                </a:lnTo>
                <a:lnTo>
                  <a:pt x="1936197" y="1059866"/>
                </a:lnTo>
                <a:lnTo>
                  <a:pt x="15349" y="0"/>
                </a:lnTo>
                <a:close/>
              </a:path>
            </a:pathLst>
          </a:custGeom>
          <a:solidFill>
            <a:srgbClr val="FDD6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97448" y="861242"/>
            <a:ext cx="2157095" cy="1181735"/>
          </a:xfrm>
          <a:custGeom>
            <a:avLst/>
            <a:gdLst/>
            <a:ahLst/>
            <a:cxnLst/>
            <a:rect l="l" t="t" r="r" b="b"/>
            <a:pathLst>
              <a:path w="2157095" h="1181735">
                <a:moveTo>
                  <a:pt x="15338" y="0"/>
                </a:moveTo>
                <a:lnTo>
                  <a:pt x="0" y="52541"/>
                </a:lnTo>
                <a:lnTo>
                  <a:pt x="1920848" y="1112408"/>
                </a:lnTo>
                <a:lnTo>
                  <a:pt x="2156634" y="1181502"/>
                </a:lnTo>
                <a:lnTo>
                  <a:pt x="15338" y="0"/>
                </a:lnTo>
                <a:close/>
              </a:path>
            </a:pathLst>
          </a:custGeom>
          <a:solidFill>
            <a:srgbClr val="FFD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2786" y="808096"/>
            <a:ext cx="2379980" cy="1304925"/>
          </a:xfrm>
          <a:custGeom>
            <a:avLst/>
            <a:gdLst/>
            <a:ahLst/>
            <a:cxnLst/>
            <a:rect l="l" t="t" r="r" b="b"/>
            <a:pathLst>
              <a:path w="2379979" h="1304925">
                <a:moveTo>
                  <a:pt x="15514" y="0"/>
                </a:moveTo>
                <a:lnTo>
                  <a:pt x="0" y="53145"/>
                </a:lnTo>
                <a:lnTo>
                  <a:pt x="2141296" y="1234648"/>
                </a:lnTo>
                <a:lnTo>
                  <a:pt x="2379791" y="1304536"/>
                </a:lnTo>
                <a:lnTo>
                  <a:pt x="15514" y="0"/>
                </a:lnTo>
                <a:close/>
              </a:path>
            </a:pathLst>
          </a:custGeom>
          <a:solidFill>
            <a:srgbClr val="FFD7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28300" y="758190"/>
            <a:ext cx="2600325" cy="1423670"/>
          </a:xfrm>
          <a:custGeom>
            <a:avLst/>
            <a:gdLst/>
            <a:ahLst/>
            <a:cxnLst/>
            <a:rect l="l" t="t" r="r" b="b"/>
            <a:pathLst>
              <a:path w="2600325" h="1423670">
                <a:moveTo>
                  <a:pt x="14569" y="0"/>
                </a:moveTo>
                <a:lnTo>
                  <a:pt x="0" y="49906"/>
                </a:lnTo>
                <a:lnTo>
                  <a:pt x="2364276" y="1354443"/>
                </a:lnTo>
                <a:lnTo>
                  <a:pt x="2600063" y="1423538"/>
                </a:lnTo>
                <a:lnTo>
                  <a:pt x="26407" y="3473"/>
                </a:lnTo>
                <a:lnTo>
                  <a:pt x="14569" y="0"/>
                </a:lnTo>
                <a:close/>
              </a:path>
            </a:pathLst>
          </a:custGeom>
          <a:solidFill>
            <a:srgbClr val="FFD8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54708" y="761663"/>
            <a:ext cx="2597785" cy="1423035"/>
          </a:xfrm>
          <a:custGeom>
            <a:avLst/>
            <a:gdLst/>
            <a:ahLst/>
            <a:cxnLst/>
            <a:rect l="l" t="t" r="r" b="b"/>
            <a:pathLst>
              <a:path w="2597785" h="1423035">
                <a:moveTo>
                  <a:pt x="0" y="0"/>
                </a:moveTo>
                <a:lnTo>
                  <a:pt x="2573655" y="1420065"/>
                </a:lnTo>
                <a:lnTo>
                  <a:pt x="2582771" y="1422736"/>
                </a:lnTo>
                <a:lnTo>
                  <a:pt x="2597642" y="1372259"/>
                </a:lnTo>
                <a:lnTo>
                  <a:pt x="238452" y="69953"/>
                </a:lnTo>
                <a:lnTo>
                  <a:pt x="0" y="0"/>
                </a:lnTo>
                <a:close/>
              </a:path>
            </a:pathLst>
          </a:custGeom>
          <a:solidFill>
            <a:srgbClr val="FFD9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93161" y="831616"/>
            <a:ext cx="2374900" cy="1302385"/>
          </a:xfrm>
          <a:custGeom>
            <a:avLst/>
            <a:gdLst/>
            <a:ahLst/>
            <a:cxnLst/>
            <a:rect l="l" t="t" r="r" b="b"/>
            <a:pathLst>
              <a:path w="2374900" h="1302385">
                <a:moveTo>
                  <a:pt x="0" y="0"/>
                </a:moveTo>
                <a:lnTo>
                  <a:pt x="2359189" y="1302306"/>
                </a:lnTo>
                <a:lnTo>
                  <a:pt x="2374817" y="1249259"/>
                </a:lnTo>
                <a:lnTo>
                  <a:pt x="236422" y="69357"/>
                </a:lnTo>
                <a:lnTo>
                  <a:pt x="0" y="0"/>
                </a:lnTo>
                <a:close/>
              </a:path>
            </a:pathLst>
          </a:custGeom>
          <a:solidFill>
            <a:srgbClr val="FFD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29584" y="900974"/>
            <a:ext cx="2153920" cy="1180465"/>
          </a:xfrm>
          <a:custGeom>
            <a:avLst/>
            <a:gdLst/>
            <a:ahLst/>
            <a:cxnLst/>
            <a:rect l="l" t="t" r="r" b="b"/>
            <a:pathLst>
              <a:path w="2153920" h="1180464">
                <a:moveTo>
                  <a:pt x="0" y="0"/>
                </a:moveTo>
                <a:lnTo>
                  <a:pt x="2138394" y="1179901"/>
                </a:lnTo>
                <a:lnTo>
                  <a:pt x="2153853" y="1127426"/>
                </a:lnTo>
                <a:lnTo>
                  <a:pt x="236081" y="69257"/>
                </a:lnTo>
                <a:lnTo>
                  <a:pt x="0" y="0"/>
                </a:lnTo>
                <a:close/>
              </a:path>
            </a:pathLst>
          </a:custGeom>
          <a:solidFill>
            <a:srgbClr val="FF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65665" y="970232"/>
            <a:ext cx="1933575" cy="1058545"/>
          </a:xfrm>
          <a:custGeom>
            <a:avLst/>
            <a:gdLst/>
            <a:ahLst/>
            <a:cxnLst/>
            <a:rect l="l" t="t" r="r" b="b"/>
            <a:pathLst>
              <a:path w="1933575" h="1058545">
                <a:moveTo>
                  <a:pt x="0" y="0"/>
                </a:moveTo>
                <a:lnTo>
                  <a:pt x="1917772" y="1058169"/>
                </a:lnTo>
                <a:lnTo>
                  <a:pt x="1933409" y="1005091"/>
                </a:lnTo>
                <a:lnTo>
                  <a:pt x="238793" y="70053"/>
                </a:lnTo>
                <a:lnTo>
                  <a:pt x="0" y="0"/>
                </a:lnTo>
                <a:close/>
              </a:path>
            </a:pathLst>
          </a:custGeom>
          <a:solidFill>
            <a:srgbClr val="FFDC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04459" y="1040285"/>
            <a:ext cx="1710055" cy="935355"/>
          </a:xfrm>
          <a:custGeom>
            <a:avLst/>
            <a:gdLst/>
            <a:ahLst/>
            <a:cxnLst/>
            <a:rect l="l" t="t" r="r" b="b"/>
            <a:pathLst>
              <a:path w="1710054" h="935355">
                <a:moveTo>
                  <a:pt x="0" y="0"/>
                </a:moveTo>
                <a:lnTo>
                  <a:pt x="1694615" y="935037"/>
                </a:lnTo>
                <a:lnTo>
                  <a:pt x="1709774" y="883582"/>
                </a:lnTo>
                <a:lnTo>
                  <a:pt x="234021" y="68653"/>
                </a:lnTo>
                <a:lnTo>
                  <a:pt x="0" y="0"/>
                </a:lnTo>
                <a:close/>
              </a:path>
            </a:pathLst>
          </a:custGeom>
          <a:solidFill>
            <a:srgbClr val="FFDC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38480" y="1108938"/>
            <a:ext cx="1491615" cy="815340"/>
          </a:xfrm>
          <a:custGeom>
            <a:avLst/>
            <a:gdLst/>
            <a:ahLst/>
            <a:cxnLst/>
            <a:rect l="l" t="t" r="r" b="b"/>
            <a:pathLst>
              <a:path w="1491614" h="815339">
                <a:moveTo>
                  <a:pt x="0" y="0"/>
                </a:moveTo>
                <a:lnTo>
                  <a:pt x="1475753" y="814929"/>
                </a:lnTo>
                <a:lnTo>
                  <a:pt x="1491226" y="762408"/>
                </a:lnTo>
                <a:lnTo>
                  <a:pt x="237095" y="69555"/>
                </a:lnTo>
                <a:lnTo>
                  <a:pt x="0" y="0"/>
                </a:lnTo>
                <a:close/>
              </a:path>
            </a:pathLst>
          </a:custGeom>
          <a:solidFill>
            <a:srgbClr val="FFDD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75576" y="1178494"/>
            <a:ext cx="1270000" cy="693420"/>
          </a:xfrm>
          <a:custGeom>
            <a:avLst/>
            <a:gdLst/>
            <a:ahLst/>
            <a:cxnLst/>
            <a:rect l="l" t="t" r="r" b="b"/>
            <a:pathLst>
              <a:path w="1270000" h="693419">
                <a:moveTo>
                  <a:pt x="0" y="0"/>
                </a:moveTo>
                <a:lnTo>
                  <a:pt x="1254130" y="692852"/>
                </a:lnTo>
                <a:lnTo>
                  <a:pt x="1269756" y="639813"/>
                </a:lnTo>
                <a:lnTo>
                  <a:pt x="237056" y="69543"/>
                </a:lnTo>
                <a:lnTo>
                  <a:pt x="0" y="0"/>
                </a:lnTo>
                <a:close/>
              </a:path>
            </a:pathLst>
          </a:custGeom>
          <a:solidFill>
            <a:srgbClr val="FFDE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12633" y="1248038"/>
            <a:ext cx="1048385" cy="570865"/>
          </a:xfrm>
          <a:custGeom>
            <a:avLst/>
            <a:gdLst/>
            <a:ahLst/>
            <a:cxnLst/>
            <a:rect l="l" t="t" r="r" b="b"/>
            <a:pathLst>
              <a:path w="1048385" h="570864">
                <a:moveTo>
                  <a:pt x="0" y="0"/>
                </a:moveTo>
                <a:lnTo>
                  <a:pt x="1032699" y="570269"/>
                </a:lnTo>
                <a:lnTo>
                  <a:pt x="1048160" y="517790"/>
                </a:lnTo>
                <a:lnTo>
                  <a:pt x="235721" y="69152"/>
                </a:lnTo>
                <a:lnTo>
                  <a:pt x="0" y="0"/>
                </a:lnTo>
                <a:close/>
              </a:path>
            </a:pathLst>
          </a:custGeom>
          <a:solidFill>
            <a:srgbClr val="FFD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48354" y="1317190"/>
            <a:ext cx="828675" cy="448945"/>
          </a:xfrm>
          <a:custGeom>
            <a:avLst/>
            <a:gdLst/>
            <a:ahLst/>
            <a:cxnLst/>
            <a:rect l="l" t="t" r="r" b="b"/>
            <a:pathLst>
              <a:path w="828675" h="448944">
                <a:moveTo>
                  <a:pt x="0" y="0"/>
                </a:moveTo>
                <a:lnTo>
                  <a:pt x="812438" y="448638"/>
                </a:lnTo>
                <a:lnTo>
                  <a:pt x="828076" y="395556"/>
                </a:lnTo>
                <a:lnTo>
                  <a:pt x="238430" y="69947"/>
                </a:lnTo>
                <a:lnTo>
                  <a:pt x="0" y="0"/>
                </a:lnTo>
                <a:close/>
              </a:path>
            </a:pathLst>
          </a:custGeom>
          <a:solidFill>
            <a:srgbClr val="FFE0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6786" y="1387137"/>
            <a:ext cx="605155" cy="325755"/>
          </a:xfrm>
          <a:custGeom>
            <a:avLst/>
            <a:gdLst/>
            <a:ahLst/>
            <a:cxnLst/>
            <a:rect l="l" t="t" r="r" b="b"/>
            <a:pathLst>
              <a:path w="605154" h="325755">
                <a:moveTo>
                  <a:pt x="0" y="0"/>
                </a:moveTo>
                <a:lnTo>
                  <a:pt x="589645" y="325609"/>
                </a:lnTo>
                <a:lnTo>
                  <a:pt x="605106" y="273130"/>
                </a:lnTo>
                <a:lnTo>
                  <a:pt x="235721" y="69152"/>
                </a:lnTo>
                <a:lnTo>
                  <a:pt x="0" y="0"/>
                </a:lnTo>
                <a:close/>
              </a:path>
            </a:pathLst>
          </a:custGeom>
          <a:solidFill>
            <a:srgbClr val="FF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2507" y="1456289"/>
            <a:ext cx="385445" cy="204470"/>
          </a:xfrm>
          <a:custGeom>
            <a:avLst/>
            <a:gdLst/>
            <a:ahLst/>
            <a:cxnLst/>
            <a:rect l="l" t="t" r="r" b="b"/>
            <a:pathLst>
              <a:path w="385445" h="204469">
                <a:moveTo>
                  <a:pt x="0" y="0"/>
                </a:moveTo>
                <a:lnTo>
                  <a:pt x="369384" y="203978"/>
                </a:lnTo>
                <a:lnTo>
                  <a:pt x="384845" y="151500"/>
                </a:lnTo>
                <a:lnTo>
                  <a:pt x="235721" y="69152"/>
                </a:lnTo>
                <a:lnTo>
                  <a:pt x="0" y="0"/>
                </a:lnTo>
                <a:close/>
              </a:path>
            </a:pathLst>
          </a:custGeom>
          <a:solidFill>
            <a:srgbClr val="FFE2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58229" y="1525441"/>
            <a:ext cx="160020" cy="82550"/>
          </a:xfrm>
          <a:custGeom>
            <a:avLst/>
            <a:gdLst/>
            <a:ahLst/>
            <a:cxnLst/>
            <a:rect l="l" t="t" r="r" b="b"/>
            <a:pathLst>
              <a:path w="160020" h="82550">
                <a:moveTo>
                  <a:pt x="0" y="0"/>
                </a:moveTo>
                <a:lnTo>
                  <a:pt x="149123" y="82347"/>
                </a:lnTo>
                <a:lnTo>
                  <a:pt x="159590" y="46818"/>
                </a:lnTo>
                <a:lnTo>
                  <a:pt x="0" y="0"/>
                </a:lnTo>
                <a:close/>
              </a:path>
            </a:pathLst>
          </a:custGeom>
          <a:solidFill>
            <a:srgbClr val="FFE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63800" y="756919"/>
            <a:ext cx="2954020" cy="1428750"/>
          </a:xfrm>
          <a:custGeom>
            <a:avLst/>
            <a:gdLst/>
            <a:ahLst/>
            <a:cxnLst/>
            <a:rect l="l" t="t" r="r" b="b"/>
            <a:pathLst>
              <a:path w="2954020" h="1428750">
                <a:moveTo>
                  <a:pt x="1386839" y="1021079"/>
                </a:moveTo>
                <a:lnTo>
                  <a:pt x="0" y="613409"/>
                </a:lnTo>
                <a:lnTo>
                  <a:pt x="179069" y="0"/>
                </a:lnTo>
                <a:lnTo>
                  <a:pt x="2954020" y="815339"/>
                </a:lnTo>
                <a:lnTo>
                  <a:pt x="2774950" y="1428750"/>
                </a:lnTo>
                <a:lnTo>
                  <a:pt x="1386839" y="1021079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 rot="960000">
            <a:off x="2642515" y="949005"/>
            <a:ext cx="71627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20" dirty="0">
                <a:latin typeface="Franklin Gothic Book"/>
                <a:cs typeface="Franklin Gothic Book"/>
              </a:rPr>
              <a:t>D</a:t>
            </a:r>
            <a:r>
              <a:rPr sz="1800" spc="-25" dirty="0">
                <a:latin typeface="Franklin Gothic Book"/>
                <a:cs typeface="Franklin Gothic Book"/>
              </a:rPr>
              <a:t>e</a:t>
            </a:r>
            <a:r>
              <a:rPr sz="1800" spc="-15" dirty="0">
                <a:latin typeface="Franklin Gothic Book"/>
                <a:cs typeface="Franklin Gothic Book"/>
              </a:rPr>
              <a:t>t</a:t>
            </a:r>
            <a:r>
              <a:rPr sz="1800" spc="-20" dirty="0">
                <a:latin typeface="Franklin Gothic Book"/>
                <a:cs typeface="Franklin Gothic Book"/>
              </a:rPr>
              <a:t>all</a:t>
            </a:r>
            <a:r>
              <a:rPr sz="1800" dirty="0">
                <a:latin typeface="Franklin Gothic Book"/>
                <a:cs typeface="Franklin Gothic Book"/>
              </a:rPr>
              <a:t>e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29" name="object 29"/>
          <p:cNvSpPr txBox="1"/>
          <p:nvPr/>
        </p:nvSpPr>
        <p:spPr>
          <a:xfrm rot="960000">
            <a:off x="2546773" y="1429497"/>
            <a:ext cx="2241174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-22" baseline="3086" dirty="0">
                <a:latin typeface="Franklin Gothic Book"/>
                <a:cs typeface="Franklin Gothic Book"/>
              </a:rPr>
              <a:t>Di</a:t>
            </a:r>
            <a:r>
              <a:rPr sz="2700" spc="-22" baseline="1543" dirty="0">
                <a:latin typeface="Franklin Gothic Book"/>
                <a:cs typeface="Franklin Gothic Book"/>
              </a:rPr>
              <a:t>agnóstico</a:t>
            </a:r>
            <a:r>
              <a:rPr sz="2700" spc="-75" baseline="1543" dirty="0">
                <a:latin typeface="Franklin Gothic Book"/>
                <a:cs typeface="Franklin Gothic Book"/>
              </a:rPr>
              <a:t> </a:t>
            </a:r>
            <a:r>
              <a:rPr sz="2700" spc="-22" baseline="1543" dirty="0">
                <a:latin typeface="Franklin Gothic Book"/>
                <a:cs typeface="Franklin Gothic Book"/>
              </a:rPr>
              <a:t>estr</a:t>
            </a:r>
            <a:r>
              <a:rPr sz="1800" spc="-15" dirty="0">
                <a:latin typeface="Franklin Gothic Book"/>
                <a:cs typeface="Franklin Gothic Book"/>
              </a:rPr>
              <a:t>uctural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276600" y="0"/>
            <a:ext cx="58674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66917" y="1463111"/>
            <a:ext cx="248314" cy="175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55088" y="1395572"/>
            <a:ext cx="344170" cy="205104"/>
          </a:xfrm>
          <a:custGeom>
            <a:avLst/>
            <a:gdLst/>
            <a:ahLst/>
            <a:cxnLst/>
            <a:rect l="l" t="t" r="r" b="b"/>
            <a:pathLst>
              <a:path w="344170" h="205105">
                <a:moveTo>
                  <a:pt x="0" y="0"/>
                </a:moveTo>
                <a:lnTo>
                  <a:pt x="11828" y="67538"/>
                </a:lnTo>
                <a:lnTo>
                  <a:pt x="260142" y="204595"/>
                </a:lnTo>
                <a:lnTo>
                  <a:pt x="344043" y="189895"/>
                </a:lnTo>
                <a:lnTo>
                  <a:pt x="0" y="0"/>
                </a:lnTo>
                <a:close/>
              </a:path>
            </a:pathLst>
          </a:custGeom>
          <a:solidFill>
            <a:srgbClr val="FFC7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43259" y="1328034"/>
            <a:ext cx="440055" cy="257810"/>
          </a:xfrm>
          <a:custGeom>
            <a:avLst/>
            <a:gdLst/>
            <a:ahLst/>
            <a:cxnLst/>
            <a:rect l="l" t="t" r="r" b="b"/>
            <a:pathLst>
              <a:path w="440054" h="257809">
                <a:moveTo>
                  <a:pt x="0" y="0"/>
                </a:moveTo>
                <a:lnTo>
                  <a:pt x="11828" y="67538"/>
                </a:lnTo>
                <a:lnTo>
                  <a:pt x="355872" y="257433"/>
                </a:lnTo>
                <a:lnTo>
                  <a:pt x="439773" y="242733"/>
                </a:lnTo>
                <a:lnTo>
                  <a:pt x="0" y="0"/>
                </a:lnTo>
                <a:close/>
              </a:path>
            </a:pathLst>
          </a:custGeom>
          <a:solidFill>
            <a:srgbClr val="FFC8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31295" y="1259719"/>
            <a:ext cx="537210" cy="311150"/>
          </a:xfrm>
          <a:custGeom>
            <a:avLst/>
            <a:gdLst/>
            <a:ahLst/>
            <a:cxnLst/>
            <a:rect l="l" t="t" r="r" b="b"/>
            <a:pathLst>
              <a:path w="537209" h="311150">
                <a:moveTo>
                  <a:pt x="0" y="0"/>
                </a:moveTo>
                <a:lnTo>
                  <a:pt x="11964" y="68314"/>
                </a:lnTo>
                <a:lnTo>
                  <a:pt x="451737" y="311047"/>
                </a:lnTo>
                <a:lnTo>
                  <a:pt x="536602" y="296178"/>
                </a:lnTo>
                <a:lnTo>
                  <a:pt x="0" y="0"/>
                </a:lnTo>
                <a:close/>
              </a:path>
            </a:pathLst>
          </a:custGeom>
          <a:solidFill>
            <a:srgbClr val="FFC9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19466" y="1192181"/>
            <a:ext cx="632460" cy="363855"/>
          </a:xfrm>
          <a:custGeom>
            <a:avLst/>
            <a:gdLst/>
            <a:ahLst/>
            <a:cxnLst/>
            <a:rect l="l" t="t" r="r" b="b"/>
            <a:pathLst>
              <a:path w="632459" h="363855">
                <a:moveTo>
                  <a:pt x="0" y="0"/>
                </a:moveTo>
                <a:lnTo>
                  <a:pt x="11828" y="67538"/>
                </a:lnTo>
                <a:lnTo>
                  <a:pt x="548431" y="363716"/>
                </a:lnTo>
                <a:lnTo>
                  <a:pt x="632332" y="349016"/>
                </a:lnTo>
                <a:lnTo>
                  <a:pt x="0" y="0"/>
                </a:lnTo>
                <a:close/>
              </a:path>
            </a:pathLst>
          </a:custGeom>
          <a:solidFill>
            <a:srgbClr val="FFC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07673" y="1124850"/>
            <a:ext cx="727710" cy="416559"/>
          </a:xfrm>
          <a:custGeom>
            <a:avLst/>
            <a:gdLst/>
            <a:ahLst/>
            <a:cxnLst/>
            <a:rect l="l" t="t" r="r" b="b"/>
            <a:pathLst>
              <a:path w="727709" h="416559">
                <a:moveTo>
                  <a:pt x="0" y="0"/>
                </a:moveTo>
                <a:lnTo>
                  <a:pt x="11792" y="67331"/>
                </a:lnTo>
                <a:lnTo>
                  <a:pt x="644124" y="416347"/>
                </a:lnTo>
                <a:lnTo>
                  <a:pt x="727329" y="401769"/>
                </a:lnTo>
                <a:lnTo>
                  <a:pt x="0" y="0"/>
                </a:lnTo>
                <a:close/>
              </a:path>
            </a:pathLst>
          </a:custGeom>
          <a:solidFill>
            <a:srgbClr val="FFC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95672" y="1056328"/>
            <a:ext cx="825500" cy="470534"/>
          </a:xfrm>
          <a:custGeom>
            <a:avLst/>
            <a:gdLst/>
            <a:ahLst/>
            <a:cxnLst/>
            <a:rect l="l" t="t" r="r" b="b"/>
            <a:pathLst>
              <a:path w="825500" h="470534">
                <a:moveTo>
                  <a:pt x="0" y="0"/>
                </a:moveTo>
                <a:lnTo>
                  <a:pt x="12000" y="68521"/>
                </a:lnTo>
                <a:lnTo>
                  <a:pt x="739330" y="470290"/>
                </a:lnTo>
                <a:lnTo>
                  <a:pt x="824891" y="455299"/>
                </a:lnTo>
                <a:lnTo>
                  <a:pt x="0" y="0"/>
                </a:lnTo>
                <a:close/>
              </a:path>
            </a:pathLst>
          </a:custGeom>
          <a:solidFill>
            <a:srgbClr val="FFC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83873" y="988960"/>
            <a:ext cx="920115" cy="523240"/>
          </a:xfrm>
          <a:custGeom>
            <a:avLst/>
            <a:gdLst/>
            <a:ahLst/>
            <a:cxnLst/>
            <a:rect l="l" t="t" r="r" b="b"/>
            <a:pathLst>
              <a:path w="920115" h="523240">
                <a:moveTo>
                  <a:pt x="0" y="0"/>
                </a:moveTo>
                <a:lnTo>
                  <a:pt x="11798" y="67368"/>
                </a:lnTo>
                <a:lnTo>
                  <a:pt x="836690" y="522667"/>
                </a:lnTo>
                <a:lnTo>
                  <a:pt x="919824" y="508101"/>
                </a:lnTo>
                <a:lnTo>
                  <a:pt x="0" y="0"/>
                </a:lnTo>
                <a:close/>
              </a:path>
            </a:pathLst>
          </a:custGeom>
          <a:solidFill>
            <a:srgbClr val="FFCC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72261" y="922657"/>
            <a:ext cx="1014730" cy="574675"/>
          </a:xfrm>
          <a:custGeom>
            <a:avLst/>
            <a:gdLst/>
            <a:ahLst/>
            <a:cxnLst/>
            <a:rect l="l" t="t" r="r" b="b"/>
            <a:pathLst>
              <a:path w="1014729" h="574675">
                <a:moveTo>
                  <a:pt x="0" y="0"/>
                </a:moveTo>
                <a:lnTo>
                  <a:pt x="11612" y="66302"/>
                </a:lnTo>
                <a:lnTo>
                  <a:pt x="931437" y="574404"/>
                </a:lnTo>
                <a:lnTo>
                  <a:pt x="1014357" y="559875"/>
                </a:lnTo>
                <a:lnTo>
                  <a:pt x="0" y="0"/>
                </a:lnTo>
                <a:close/>
              </a:path>
            </a:pathLst>
          </a:custGeom>
          <a:solidFill>
            <a:srgbClr val="FFC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0073" y="853070"/>
            <a:ext cx="1112520" cy="629920"/>
          </a:xfrm>
          <a:custGeom>
            <a:avLst/>
            <a:gdLst/>
            <a:ahLst/>
            <a:cxnLst/>
            <a:rect l="l" t="t" r="r" b="b"/>
            <a:pathLst>
              <a:path w="1112520" h="629919">
                <a:moveTo>
                  <a:pt x="0" y="0"/>
                </a:moveTo>
                <a:lnTo>
                  <a:pt x="12187" y="69586"/>
                </a:lnTo>
                <a:lnTo>
                  <a:pt x="1026545" y="629462"/>
                </a:lnTo>
                <a:lnTo>
                  <a:pt x="1112320" y="614433"/>
                </a:lnTo>
                <a:lnTo>
                  <a:pt x="0" y="0"/>
                </a:lnTo>
                <a:close/>
              </a:path>
            </a:pathLst>
          </a:custGeom>
          <a:solidFill>
            <a:srgbClr val="FFC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48468" y="786804"/>
            <a:ext cx="1207135" cy="680720"/>
          </a:xfrm>
          <a:custGeom>
            <a:avLst/>
            <a:gdLst/>
            <a:ahLst/>
            <a:cxnLst/>
            <a:rect l="l" t="t" r="r" b="b"/>
            <a:pathLst>
              <a:path w="1207134" h="680719">
                <a:moveTo>
                  <a:pt x="0" y="0"/>
                </a:moveTo>
                <a:lnTo>
                  <a:pt x="11605" y="66266"/>
                </a:lnTo>
                <a:lnTo>
                  <a:pt x="1123926" y="680699"/>
                </a:lnTo>
                <a:lnTo>
                  <a:pt x="1206917" y="666158"/>
                </a:lnTo>
                <a:lnTo>
                  <a:pt x="0" y="0"/>
                </a:lnTo>
                <a:close/>
              </a:path>
            </a:pathLst>
          </a:custGeom>
          <a:solidFill>
            <a:srgbClr val="FFCF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40120" y="734646"/>
            <a:ext cx="1300480" cy="718820"/>
          </a:xfrm>
          <a:custGeom>
            <a:avLst/>
            <a:gdLst/>
            <a:ahLst/>
            <a:cxnLst/>
            <a:rect l="l" t="t" r="r" b="b"/>
            <a:pathLst>
              <a:path w="1300479" h="718819">
                <a:moveTo>
                  <a:pt x="25655" y="0"/>
                </a:moveTo>
                <a:lnTo>
                  <a:pt x="0" y="4493"/>
                </a:lnTo>
                <a:lnTo>
                  <a:pt x="8348" y="52157"/>
                </a:lnTo>
                <a:lnTo>
                  <a:pt x="1215265" y="718316"/>
                </a:lnTo>
                <a:lnTo>
                  <a:pt x="1300129" y="703447"/>
                </a:lnTo>
                <a:lnTo>
                  <a:pt x="25655" y="0"/>
                </a:lnTo>
                <a:close/>
              </a:path>
            </a:pathLst>
          </a:custGeom>
          <a:solidFill>
            <a:srgbClr val="FFD0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65775" y="719951"/>
            <a:ext cx="1358900" cy="718185"/>
          </a:xfrm>
          <a:custGeom>
            <a:avLst/>
            <a:gdLst/>
            <a:ahLst/>
            <a:cxnLst/>
            <a:rect l="l" t="t" r="r" b="b"/>
            <a:pathLst>
              <a:path w="1358900" h="718185">
                <a:moveTo>
                  <a:pt x="83909" y="0"/>
                </a:moveTo>
                <a:lnTo>
                  <a:pt x="0" y="14695"/>
                </a:lnTo>
                <a:lnTo>
                  <a:pt x="1274474" y="718142"/>
                </a:lnTo>
                <a:lnTo>
                  <a:pt x="1358375" y="703442"/>
                </a:lnTo>
                <a:lnTo>
                  <a:pt x="83909" y="0"/>
                </a:lnTo>
                <a:close/>
              </a:path>
            </a:pathLst>
          </a:custGeom>
          <a:solidFill>
            <a:srgbClr val="FFD0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49685" y="705256"/>
            <a:ext cx="1358900" cy="718185"/>
          </a:xfrm>
          <a:custGeom>
            <a:avLst/>
            <a:gdLst/>
            <a:ahLst/>
            <a:cxnLst/>
            <a:rect l="l" t="t" r="r" b="b"/>
            <a:pathLst>
              <a:path w="1358900" h="718185">
                <a:moveTo>
                  <a:pt x="83909" y="0"/>
                </a:moveTo>
                <a:lnTo>
                  <a:pt x="0" y="14695"/>
                </a:lnTo>
                <a:lnTo>
                  <a:pt x="1274465" y="718137"/>
                </a:lnTo>
                <a:lnTo>
                  <a:pt x="1358366" y="703437"/>
                </a:lnTo>
                <a:lnTo>
                  <a:pt x="83909" y="0"/>
                </a:lnTo>
                <a:close/>
              </a:path>
            </a:pathLst>
          </a:custGeom>
          <a:solidFill>
            <a:srgbClr val="FFD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33595" y="690391"/>
            <a:ext cx="1359535" cy="718820"/>
          </a:xfrm>
          <a:custGeom>
            <a:avLst/>
            <a:gdLst/>
            <a:ahLst/>
            <a:cxnLst/>
            <a:rect l="l" t="t" r="r" b="b"/>
            <a:pathLst>
              <a:path w="1359534" h="718819">
                <a:moveTo>
                  <a:pt x="84873" y="0"/>
                </a:moveTo>
                <a:lnTo>
                  <a:pt x="0" y="14864"/>
                </a:lnTo>
                <a:lnTo>
                  <a:pt x="1274456" y="718301"/>
                </a:lnTo>
                <a:lnTo>
                  <a:pt x="1359321" y="703432"/>
                </a:lnTo>
                <a:lnTo>
                  <a:pt x="84873" y="0"/>
                </a:lnTo>
                <a:close/>
              </a:path>
            </a:pathLst>
          </a:custGeom>
          <a:solidFill>
            <a:srgbClr val="FFD2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18468" y="675696"/>
            <a:ext cx="1358900" cy="718185"/>
          </a:xfrm>
          <a:custGeom>
            <a:avLst/>
            <a:gdLst/>
            <a:ahLst/>
            <a:cxnLst/>
            <a:rect l="l" t="t" r="r" b="b"/>
            <a:pathLst>
              <a:path w="1358900" h="718185">
                <a:moveTo>
                  <a:pt x="83909" y="0"/>
                </a:moveTo>
                <a:lnTo>
                  <a:pt x="0" y="14695"/>
                </a:lnTo>
                <a:lnTo>
                  <a:pt x="1274447" y="718127"/>
                </a:lnTo>
                <a:lnTo>
                  <a:pt x="1358348" y="703427"/>
                </a:lnTo>
                <a:lnTo>
                  <a:pt x="83909" y="0"/>
                </a:lnTo>
                <a:close/>
              </a:path>
            </a:pathLst>
          </a:custGeom>
          <a:solidFill>
            <a:srgbClr val="FFD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02378" y="660831"/>
            <a:ext cx="1359535" cy="718820"/>
          </a:xfrm>
          <a:custGeom>
            <a:avLst/>
            <a:gdLst/>
            <a:ahLst/>
            <a:cxnLst/>
            <a:rect l="l" t="t" r="r" b="b"/>
            <a:pathLst>
              <a:path w="1359534" h="718819">
                <a:moveTo>
                  <a:pt x="84873" y="0"/>
                </a:moveTo>
                <a:lnTo>
                  <a:pt x="0" y="14864"/>
                </a:lnTo>
                <a:lnTo>
                  <a:pt x="1274438" y="718291"/>
                </a:lnTo>
                <a:lnTo>
                  <a:pt x="1359303" y="703422"/>
                </a:lnTo>
                <a:lnTo>
                  <a:pt x="84873" y="0"/>
                </a:lnTo>
                <a:close/>
              </a:path>
            </a:pathLst>
          </a:custGeom>
          <a:solidFill>
            <a:srgbClr val="FFD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87252" y="646136"/>
            <a:ext cx="1358900" cy="718185"/>
          </a:xfrm>
          <a:custGeom>
            <a:avLst/>
            <a:gdLst/>
            <a:ahLst/>
            <a:cxnLst/>
            <a:rect l="l" t="t" r="r" b="b"/>
            <a:pathLst>
              <a:path w="1358900" h="718185">
                <a:moveTo>
                  <a:pt x="83909" y="0"/>
                </a:moveTo>
                <a:lnTo>
                  <a:pt x="0" y="14695"/>
                </a:lnTo>
                <a:lnTo>
                  <a:pt x="1274429" y="718117"/>
                </a:lnTo>
                <a:lnTo>
                  <a:pt x="1358330" y="703417"/>
                </a:lnTo>
                <a:lnTo>
                  <a:pt x="83909" y="0"/>
                </a:lnTo>
                <a:close/>
              </a:path>
            </a:pathLst>
          </a:custGeom>
          <a:solidFill>
            <a:srgbClr val="FFD5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71162" y="631441"/>
            <a:ext cx="1358900" cy="718185"/>
          </a:xfrm>
          <a:custGeom>
            <a:avLst/>
            <a:gdLst/>
            <a:ahLst/>
            <a:cxnLst/>
            <a:rect l="l" t="t" r="r" b="b"/>
            <a:pathLst>
              <a:path w="1358900" h="718185">
                <a:moveTo>
                  <a:pt x="83909" y="0"/>
                </a:moveTo>
                <a:lnTo>
                  <a:pt x="0" y="14695"/>
                </a:lnTo>
                <a:lnTo>
                  <a:pt x="1274420" y="718112"/>
                </a:lnTo>
                <a:lnTo>
                  <a:pt x="1358321" y="703412"/>
                </a:lnTo>
                <a:lnTo>
                  <a:pt x="83909" y="0"/>
                </a:lnTo>
                <a:close/>
              </a:path>
            </a:pathLst>
          </a:custGeom>
          <a:solidFill>
            <a:srgbClr val="FDD6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55072" y="616650"/>
            <a:ext cx="1358265" cy="718820"/>
          </a:xfrm>
          <a:custGeom>
            <a:avLst/>
            <a:gdLst/>
            <a:ahLst/>
            <a:cxnLst/>
            <a:rect l="l" t="t" r="r" b="b"/>
            <a:pathLst>
              <a:path w="1358265" h="718819">
                <a:moveTo>
                  <a:pt x="84454" y="0"/>
                </a:moveTo>
                <a:lnTo>
                  <a:pt x="0" y="14790"/>
                </a:lnTo>
                <a:lnTo>
                  <a:pt x="1274411" y="718203"/>
                </a:lnTo>
                <a:lnTo>
                  <a:pt x="1358088" y="703542"/>
                </a:lnTo>
                <a:lnTo>
                  <a:pt x="84454" y="0"/>
                </a:lnTo>
                <a:close/>
              </a:path>
            </a:pathLst>
          </a:custGeom>
          <a:solidFill>
            <a:srgbClr val="FFD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39526" y="601961"/>
            <a:ext cx="1357630" cy="718820"/>
          </a:xfrm>
          <a:custGeom>
            <a:avLst/>
            <a:gdLst/>
            <a:ahLst/>
            <a:cxnLst/>
            <a:rect l="l" t="t" r="r" b="b"/>
            <a:pathLst>
              <a:path w="1357629" h="718819">
                <a:moveTo>
                  <a:pt x="83874" y="0"/>
                </a:moveTo>
                <a:lnTo>
                  <a:pt x="0" y="14689"/>
                </a:lnTo>
                <a:lnTo>
                  <a:pt x="1273634" y="718231"/>
                </a:lnTo>
                <a:lnTo>
                  <a:pt x="1357499" y="703537"/>
                </a:lnTo>
                <a:lnTo>
                  <a:pt x="83874" y="0"/>
                </a:lnTo>
                <a:close/>
              </a:path>
            </a:pathLst>
          </a:custGeom>
          <a:solidFill>
            <a:srgbClr val="FFD7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23401" y="587224"/>
            <a:ext cx="1358265" cy="718820"/>
          </a:xfrm>
          <a:custGeom>
            <a:avLst/>
            <a:gdLst/>
            <a:ahLst/>
            <a:cxnLst/>
            <a:rect l="l" t="t" r="r" b="b"/>
            <a:pathLst>
              <a:path w="1358265" h="718819">
                <a:moveTo>
                  <a:pt x="84145" y="0"/>
                </a:moveTo>
                <a:lnTo>
                  <a:pt x="0" y="14736"/>
                </a:lnTo>
                <a:lnTo>
                  <a:pt x="1273625" y="718273"/>
                </a:lnTo>
                <a:lnTo>
                  <a:pt x="1358185" y="703457"/>
                </a:lnTo>
                <a:lnTo>
                  <a:pt x="84145" y="0"/>
                </a:lnTo>
                <a:close/>
              </a:path>
            </a:pathLst>
          </a:custGeom>
          <a:solidFill>
            <a:srgbClr val="FFD8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907546" y="572413"/>
            <a:ext cx="1358265" cy="718820"/>
          </a:xfrm>
          <a:custGeom>
            <a:avLst/>
            <a:gdLst/>
            <a:ahLst/>
            <a:cxnLst/>
            <a:rect l="l" t="t" r="r" b="b"/>
            <a:pathLst>
              <a:path w="1358265" h="718819">
                <a:moveTo>
                  <a:pt x="84568" y="0"/>
                </a:moveTo>
                <a:lnTo>
                  <a:pt x="0" y="14810"/>
                </a:lnTo>
                <a:lnTo>
                  <a:pt x="1274040" y="718268"/>
                </a:lnTo>
                <a:lnTo>
                  <a:pt x="1358175" y="703527"/>
                </a:lnTo>
                <a:lnTo>
                  <a:pt x="84568" y="0"/>
                </a:lnTo>
                <a:close/>
              </a:path>
            </a:pathLst>
          </a:custGeom>
          <a:solidFill>
            <a:srgbClr val="FFD9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992115" y="557724"/>
            <a:ext cx="1357630" cy="718820"/>
          </a:xfrm>
          <a:custGeom>
            <a:avLst/>
            <a:gdLst/>
            <a:ahLst/>
            <a:cxnLst/>
            <a:rect l="l" t="t" r="r" b="b"/>
            <a:pathLst>
              <a:path w="1357629" h="718819">
                <a:moveTo>
                  <a:pt x="83874" y="0"/>
                </a:moveTo>
                <a:lnTo>
                  <a:pt x="0" y="14689"/>
                </a:lnTo>
                <a:lnTo>
                  <a:pt x="1273607" y="718216"/>
                </a:lnTo>
                <a:lnTo>
                  <a:pt x="1357472" y="703522"/>
                </a:lnTo>
                <a:lnTo>
                  <a:pt x="83874" y="0"/>
                </a:lnTo>
                <a:close/>
              </a:path>
            </a:pathLst>
          </a:custGeom>
          <a:solidFill>
            <a:srgbClr val="FFD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75989" y="543067"/>
            <a:ext cx="1358265" cy="718185"/>
          </a:xfrm>
          <a:custGeom>
            <a:avLst/>
            <a:gdLst/>
            <a:ahLst/>
            <a:cxnLst/>
            <a:rect l="l" t="t" r="r" b="b"/>
            <a:pathLst>
              <a:path w="1358265" h="718185">
                <a:moveTo>
                  <a:pt x="83687" y="0"/>
                </a:moveTo>
                <a:lnTo>
                  <a:pt x="0" y="14656"/>
                </a:lnTo>
                <a:lnTo>
                  <a:pt x="1273598" y="718178"/>
                </a:lnTo>
                <a:lnTo>
                  <a:pt x="1358044" y="703382"/>
                </a:lnTo>
                <a:lnTo>
                  <a:pt x="83687" y="0"/>
                </a:lnTo>
                <a:close/>
              </a:path>
            </a:pathLst>
          </a:custGeom>
          <a:solidFill>
            <a:srgbClr val="FF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59676" y="528372"/>
            <a:ext cx="1358265" cy="718185"/>
          </a:xfrm>
          <a:custGeom>
            <a:avLst/>
            <a:gdLst/>
            <a:ahLst/>
            <a:cxnLst/>
            <a:rect l="l" t="t" r="r" b="b"/>
            <a:pathLst>
              <a:path w="1358265" h="718185">
                <a:moveTo>
                  <a:pt x="83909" y="0"/>
                </a:moveTo>
                <a:lnTo>
                  <a:pt x="0" y="14695"/>
                </a:lnTo>
                <a:lnTo>
                  <a:pt x="1274357" y="718078"/>
                </a:lnTo>
                <a:lnTo>
                  <a:pt x="1358257" y="703377"/>
                </a:lnTo>
                <a:lnTo>
                  <a:pt x="83909" y="0"/>
                </a:lnTo>
                <a:close/>
              </a:path>
            </a:pathLst>
          </a:custGeom>
          <a:solidFill>
            <a:srgbClr val="FFDC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43586" y="513676"/>
            <a:ext cx="1358265" cy="718185"/>
          </a:xfrm>
          <a:custGeom>
            <a:avLst/>
            <a:gdLst/>
            <a:ahLst/>
            <a:cxnLst/>
            <a:rect l="l" t="t" r="r" b="b"/>
            <a:pathLst>
              <a:path w="1358265" h="718185">
                <a:moveTo>
                  <a:pt x="83909" y="0"/>
                </a:moveTo>
                <a:lnTo>
                  <a:pt x="0" y="14695"/>
                </a:lnTo>
                <a:lnTo>
                  <a:pt x="1274348" y="718073"/>
                </a:lnTo>
                <a:lnTo>
                  <a:pt x="1358248" y="703372"/>
                </a:lnTo>
                <a:lnTo>
                  <a:pt x="83909" y="0"/>
                </a:lnTo>
                <a:close/>
              </a:path>
            </a:pathLst>
          </a:custGeom>
          <a:solidFill>
            <a:srgbClr val="FFDC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27496" y="498812"/>
            <a:ext cx="1359535" cy="718820"/>
          </a:xfrm>
          <a:custGeom>
            <a:avLst/>
            <a:gdLst/>
            <a:ahLst/>
            <a:cxnLst/>
            <a:rect l="l" t="t" r="r" b="b"/>
            <a:pathLst>
              <a:path w="1359534" h="718819">
                <a:moveTo>
                  <a:pt x="84873" y="0"/>
                </a:moveTo>
                <a:lnTo>
                  <a:pt x="0" y="14864"/>
                </a:lnTo>
                <a:lnTo>
                  <a:pt x="1274339" y="718236"/>
                </a:lnTo>
                <a:lnTo>
                  <a:pt x="1359203" y="703367"/>
                </a:lnTo>
                <a:lnTo>
                  <a:pt x="84873" y="0"/>
                </a:lnTo>
                <a:close/>
              </a:path>
            </a:pathLst>
          </a:custGeom>
          <a:solidFill>
            <a:srgbClr val="FFDD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12370" y="484117"/>
            <a:ext cx="1358265" cy="718185"/>
          </a:xfrm>
          <a:custGeom>
            <a:avLst/>
            <a:gdLst/>
            <a:ahLst/>
            <a:cxnLst/>
            <a:rect l="l" t="t" r="r" b="b"/>
            <a:pathLst>
              <a:path w="1358265" h="718185">
                <a:moveTo>
                  <a:pt x="83909" y="0"/>
                </a:moveTo>
                <a:lnTo>
                  <a:pt x="0" y="14695"/>
                </a:lnTo>
                <a:lnTo>
                  <a:pt x="1274330" y="718063"/>
                </a:lnTo>
                <a:lnTo>
                  <a:pt x="1358230" y="703362"/>
                </a:lnTo>
                <a:lnTo>
                  <a:pt x="83909" y="0"/>
                </a:lnTo>
                <a:close/>
              </a:path>
            </a:pathLst>
          </a:custGeom>
          <a:solidFill>
            <a:srgbClr val="FFDE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96280" y="469252"/>
            <a:ext cx="1359535" cy="718820"/>
          </a:xfrm>
          <a:custGeom>
            <a:avLst/>
            <a:gdLst/>
            <a:ahLst/>
            <a:cxnLst/>
            <a:rect l="l" t="t" r="r" b="b"/>
            <a:pathLst>
              <a:path w="1359534" h="718819">
                <a:moveTo>
                  <a:pt x="84873" y="0"/>
                </a:moveTo>
                <a:lnTo>
                  <a:pt x="0" y="14864"/>
                </a:lnTo>
                <a:lnTo>
                  <a:pt x="1274320" y="718226"/>
                </a:lnTo>
                <a:lnTo>
                  <a:pt x="1359185" y="703357"/>
                </a:lnTo>
                <a:lnTo>
                  <a:pt x="84873" y="0"/>
                </a:lnTo>
                <a:close/>
              </a:path>
            </a:pathLst>
          </a:custGeom>
          <a:solidFill>
            <a:srgbClr val="FFD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81154" y="454557"/>
            <a:ext cx="1358265" cy="718185"/>
          </a:xfrm>
          <a:custGeom>
            <a:avLst/>
            <a:gdLst/>
            <a:ahLst/>
            <a:cxnLst/>
            <a:rect l="l" t="t" r="r" b="b"/>
            <a:pathLst>
              <a:path w="1358265" h="718185">
                <a:moveTo>
                  <a:pt x="83909" y="0"/>
                </a:moveTo>
                <a:lnTo>
                  <a:pt x="0" y="14695"/>
                </a:lnTo>
                <a:lnTo>
                  <a:pt x="1274311" y="718053"/>
                </a:lnTo>
                <a:lnTo>
                  <a:pt x="1358212" y="703352"/>
                </a:lnTo>
                <a:lnTo>
                  <a:pt x="83909" y="0"/>
                </a:lnTo>
                <a:close/>
              </a:path>
            </a:pathLst>
          </a:custGeom>
          <a:solidFill>
            <a:srgbClr val="FFE0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65063" y="439862"/>
            <a:ext cx="1358265" cy="718185"/>
          </a:xfrm>
          <a:custGeom>
            <a:avLst/>
            <a:gdLst/>
            <a:ahLst/>
            <a:cxnLst/>
            <a:rect l="l" t="t" r="r" b="b"/>
            <a:pathLst>
              <a:path w="1358265" h="718185">
                <a:moveTo>
                  <a:pt x="83909" y="0"/>
                </a:moveTo>
                <a:lnTo>
                  <a:pt x="0" y="14695"/>
                </a:lnTo>
                <a:lnTo>
                  <a:pt x="1274302" y="718048"/>
                </a:lnTo>
                <a:lnTo>
                  <a:pt x="1358203" y="703347"/>
                </a:lnTo>
                <a:lnTo>
                  <a:pt x="83909" y="0"/>
                </a:lnTo>
                <a:close/>
              </a:path>
            </a:pathLst>
          </a:custGeom>
          <a:solidFill>
            <a:srgbClr val="FF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748974" y="424997"/>
            <a:ext cx="1297305" cy="718820"/>
          </a:xfrm>
          <a:custGeom>
            <a:avLst/>
            <a:gdLst/>
            <a:ahLst/>
            <a:cxnLst/>
            <a:rect l="l" t="t" r="r" b="b"/>
            <a:pathLst>
              <a:path w="1297304" h="718819">
                <a:moveTo>
                  <a:pt x="84873" y="0"/>
                </a:moveTo>
                <a:lnTo>
                  <a:pt x="0" y="14864"/>
                </a:lnTo>
                <a:lnTo>
                  <a:pt x="1274293" y="718211"/>
                </a:lnTo>
                <a:lnTo>
                  <a:pt x="1297235" y="714192"/>
                </a:lnTo>
                <a:lnTo>
                  <a:pt x="1288583" y="664388"/>
                </a:lnTo>
                <a:lnTo>
                  <a:pt x="84873" y="0"/>
                </a:lnTo>
                <a:close/>
              </a:path>
            </a:pathLst>
          </a:custGeom>
          <a:solidFill>
            <a:srgbClr val="FFE2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33848" y="410461"/>
            <a:ext cx="1203960" cy="679450"/>
          </a:xfrm>
          <a:custGeom>
            <a:avLst/>
            <a:gdLst/>
            <a:ahLst/>
            <a:cxnLst/>
            <a:rect l="l" t="t" r="r" b="b"/>
            <a:pathLst>
              <a:path w="1203959" h="679450">
                <a:moveTo>
                  <a:pt x="82998" y="0"/>
                </a:moveTo>
                <a:lnTo>
                  <a:pt x="0" y="14535"/>
                </a:lnTo>
                <a:lnTo>
                  <a:pt x="1203709" y="678924"/>
                </a:lnTo>
                <a:lnTo>
                  <a:pt x="1192207" y="612714"/>
                </a:lnTo>
                <a:lnTo>
                  <a:pt x="82998" y="0"/>
                </a:lnTo>
                <a:close/>
              </a:path>
            </a:pathLst>
          </a:custGeom>
          <a:solidFill>
            <a:srgbClr val="FFE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16846" y="395438"/>
            <a:ext cx="1109345" cy="628015"/>
          </a:xfrm>
          <a:custGeom>
            <a:avLst/>
            <a:gdLst/>
            <a:ahLst/>
            <a:cxnLst/>
            <a:rect l="l" t="t" r="r" b="b"/>
            <a:pathLst>
              <a:path w="1109345" h="628015">
                <a:moveTo>
                  <a:pt x="85784" y="0"/>
                </a:moveTo>
                <a:lnTo>
                  <a:pt x="0" y="15023"/>
                </a:lnTo>
                <a:lnTo>
                  <a:pt x="1109208" y="627738"/>
                </a:lnTo>
                <a:lnTo>
                  <a:pt x="1097129" y="558212"/>
                </a:lnTo>
                <a:lnTo>
                  <a:pt x="85784" y="0"/>
                </a:lnTo>
                <a:close/>
              </a:path>
            </a:pathLst>
          </a:custGeom>
          <a:solidFill>
            <a:srgbClr val="FFE3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02631" y="380914"/>
            <a:ext cx="1011555" cy="572770"/>
          </a:xfrm>
          <a:custGeom>
            <a:avLst/>
            <a:gdLst/>
            <a:ahLst/>
            <a:cxnLst/>
            <a:rect l="l" t="t" r="r" b="b"/>
            <a:pathLst>
              <a:path w="1011554" h="572769">
                <a:moveTo>
                  <a:pt x="82928" y="0"/>
                </a:moveTo>
                <a:lnTo>
                  <a:pt x="0" y="14523"/>
                </a:lnTo>
                <a:lnTo>
                  <a:pt x="1011344" y="572736"/>
                </a:lnTo>
                <a:lnTo>
                  <a:pt x="999835" y="506489"/>
                </a:lnTo>
                <a:lnTo>
                  <a:pt x="82928" y="0"/>
                </a:lnTo>
                <a:close/>
              </a:path>
            </a:pathLst>
          </a:custGeom>
          <a:solidFill>
            <a:srgbClr val="FFE4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5559" y="366353"/>
            <a:ext cx="916940" cy="521334"/>
          </a:xfrm>
          <a:custGeom>
            <a:avLst/>
            <a:gdLst/>
            <a:ahLst/>
            <a:cxnLst/>
            <a:rect l="l" t="t" r="r" b="b"/>
            <a:pathLst>
              <a:path w="916940" h="521334">
                <a:moveTo>
                  <a:pt x="83144" y="0"/>
                </a:moveTo>
                <a:lnTo>
                  <a:pt x="0" y="14561"/>
                </a:lnTo>
                <a:lnTo>
                  <a:pt x="916907" y="521051"/>
                </a:lnTo>
                <a:lnTo>
                  <a:pt x="905213" y="453741"/>
                </a:lnTo>
                <a:lnTo>
                  <a:pt x="83144" y="0"/>
                </a:lnTo>
                <a:close/>
              </a:path>
            </a:pathLst>
          </a:custGeom>
          <a:solidFill>
            <a:srgbClr val="FFE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68704" y="351367"/>
            <a:ext cx="822325" cy="469265"/>
          </a:xfrm>
          <a:custGeom>
            <a:avLst/>
            <a:gdLst/>
            <a:ahLst/>
            <a:cxnLst/>
            <a:rect l="l" t="t" r="r" b="b"/>
            <a:pathLst>
              <a:path w="822325" h="469265">
                <a:moveTo>
                  <a:pt x="85568" y="0"/>
                </a:moveTo>
                <a:lnTo>
                  <a:pt x="0" y="14986"/>
                </a:lnTo>
                <a:lnTo>
                  <a:pt x="822069" y="468727"/>
                </a:lnTo>
                <a:lnTo>
                  <a:pt x="810175" y="400264"/>
                </a:lnTo>
                <a:lnTo>
                  <a:pt x="85568" y="0"/>
                </a:lnTo>
                <a:close/>
              </a:path>
            </a:pathLst>
          </a:custGeom>
          <a:solidFill>
            <a:srgbClr val="FFE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54273" y="336793"/>
            <a:ext cx="725170" cy="415290"/>
          </a:xfrm>
          <a:custGeom>
            <a:avLst/>
            <a:gdLst/>
            <a:ahLst/>
            <a:cxnLst/>
            <a:rect l="l" t="t" r="r" b="b"/>
            <a:pathLst>
              <a:path w="725170" h="415290">
                <a:moveTo>
                  <a:pt x="83214" y="0"/>
                </a:moveTo>
                <a:lnTo>
                  <a:pt x="0" y="14573"/>
                </a:lnTo>
                <a:lnTo>
                  <a:pt x="724606" y="414838"/>
                </a:lnTo>
                <a:lnTo>
                  <a:pt x="712919" y="347565"/>
                </a:lnTo>
                <a:lnTo>
                  <a:pt x="83214" y="0"/>
                </a:lnTo>
                <a:close/>
              </a:path>
            </a:pathLst>
          </a:custGeom>
          <a:solidFill>
            <a:srgbClr val="FFE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37488" y="321988"/>
            <a:ext cx="629920" cy="362585"/>
          </a:xfrm>
          <a:custGeom>
            <a:avLst/>
            <a:gdLst/>
            <a:ahLst/>
            <a:cxnLst/>
            <a:rect l="l" t="t" r="r" b="b"/>
            <a:pathLst>
              <a:path w="629920" h="362584">
                <a:moveTo>
                  <a:pt x="84534" y="0"/>
                </a:moveTo>
                <a:lnTo>
                  <a:pt x="0" y="14804"/>
                </a:lnTo>
                <a:lnTo>
                  <a:pt x="629704" y="362370"/>
                </a:lnTo>
                <a:lnTo>
                  <a:pt x="617938" y="294646"/>
                </a:lnTo>
                <a:lnTo>
                  <a:pt x="84534" y="0"/>
                </a:lnTo>
                <a:close/>
              </a:path>
            </a:pathLst>
          </a:custGeom>
          <a:solidFill>
            <a:srgbClr val="FFE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422023" y="307233"/>
            <a:ext cx="533400" cy="309880"/>
          </a:xfrm>
          <a:custGeom>
            <a:avLst/>
            <a:gdLst/>
            <a:ahLst/>
            <a:cxnLst/>
            <a:rect l="l" t="t" r="r" b="b"/>
            <a:pathLst>
              <a:path w="533400" h="309880">
                <a:moveTo>
                  <a:pt x="84249" y="0"/>
                </a:moveTo>
                <a:lnTo>
                  <a:pt x="0" y="14754"/>
                </a:lnTo>
                <a:lnTo>
                  <a:pt x="533404" y="309401"/>
                </a:lnTo>
                <a:lnTo>
                  <a:pt x="521588" y="241389"/>
                </a:lnTo>
                <a:lnTo>
                  <a:pt x="84249" y="0"/>
                </a:lnTo>
                <a:close/>
              </a:path>
            </a:pathLst>
          </a:custGeom>
          <a:solidFill>
            <a:srgbClr val="FFE8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06272" y="292538"/>
            <a:ext cx="437515" cy="256540"/>
          </a:xfrm>
          <a:custGeom>
            <a:avLst/>
            <a:gdLst/>
            <a:ahLst/>
            <a:cxnLst/>
            <a:rect l="l" t="t" r="r" b="b"/>
            <a:pathLst>
              <a:path w="437515" h="256540">
                <a:moveTo>
                  <a:pt x="83909" y="0"/>
                </a:moveTo>
                <a:lnTo>
                  <a:pt x="0" y="14695"/>
                </a:lnTo>
                <a:lnTo>
                  <a:pt x="437339" y="256085"/>
                </a:lnTo>
                <a:lnTo>
                  <a:pt x="425615" y="188605"/>
                </a:lnTo>
                <a:lnTo>
                  <a:pt x="83909" y="0"/>
                </a:lnTo>
                <a:close/>
              </a:path>
            </a:pathLst>
          </a:custGeom>
          <a:solidFill>
            <a:srgbClr val="FFE9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90181" y="277673"/>
            <a:ext cx="342265" cy="203835"/>
          </a:xfrm>
          <a:custGeom>
            <a:avLst/>
            <a:gdLst/>
            <a:ahLst/>
            <a:cxnLst/>
            <a:rect l="l" t="t" r="r" b="b"/>
            <a:pathLst>
              <a:path w="342265" h="203834">
                <a:moveTo>
                  <a:pt x="84873" y="0"/>
                </a:moveTo>
                <a:lnTo>
                  <a:pt x="0" y="14864"/>
                </a:lnTo>
                <a:lnTo>
                  <a:pt x="341706" y="203469"/>
                </a:lnTo>
                <a:lnTo>
                  <a:pt x="329848" y="135213"/>
                </a:lnTo>
                <a:lnTo>
                  <a:pt x="84873" y="0"/>
                </a:lnTo>
                <a:close/>
              </a:path>
            </a:pathLst>
          </a:custGeom>
          <a:solidFill>
            <a:srgbClr val="FFEA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675055" y="240029"/>
            <a:ext cx="244974" cy="1728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41390" y="238759"/>
            <a:ext cx="3004820" cy="1399540"/>
          </a:xfrm>
          <a:custGeom>
            <a:avLst/>
            <a:gdLst/>
            <a:ahLst/>
            <a:cxnLst/>
            <a:rect l="l" t="t" r="r" b="b"/>
            <a:pathLst>
              <a:path w="3004820" h="1399539">
                <a:moveTo>
                  <a:pt x="1581150" y="1149350"/>
                </a:moveTo>
                <a:lnTo>
                  <a:pt x="157480" y="1399540"/>
                </a:lnTo>
                <a:lnTo>
                  <a:pt x="0" y="499110"/>
                </a:lnTo>
                <a:lnTo>
                  <a:pt x="2847340" y="0"/>
                </a:lnTo>
                <a:lnTo>
                  <a:pt x="3004819" y="900430"/>
                </a:lnTo>
                <a:lnTo>
                  <a:pt x="1581150" y="114935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 rot="21060000">
            <a:off x="6137899" y="742258"/>
            <a:ext cx="718681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35" dirty="0">
                <a:latin typeface="Franklin Gothic Book"/>
                <a:cs typeface="Franklin Gothic Book"/>
              </a:rPr>
              <a:t>Det</a:t>
            </a:r>
            <a:r>
              <a:rPr sz="2700" spc="-52" baseline="1543" dirty="0">
                <a:latin typeface="Franklin Gothic Book"/>
                <a:cs typeface="Franklin Gothic Book"/>
              </a:rPr>
              <a:t>alle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77" name="object 77"/>
          <p:cNvSpPr txBox="1"/>
          <p:nvPr/>
        </p:nvSpPr>
        <p:spPr>
          <a:xfrm rot="21060000">
            <a:off x="6188827" y="972782"/>
            <a:ext cx="1156297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35" dirty="0">
                <a:latin typeface="Franklin Gothic Book"/>
                <a:cs typeface="Franklin Gothic Book"/>
              </a:rPr>
              <a:t>Dia</a:t>
            </a:r>
            <a:r>
              <a:rPr sz="2700" spc="-52" baseline="1543" dirty="0">
                <a:latin typeface="Franklin Gothic Book"/>
                <a:cs typeface="Franklin Gothic Book"/>
              </a:rPr>
              <a:t>gnó</a:t>
            </a:r>
            <a:r>
              <a:rPr sz="2700" spc="-52" baseline="3086" dirty="0">
                <a:latin typeface="Franklin Gothic Book"/>
                <a:cs typeface="Franklin Gothic Book"/>
              </a:rPr>
              <a:t>stico</a:t>
            </a:r>
            <a:endParaRPr sz="2700" baseline="3086">
              <a:latin typeface="Franklin Gothic Book"/>
              <a:cs typeface="Franklin Gothic Book"/>
            </a:endParaRPr>
          </a:p>
        </p:txBody>
      </p:sp>
      <p:sp>
        <p:nvSpPr>
          <p:cNvPr id="78" name="object 78"/>
          <p:cNvSpPr txBox="1"/>
          <p:nvPr/>
        </p:nvSpPr>
        <p:spPr>
          <a:xfrm rot="21060000">
            <a:off x="6235535" y="1199301"/>
            <a:ext cx="165983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40" dirty="0">
                <a:latin typeface="Franklin Gothic Book"/>
                <a:cs typeface="Franklin Gothic Book"/>
              </a:rPr>
              <a:t>mi</a:t>
            </a:r>
            <a:r>
              <a:rPr sz="2700" spc="-60" baseline="1543" dirty="0">
                <a:latin typeface="Franklin Gothic Book"/>
                <a:cs typeface="Franklin Gothic Book"/>
              </a:rPr>
              <a:t>crom</a:t>
            </a:r>
            <a:r>
              <a:rPr sz="2700" spc="-60" baseline="3086" dirty="0">
                <a:latin typeface="Franklin Gothic Book"/>
                <a:cs typeface="Franklin Gothic Book"/>
              </a:rPr>
              <a:t>achi</a:t>
            </a:r>
            <a:r>
              <a:rPr sz="2700" spc="-60" baseline="4629" dirty="0">
                <a:latin typeface="Franklin Gothic Book"/>
                <a:cs typeface="Franklin Gothic Book"/>
              </a:rPr>
              <a:t>smo</a:t>
            </a:r>
            <a:r>
              <a:rPr sz="2700" spc="-60" baseline="6172" dirty="0">
                <a:latin typeface="Franklin Gothic Book"/>
                <a:cs typeface="Franklin Gothic Book"/>
              </a:rPr>
              <a:t>s</a:t>
            </a:r>
            <a:endParaRPr sz="2700" baseline="6172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latin typeface="Arial Rounded MT Bold"/>
                <a:cs typeface="Arial Rounded MT Bold"/>
              </a:rPr>
              <a:t>A</a:t>
            </a:r>
            <a:r>
              <a:rPr sz="2000" b="1" dirty="0"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latin typeface="Arial Rounded MT Bold"/>
                <a:cs typeface="Arial Rounded MT Bold"/>
              </a:rPr>
              <a:t>L</a:t>
            </a:r>
            <a:r>
              <a:rPr sz="2000" b="1" dirty="0"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1600" y="878839"/>
            <a:ext cx="3483610" cy="1065530"/>
          </a:xfrm>
          <a:custGeom>
            <a:avLst/>
            <a:gdLst/>
            <a:ahLst/>
            <a:cxnLst/>
            <a:rect l="l" t="t" r="r" b="b"/>
            <a:pathLst>
              <a:path w="3483609" h="1065530">
                <a:moveTo>
                  <a:pt x="1742440" y="1065530"/>
                </a:moveTo>
                <a:lnTo>
                  <a:pt x="0" y="1065530"/>
                </a:lnTo>
                <a:lnTo>
                  <a:pt x="0" y="0"/>
                </a:lnTo>
                <a:lnTo>
                  <a:pt x="3483609" y="0"/>
                </a:lnTo>
                <a:lnTo>
                  <a:pt x="3483609" y="1065530"/>
                </a:lnTo>
                <a:lnTo>
                  <a:pt x="1742440" y="106553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86272" y="883512"/>
            <a:ext cx="3474720" cy="1056640"/>
          </a:xfrm>
          <a:prstGeom prst="rect">
            <a:avLst/>
          </a:prstGeom>
          <a:solidFill>
            <a:srgbClr val="CCCC99"/>
          </a:solidFill>
        </p:spPr>
        <p:txBody>
          <a:bodyPr vert="horz" wrap="square" lIns="0" tIns="40640" rIns="0" bIns="0" rtlCol="0">
            <a:spAutoFit/>
          </a:bodyPr>
          <a:lstStyle/>
          <a:p>
            <a:pPr marL="85090" marR="168275">
              <a:lnSpc>
                <a:spcPct val="100000"/>
              </a:lnSpc>
              <a:spcBef>
                <a:spcPts val="320"/>
              </a:spcBef>
            </a:pPr>
            <a:r>
              <a:rPr sz="3200" spc="-10" dirty="0">
                <a:latin typeface="Franklin Gothic Book"/>
                <a:cs typeface="Franklin Gothic Book"/>
              </a:rPr>
              <a:t>PLANIFICACIÓN DE  </a:t>
            </a:r>
            <a:r>
              <a:rPr sz="3200" spc="-25" dirty="0">
                <a:latin typeface="Franklin Gothic Book"/>
                <a:cs typeface="Franklin Gothic Book"/>
              </a:rPr>
              <a:t>ACTUACIONES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042762" y="197612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5802629" y="2119629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 txBox="1"/>
          <p:nvPr/>
        </p:nvSpPr>
        <p:spPr>
          <a:xfrm>
            <a:off x="5265420" y="440055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4" name="object 324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 txBox="1"/>
          <p:nvPr/>
        </p:nvSpPr>
        <p:spPr>
          <a:xfrm>
            <a:off x="3536542" y="402970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6" name="object 376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33" name="object 433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107179" y="45313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107179" y="45237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 txBox="1"/>
          <p:nvPr/>
        </p:nvSpPr>
        <p:spPr>
          <a:xfrm>
            <a:off x="4111852" y="455295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90" name="object 490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 txBox="1"/>
          <p:nvPr/>
        </p:nvSpPr>
        <p:spPr>
          <a:xfrm>
            <a:off x="3312159" y="3096260"/>
            <a:ext cx="534670" cy="394970"/>
          </a:xfrm>
          <a:prstGeom prst="rect">
            <a:avLst/>
          </a:prstGeom>
          <a:ln w="9344">
            <a:solidFill>
              <a:srgbClr val="FFFF9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3" name="object 533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37" name="object 537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Black"/>
                <a:cs typeface="Arial Black"/>
              </a:rPr>
              <a:t>TERCER</a:t>
            </a:r>
            <a:r>
              <a:rPr sz="2000" spc="-2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latin typeface="Arial Rounded MT Bold"/>
                <a:cs typeface="Arial Rounded MT Bold"/>
              </a:rPr>
              <a:t>A</a:t>
            </a:r>
            <a:r>
              <a:rPr sz="2000" b="1" dirty="0"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latin typeface="Arial Rounded MT Bold"/>
                <a:cs typeface="Arial Rounded MT Bold"/>
              </a:rPr>
              <a:t>L</a:t>
            </a:r>
            <a:r>
              <a:rPr sz="2000" b="1" dirty="0"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1600" y="878839"/>
            <a:ext cx="3483610" cy="1065530"/>
          </a:xfrm>
          <a:custGeom>
            <a:avLst/>
            <a:gdLst/>
            <a:ahLst/>
            <a:cxnLst/>
            <a:rect l="l" t="t" r="r" b="b"/>
            <a:pathLst>
              <a:path w="3483609" h="1065530">
                <a:moveTo>
                  <a:pt x="1742440" y="1065530"/>
                </a:moveTo>
                <a:lnTo>
                  <a:pt x="0" y="1065530"/>
                </a:lnTo>
                <a:lnTo>
                  <a:pt x="0" y="0"/>
                </a:lnTo>
                <a:lnTo>
                  <a:pt x="3483609" y="0"/>
                </a:lnTo>
                <a:lnTo>
                  <a:pt x="3483609" y="1065530"/>
                </a:lnTo>
                <a:lnTo>
                  <a:pt x="1742440" y="106553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86272" y="883512"/>
            <a:ext cx="3474720" cy="1056640"/>
          </a:xfrm>
          <a:prstGeom prst="rect">
            <a:avLst/>
          </a:prstGeom>
          <a:solidFill>
            <a:srgbClr val="CCCC99"/>
          </a:solidFill>
        </p:spPr>
        <p:txBody>
          <a:bodyPr vert="horz" wrap="square" lIns="0" tIns="40640" rIns="0" bIns="0" rtlCol="0">
            <a:spAutoFit/>
          </a:bodyPr>
          <a:lstStyle/>
          <a:p>
            <a:pPr marL="85090" marR="168275">
              <a:lnSpc>
                <a:spcPct val="100000"/>
              </a:lnSpc>
              <a:spcBef>
                <a:spcPts val="320"/>
              </a:spcBef>
            </a:pPr>
            <a:r>
              <a:rPr sz="3200" spc="-10" dirty="0">
                <a:latin typeface="Franklin Gothic Book"/>
                <a:cs typeface="Franklin Gothic Book"/>
              </a:rPr>
              <a:t>PLANIFICACIÓN DE  </a:t>
            </a:r>
            <a:r>
              <a:rPr sz="3200" spc="-25" dirty="0">
                <a:latin typeface="Franklin Gothic Book"/>
                <a:cs typeface="Franklin Gothic Book"/>
              </a:rPr>
              <a:t>ACTUACIONES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174490" y="1940559"/>
            <a:ext cx="363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036820" y="1976120"/>
            <a:ext cx="352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5729832" y="211962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 txBox="1"/>
          <p:nvPr/>
        </p:nvSpPr>
        <p:spPr>
          <a:xfrm>
            <a:off x="5265420" y="440055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4" name="object 324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 txBox="1"/>
          <p:nvPr/>
        </p:nvSpPr>
        <p:spPr>
          <a:xfrm>
            <a:off x="3530600" y="4029709"/>
            <a:ext cx="358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6" name="object 376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 txBox="1"/>
          <p:nvPr/>
        </p:nvSpPr>
        <p:spPr>
          <a:xfrm>
            <a:off x="3594100" y="2407920"/>
            <a:ext cx="358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33" name="object 433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 txBox="1"/>
          <p:nvPr/>
        </p:nvSpPr>
        <p:spPr>
          <a:xfrm>
            <a:off x="4111852" y="455295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88" name="object 488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312159" y="3096260"/>
            <a:ext cx="534670" cy="394970"/>
          </a:xfrm>
          <a:custGeom>
            <a:avLst/>
            <a:gdLst/>
            <a:ahLst/>
            <a:cxnLst/>
            <a:rect l="l" t="t" r="r" b="b"/>
            <a:pathLst>
              <a:path w="534670" h="394970">
                <a:moveTo>
                  <a:pt x="2667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534669" y="0"/>
                </a:lnTo>
                <a:lnTo>
                  <a:pt x="534669" y="394969"/>
                </a:lnTo>
                <a:lnTo>
                  <a:pt x="266700" y="394969"/>
                </a:lnTo>
                <a:close/>
              </a:path>
            </a:pathLst>
          </a:custGeom>
          <a:ln w="9344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35" name="object 535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Black"/>
                <a:cs typeface="Arial Black"/>
              </a:rPr>
              <a:t>TERCER</a:t>
            </a:r>
            <a:r>
              <a:rPr sz="2000" spc="-2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92" name="object 592"/>
          <p:cNvSpPr/>
          <p:nvPr/>
        </p:nvSpPr>
        <p:spPr>
          <a:xfrm>
            <a:off x="1151889" y="1617980"/>
            <a:ext cx="4048760" cy="3134360"/>
          </a:xfrm>
          <a:custGeom>
            <a:avLst/>
            <a:gdLst/>
            <a:ahLst/>
            <a:cxnLst/>
            <a:rect l="l" t="t" r="r" b="b"/>
            <a:pathLst>
              <a:path w="4048760" h="3134360">
                <a:moveTo>
                  <a:pt x="2040889" y="901700"/>
                </a:moveTo>
                <a:lnTo>
                  <a:pt x="406400" y="901700"/>
                </a:lnTo>
                <a:lnTo>
                  <a:pt x="359600" y="904907"/>
                </a:lnTo>
                <a:lnTo>
                  <a:pt x="313355" y="914190"/>
                </a:lnTo>
                <a:lnTo>
                  <a:pt x="268220" y="929044"/>
                </a:lnTo>
                <a:lnTo>
                  <a:pt x="224750" y="948962"/>
                </a:lnTo>
                <a:lnTo>
                  <a:pt x="183499" y="973437"/>
                </a:lnTo>
                <a:lnTo>
                  <a:pt x="145023" y="1001963"/>
                </a:lnTo>
                <a:lnTo>
                  <a:pt x="109877" y="1034034"/>
                </a:lnTo>
                <a:lnTo>
                  <a:pt x="78616" y="1069143"/>
                </a:lnTo>
                <a:lnTo>
                  <a:pt x="51794" y="1106784"/>
                </a:lnTo>
                <a:lnTo>
                  <a:pt x="29966" y="1146451"/>
                </a:lnTo>
                <a:lnTo>
                  <a:pt x="13688" y="1187636"/>
                </a:lnTo>
                <a:lnTo>
                  <a:pt x="3514" y="1229835"/>
                </a:lnTo>
                <a:lnTo>
                  <a:pt x="0" y="1272540"/>
                </a:lnTo>
                <a:lnTo>
                  <a:pt x="0" y="2763520"/>
                </a:lnTo>
                <a:lnTo>
                  <a:pt x="3514" y="2806224"/>
                </a:lnTo>
                <a:lnTo>
                  <a:pt x="13688" y="2848423"/>
                </a:lnTo>
                <a:lnTo>
                  <a:pt x="29966" y="2889608"/>
                </a:lnTo>
                <a:lnTo>
                  <a:pt x="51794" y="2929275"/>
                </a:lnTo>
                <a:lnTo>
                  <a:pt x="78616" y="2966916"/>
                </a:lnTo>
                <a:lnTo>
                  <a:pt x="109877" y="3002025"/>
                </a:lnTo>
                <a:lnTo>
                  <a:pt x="145023" y="3034096"/>
                </a:lnTo>
                <a:lnTo>
                  <a:pt x="183499" y="3062622"/>
                </a:lnTo>
                <a:lnTo>
                  <a:pt x="224750" y="3087097"/>
                </a:lnTo>
                <a:lnTo>
                  <a:pt x="268220" y="3107015"/>
                </a:lnTo>
                <a:lnTo>
                  <a:pt x="313355" y="3121869"/>
                </a:lnTo>
                <a:lnTo>
                  <a:pt x="359600" y="3131152"/>
                </a:lnTo>
                <a:lnTo>
                  <a:pt x="406400" y="3134360"/>
                </a:lnTo>
                <a:lnTo>
                  <a:pt x="2040889" y="3134360"/>
                </a:lnTo>
                <a:lnTo>
                  <a:pt x="2087711" y="3131152"/>
                </a:lnTo>
                <a:lnTo>
                  <a:pt x="2134015" y="3121869"/>
                </a:lnTo>
                <a:lnTo>
                  <a:pt x="2179241" y="3107015"/>
                </a:lnTo>
                <a:lnTo>
                  <a:pt x="2222826" y="3087097"/>
                </a:lnTo>
                <a:lnTo>
                  <a:pt x="2264209" y="3062622"/>
                </a:lnTo>
                <a:lnTo>
                  <a:pt x="2302827" y="3034096"/>
                </a:lnTo>
                <a:lnTo>
                  <a:pt x="2338120" y="3002025"/>
                </a:lnTo>
                <a:lnTo>
                  <a:pt x="2369524" y="2966916"/>
                </a:lnTo>
                <a:lnTo>
                  <a:pt x="2396479" y="2929275"/>
                </a:lnTo>
                <a:lnTo>
                  <a:pt x="2418421" y="2889608"/>
                </a:lnTo>
                <a:lnTo>
                  <a:pt x="2434790" y="2848423"/>
                </a:lnTo>
                <a:lnTo>
                  <a:pt x="2445024" y="2806224"/>
                </a:lnTo>
                <a:lnTo>
                  <a:pt x="2448560" y="2763520"/>
                </a:lnTo>
                <a:lnTo>
                  <a:pt x="2448560" y="1828800"/>
                </a:lnTo>
                <a:lnTo>
                  <a:pt x="2935287" y="1272540"/>
                </a:lnTo>
                <a:lnTo>
                  <a:pt x="2448560" y="1272540"/>
                </a:lnTo>
                <a:lnTo>
                  <a:pt x="2445024" y="1229835"/>
                </a:lnTo>
                <a:lnTo>
                  <a:pt x="2434790" y="1187636"/>
                </a:lnTo>
                <a:lnTo>
                  <a:pt x="2418421" y="1146451"/>
                </a:lnTo>
                <a:lnTo>
                  <a:pt x="2396479" y="1106784"/>
                </a:lnTo>
                <a:lnTo>
                  <a:pt x="2369524" y="1069143"/>
                </a:lnTo>
                <a:lnTo>
                  <a:pt x="2338120" y="1034034"/>
                </a:lnTo>
                <a:lnTo>
                  <a:pt x="2302827" y="1001963"/>
                </a:lnTo>
                <a:lnTo>
                  <a:pt x="2264209" y="973437"/>
                </a:lnTo>
                <a:lnTo>
                  <a:pt x="2222826" y="948962"/>
                </a:lnTo>
                <a:lnTo>
                  <a:pt x="2179241" y="929044"/>
                </a:lnTo>
                <a:lnTo>
                  <a:pt x="2134015" y="914190"/>
                </a:lnTo>
                <a:lnTo>
                  <a:pt x="2087711" y="904907"/>
                </a:lnTo>
                <a:lnTo>
                  <a:pt x="2040889" y="901700"/>
                </a:lnTo>
                <a:close/>
              </a:path>
              <a:path w="4048760" h="3134360">
                <a:moveTo>
                  <a:pt x="4048760" y="0"/>
                </a:moveTo>
                <a:lnTo>
                  <a:pt x="2448560" y="1272540"/>
                </a:lnTo>
                <a:lnTo>
                  <a:pt x="2935287" y="1272540"/>
                </a:lnTo>
                <a:lnTo>
                  <a:pt x="4048760" y="0"/>
                </a:lnTo>
                <a:close/>
              </a:path>
            </a:pathLst>
          </a:custGeom>
          <a:solidFill>
            <a:srgbClr val="CEE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1151889" y="1617980"/>
            <a:ext cx="4048760" cy="3134360"/>
          </a:xfrm>
          <a:custGeom>
            <a:avLst/>
            <a:gdLst/>
            <a:ahLst/>
            <a:cxnLst/>
            <a:rect l="l" t="t" r="r" b="b"/>
            <a:pathLst>
              <a:path w="4048760" h="3134360">
                <a:moveTo>
                  <a:pt x="406400" y="901700"/>
                </a:moveTo>
                <a:lnTo>
                  <a:pt x="359600" y="904907"/>
                </a:lnTo>
                <a:lnTo>
                  <a:pt x="313355" y="914190"/>
                </a:lnTo>
                <a:lnTo>
                  <a:pt x="268220" y="929044"/>
                </a:lnTo>
                <a:lnTo>
                  <a:pt x="224750" y="948962"/>
                </a:lnTo>
                <a:lnTo>
                  <a:pt x="183499" y="973437"/>
                </a:lnTo>
                <a:lnTo>
                  <a:pt x="145023" y="1001963"/>
                </a:lnTo>
                <a:lnTo>
                  <a:pt x="109877" y="1034034"/>
                </a:lnTo>
                <a:lnTo>
                  <a:pt x="78616" y="1069143"/>
                </a:lnTo>
                <a:lnTo>
                  <a:pt x="51794" y="1106784"/>
                </a:lnTo>
                <a:lnTo>
                  <a:pt x="29966" y="1146451"/>
                </a:lnTo>
                <a:lnTo>
                  <a:pt x="13688" y="1187636"/>
                </a:lnTo>
                <a:lnTo>
                  <a:pt x="3514" y="1229835"/>
                </a:lnTo>
                <a:lnTo>
                  <a:pt x="0" y="1272540"/>
                </a:lnTo>
                <a:lnTo>
                  <a:pt x="0" y="1550670"/>
                </a:lnTo>
                <a:lnTo>
                  <a:pt x="0" y="1828800"/>
                </a:lnTo>
                <a:lnTo>
                  <a:pt x="0" y="2207260"/>
                </a:lnTo>
                <a:lnTo>
                  <a:pt x="0" y="2485390"/>
                </a:lnTo>
                <a:lnTo>
                  <a:pt x="0" y="2763520"/>
                </a:lnTo>
                <a:lnTo>
                  <a:pt x="3514" y="2806224"/>
                </a:lnTo>
                <a:lnTo>
                  <a:pt x="13688" y="2848423"/>
                </a:lnTo>
                <a:lnTo>
                  <a:pt x="29966" y="2889608"/>
                </a:lnTo>
                <a:lnTo>
                  <a:pt x="51794" y="2929275"/>
                </a:lnTo>
                <a:lnTo>
                  <a:pt x="78616" y="2966916"/>
                </a:lnTo>
                <a:lnTo>
                  <a:pt x="109877" y="3002025"/>
                </a:lnTo>
                <a:lnTo>
                  <a:pt x="145023" y="3034096"/>
                </a:lnTo>
                <a:lnTo>
                  <a:pt x="183499" y="3062622"/>
                </a:lnTo>
                <a:lnTo>
                  <a:pt x="224750" y="3087097"/>
                </a:lnTo>
                <a:lnTo>
                  <a:pt x="268220" y="3107015"/>
                </a:lnTo>
                <a:lnTo>
                  <a:pt x="313355" y="3121869"/>
                </a:lnTo>
                <a:lnTo>
                  <a:pt x="359600" y="3131152"/>
                </a:lnTo>
                <a:lnTo>
                  <a:pt x="406400" y="3134360"/>
                </a:lnTo>
                <a:lnTo>
                  <a:pt x="711199" y="3134360"/>
                </a:lnTo>
                <a:lnTo>
                  <a:pt x="1017270" y="3134360"/>
                </a:lnTo>
                <a:lnTo>
                  <a:pt x="1431290" y="3134360"/>
                </a:lnTo>
                <a:lnTo>
                  <a:pt x="1736089" y="3134360"/>
                </a:lnTo>
                <a:lnTo>
                  <a:pt x="2040889" y="3134360"/>
                </a:lnTo>
                <a:lnTo>
                  <a:pt x="2087711" y="3131152"/>
                </a:lnTo>
                <a:lnTo>
                  <a:pt x="2134015" y="3121869"/>
                </a:lnTo>
                <a:lnTo>
                  <a:pt x="2179241" y="3107015"/>
                </a:lnTo>
                <a:lnTo>
                  <a:pt x="2222826" y="3087097"/>
                </a:lnTo>
                <a:lnTo>
                  <a:pt x="2264209" y="3062622"/>
                </a:lnTo>
                <a:lnTo>
                  <a:pt x="2302827" y="3034096"/>
                </a:lnTo>
                <a:lnTo>
                  <a:pt x="2338120" y="3002025"/>
                </a:lnTo>
                <a:lnTo>
                  <a:pt x="2369524" y="2966916"/>
                </a:lnTo>
                <a:lnTo>
                  <a:pt x="2396479" y="2929275"/>
                </a:lnTo>
                <a:lnTo>
                  <a:pt x="2418421" y="2889608"/>
                </a:lnTo>
                <a:lnTo>
                  <a:pt x="2434790" y="2848423"/>
                </a:lnTo>
                <a:lnTo>
                  <a:pt x="2445024" y="2806224"/>
                </a:lnTo>
                <a:lnTo>
                  <a:pt x="2448560" y="2763520"/>
                </a:lnTo>
                <a:lnTo>
                  <a:pt x="2448560" y="2485390"/>
                </a:lnTo>
                <a:lnTo>
                  <a:pt x="2448560" y="2207260"/>
                </a:lnTo>
                <a:lnTo>
                  <a:pt x="2448560" y="1828800"/>
                </a:lnTo>
                <a:lnTo>
                  <a:pt x="4048760" y="0"/>
                </a:lnTo>
                <a:lnTo>
                  <a:pt x="2448560" y="1272540"/>
                </a:lnTo>
                <a:lnTo>
                  <a:pt x="2445024" y="1229835"/>
                </a:lnTo>
                <a:lnTo>
                  <a:pt x="2434790" y="1187636"/>
                </a:lnTo>
                <a:lnTo>
                  <a:pt x="2418421" y="1146451"/>
                </a:lnTo>
                <a:lnTo>
                  <a:pt x="2396479" y="1106784"/>
                </a:lnTo>
                <a:lnTo>
                  <a:pt x="2369524" y="1069143"/>
                </a:lnTo>
                <a:lnTo>
                  <a:pt x="2338120" y="1034034"/>
                </a:lnTo>
                <a:lnTo>
                  <a:pt x="2302827" y="1001963"/>
                </a:lnTo>
                <a:lnTo>
                  <a:pt x="2264209" y="973437"/>
                </a:lnTo>
                <a:lnTo>
                  <a:pt x="2222826" y="948962"/>
                </a:lnTo>
                <a:lnTo>
                  <a:pt x="2179241" y="929044"/>
                </a:lnTo>
                <a:lnTo>
                  <a:pt x="2134015" y="914190"/>
                </a:lnTo>
                <a:lnTo>
                  <a:pt x="2087711" y="904907"/>
                </a:lnTo>
                <a:lnTo>
                  <a:pt x="2040889" y="901700"/>
                </a:lnTo>
                <a:lnTo>
                  <a:pt x="1736089" y="901700"/>
                </a:lnTo>
                <a:lnTo>
                  <a:pt x="1431290" y="901700"/>
                </a:lnTo>
                <a:lnTo>
                  <a:pt x="1017270" y="901700"/>
                </a:lnTo>
                <a:lnTo>
                  <a:pt x="711199" y="901700"/>
                </a:lnTo>
                <a:lnTo>
                  <a:pt x="406400" y="901700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 txBox="1"/>
          <p:nvPr/>
        </p:nvSpPr>
        <p:spPr>
          <a:xfrm>
            <a:off x="1316989" y="3128009"/>
            <a:ext cx="243649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05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  <a:p>
            <a:pPr marR="375920" algn="ctr">
              <a:lnSpc>
                <a:spcPts val="1739"/>
              </a:lnSpc>
            </a:pPr>
            <a:r>
              <a:rPr sz="1800" spc="-5" dirty="0">
                <a:latin typeface="Arial"/>
                <a:cs typeface="Arial"/>
              </a:rPr>
              <a:t>VER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DOCUMENTO</a:t>
            </a:r>
            <a:endParaRPr sz="1800">
              <a:latin typeface="Arial"/>
              <a:cs typeface="Arial"/>
            </a:endParaRPr>
          </a:p>
          <a:p>
            <a:pPr marR="375920" algn="ctr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CHEQUEO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latin typeface="Arial Rounded MT Bold"/>
                <a:cs typeface="Arial Rounded MT Bold"/>
              </a:rPr>
              <a:t>A</a:t>
            </a:r>
            <a:r>
              <a:rPr sz="2000" b="1" dirty="0"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latin typeface="Arial Rounded MT Bold"/>
                <a:cs typeface="Arial Rounded MT Bold"/>
              </a:rPr>
              <a:t>L</a:t>
            </a:r>
            <a:r>
              <a:rPr sz="2000" b="1" dirty="0"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15489" y="1079500"/>
            <a:ext cx="6624320" cy="1065530"/>
          </a:xfrm>
          <a:custGeom>
            <a:avLst/>
            <a:gdLst/>
            <a:ahLst/>
            <a:cxnLst/>
            <a:rect l="l" t="t" r="r" b="b"/>
            <a:pathLst>
              <a:path w="6624320" h="1065530">
                <a:moveTo>
                  <a:pt x="6624319" y="0"/>
                </a:moveTo>
                <a:lnTo>
                  <a:pt x="0" y="0"/>
                </a:lnTo>
                <a:lnTo>
                  <a:pt x="0" y="1065529"/>
                </a:lnTo>
                <a:lnTo>
                  <a:pt x="6624319" y="1065529"/>
                </a:lnTo>
                <a:lnTo>
                  <a:pt x="6624319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15489" y="1079500"/>
            <a:ext cx="6624320" cy="1065530"/>
          </a:xfrm>
          <a:custGeom>
            <a:avLst/>
            <a:gdLst/>
            <a:ahLst/>
            <a:cxnLst/>
            <a:rect l="l" t="t" r="r" b="b"/>
            <a:pathLst>
              <a:path w="6624320" h="1065530">
                <a:moveTo>
                  <a:pt x="3312160" y="1065529"/>
                </a:moveTo>
                <a:lnTo>
                  <a:pt x="0" y="1065529"/>
                </a:lnTo>
                <a:lnTo>
                  <a:pt x="0" y="0"/>
                </a:lnTo>
                <a:lnTo>
                  <a:pt x="6624319" y="0"/>
                </a:lnTo>
                <a:lnTo>
                  <a:pt x="6624319" y="1065529"/>
                </a:lnTo>
                <a:lnTo>
                  <a:pt x="3312160" y="106552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92960" y="1112520"/>
            <a:ext cx="3581400" cy="99949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35"/>
              </a:spcBef>
            </a:pPr>
            <a:r>
              <a:rPr sz="3200" spc="-15" dirty="0">
                <a:latin typeface="Franklin Gothic Book"/>
                <a:cs typeface="Franklin Gothic Book"/>
              </a:rPr>
              <a:t>CALENDARIZACIÓN </a:t>
            </a:r>
            <a:r>
              <a:rPr sz="3200" dirty="0">
                <a:latin typeface="Franklin Gothic Book"/>
                <a:cs typeface="Franklin Gothic Book"/>
              </a:rPr>
              <a:t>Y  </a:t>
            </a:r>
            <a:r>
              <a:rPr sz="3200" spc="-5" dirty="0">
                <a:latin typeface="Franklin Gothic Book"/>
                <a:cs typeface="Franklin Gothic Book"/>
              </a:rPr>
              <a:t>RESPONSABLES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4253229" y="1940559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115559" y="197612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5729832" y="211962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8" name="object 268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 txBox="1"/>
          <p:nvPr/>
        </p:nvSpPr>
        <p:spPr>
          <a:xfrm>
            <a:off x="5265420" y="440055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5" name="object 325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 txBox="1"/>
          <p:nvPr/>
        </p:nvSpPr>
        <p:spPr>
          <a:xfrm>
            <a:off x="3536542" y="402970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7" name="object 377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34" name="object 434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 txBox="1"/>
          <p:nvPr/>
        </p:nvSpPr>
        <p:spPr>
          <a:xfrm>
            <a:off x="4111852" y="455295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89" name="object 489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 txBox="1"/>
          <p:nvPr/>
        </p:nvSpPr>
        <p:spPr>
          <a:xfrm>
            <a:off x="3312159" y="3096260"/>
            <a:ext cx="534670" cy="394970"/>
          </a:xfrm>
          <a:prstGeom prst="rect">
            <a:avLst/>
          </a:prstGeom>
          <a:ln w="9344">
            <a:solidFill>
              <a:srgbClr val="FFFF9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2" name="object 532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Black"/>
                <a:cs typeface="Arial Black"/>
              </a:rPr>
              <a:t>CUARTO </a:t>
            </a:r>
            <a:r>
              <a:rPr sz="2000" spc="-5" dirty="0">
                <a:latin typeface="Arial Black"/>
                <a:cs typeface="Arial Black"/>
              </a:rPr>
              <a:t>paso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93" name="object 593"/>
          <p:cNvSpPr/>
          <p:nvPr/>
        </p:nvSpPr>
        <p:spPr>
          <a:xfrm>
            <a:off x="4988052" y="6064884"/>
            <a:ext cx="3434715" cy="0"/>
          </a:xfrm>
          <a:custGeom>
            <a:avLst/>
            <a:gdLst/>
            <a:ahLst/>
            <a:cxnLst/>
            <a:rect l="l" t="t" r="r" b="b"/>
            <a:pathLst>
              <a:path w="3434715">
                <a:moveTo>
                  <a:pt x="0" y="0"/>
                </a:moveTo>
                <a:lnTo>
                  <a:pt x="3434588" y="0"/>
                </a:lnTo>
              </a:path>
            </a:pathLst>
          </a:custGeom>
          <a:ln w="3175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607559" y="6062345"/>
            <a:ext cx="3815079" cy="0"/>
          </a:xfrm>
          <a:custGeom>
            <a:avLst/>
            <a:gdLst/>
            <a:ahLst/>
            <a:cxnLst/>
            <a:rect l="l" t="t" r="r" b="b"/>
            <a:pathLst>
              <a:path w="3815079">
                <a:moveTo>
                  <a:pt x="0" y="0"/>
                </a:moveTo>
                <a:lnTo>
                  <a:pt x="3815080" y="0"/>
                </a:lnTo>
              </a:path>
            </a:pathLst>
          </a:custGeom>
          <a:ln w="381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607559" y="6056629"/>
            <a:ext cx="1907539" cy="0"/>
          </a:xfrm>
          <a:custGeom>
            <a:avLst/>
            <a:gdLst/>
            <a:ahLst/>
            <a:cxnLst/>
            <a:rect l="l" t="t" r="r" b="b"/>
            <a:pathLst>
              <a:path w="1907540">
                <a:moveTo>
                  <a:pt x="0" y="0"/>
                </a:moveTo>
                <a:lnTo>
                  <a:pt x="1907539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606290" y="6041390"/>
            <a:ext cx="3817620" cy="19050"/>
          </a:xfrm>
          <a:custGeom>
            <a:avLst/>
            <a:gdLst/>
            <a:ahLst/>
            <a:cxnLst/>
            <a:rect l="l" t="t" r="r" b="b"/>
            <a:pathLst>
              <a:path w="3817620" h="19050">
                <a:moveTo>
                  <a:pt x="0" y="19050"/>
                </a:moveTo>
                <a:lnTo>
                  <a:pt x="3817619" y="19050"/>
                </a:lnTo>
                <a:lnTo>
                  <a:pt x="3817619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A9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606290" y="602995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AA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606290" y="6019800"/>
            <a:ext cx="3817620" cy="16510"/>
          </a:xfrm>
          <a:custGeom>
            <a:avLst/>
            <a:gdLst/>
            <a:ahLst/>
            <a:cxnLst/>
            <a:rect l="l" t="t" r="r" b="b"/>
            <a:pathLst>
              <a:path w="3817620" h="16510">
                <a:moveTo>
                  <a:pt x="0" y="16510"/>
                </a:moveTo>
                <a:lnTo>
                  <a:pt x="3817619" y="16510"/>
                </a:lnTo>
                <a:lnTo>
                  <a:pt x="3817619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ABD8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606290" y="6007100"/>
            <a:ext cx="3818890" cy="19050"/>
          </a:xfrm>
          <a:custGeom>
            <a:avLst/>
            <a:gdLst/>
            <a:ahLst/>
            <a:cxnLst/>
            <a:rect l="l" t="t" r="r" b="b"/>
            <a:pathLst>
              <a:path w="3818890" h="19050">
                <a:moveTo>
                  <a:pt x="0" y="19050"/>
                </a:moveTo>
                <a:lnTo>
                  <a:pt x="3818890" y="19050"/>
                </a:lnTo>
                <a:lnTo>
                  <a:pt x="381889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ACD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606290" y="5995670"/>
            <a:ext cx="3818890" cy="19050"/>
          </a:xfrm>
          <a:custGeom>
            <a:avLst/>
            <a:gdLst/>
            <a:ahLst/>
            <a:cxnLst/>
            <a:rect l="l" t="t" r="r" b="b"/>
            <a:pathLst>
              <a:path w="3818890" h="19050">
                <a:moveTo>
                  <a:pt x="0" y="19049"/>
                </a:moveTo>
                <a:lnTo>
                  <a:pt x="3818890" y="19049"/>
                </a:lnTo>
                <a:lnTo>
                  <a:pt x="3818890" y="0"/>
                </a:lnTo>
                <a:lnTo>
                  <a:pt x="0" y="0"/>
                </a:lnTo>
                <a:lnTo>
                  <a:pt x="0" y="19049"/>
                </a:lnTo>
                <a:close/>
              </a:path>
            </a:pathLst>
          </a:custGeom>
          <a:solidFill>
            <a:srgbClr val="AD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606290" y="5985509"/>
            <a:ext cx="3818890" cy="16510"/>
          </a:xfrm>
          <a:custGeom>
            <a:avLst/>
            <a:gdLst/>
            <a:ahLst/>
            <a:cxnLst/>
            <a:rect l="l" t="t" r="r" b="b"/>
            <a:pathLst>
              <a:path w="3818890" h="16510">
                <a:moveTo>
                  <a:pt x="0" y="16510"/>
                </a:moveTo>
                <a:lnTo>
                  <a:pt x="3818890" y="16510"/>
                </a:lnTo>
                <a:lnTo>
                  <a:pt x="381889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AE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606290" y="597407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AF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606290" y="5961379"/>
            <a:ext cx="3818890" cy="19050"/>
          </a:xfrm>
          <a:custGeom>
            <a:avLst/>
            <a:gdLst/>
            <a:ahLst/>
            <a:cxnLst/>
            <a:rect l="l" t="t" r="r" b="b"/>
            <a:pathLst>
              <a:path w="3818890" h="19050">
                <a:moveTo>
                  <a:pt x="0" y="19050"/>
                </a:moveTo>
                <a:lnTo>
                  <a:pt x="3818890" y="19050"/>
                </a:lnTo>
                <a:lnTo>
                  <a:pt x="381889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B0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606290" y="5949950"/>
            <a:ext cx="3818890" cy="19050"/>
          </a:xfrm>
          <a:custGeom>
            <a:avLst/>
            <a:gdLst/>
            <a:ahLst/>
            <a:cxnLst/>
            <a:rect l="l" t="t" r="r" b="b"/>
            <a:pathLst>
              <a:path w="3818890" h="19050">
                <a:moveTo>
                  <a:pt x="0" y="19050"/>
                </a:moveTo>
                <a:lnTo>
                  <a:pt x="3818890" y="19050"/>
                </a:lnTo>
                <a:lnTo>
                  <a:pt x="381889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B1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606290" y="5939790"/>
            <a:ext cx="3818890" cy="16510"/>
          </a:xfrm>
          <a:custGeom>
            <a:avLst/>
            <a:gdLst/>
            <a:ahLst/>
            <a:cxnLst/>
            <a:rect l="l" t="t" r="r" b="b"/>
            <a:pathLst>
              <a:path w="3818890" h="16510">
                <a:moveTo>
                  <a:pt x="0" y="16510"/>
                </a:moveTo>
                <a:lnTo>
                  <a:pt x="3818890" y="16510"/>
                </a:lnTo>
                <a:lnTo>
                  <a:pt x="381889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B2D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606290" y="592835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B3D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606290" y="5915659"/>
            <a:ext cx="3818890" cy="19050"/>
          </a:xfrm>
          <a:custGeom>
            <a:avLst/>
            <a:gdLst/>
            <a:ahLst/>
            <a:cxnLst/>
            <a:rect l="l" t="t" r="r" b="b"/>
            <a:pathLst>
              <a:path w="3818890" h="19050">
                <a:moveTo>
                  <a:pt x="0" y="19049"/>
                </a:moveTo>
                <a:lnTo>
                  <a:pt x="3818890" y="19049"/>
                </a:lnTo>
                <a:lnTo>
                  <a:pt x="3818890" y="0"/>
                </a:lnTo>
                <a:lnTo>
                  <a:pt x="0" y="0"/>
                </a:lnTo>
                <a:lnTo>
                  <a:pt x="0" y="19049"/>
                </a:lnTo>
                <a:close/>
              </a:path>
            </a:pathLst>
          </a:custGeom>
          <a:solidFill>
            <a:srgbClr val="B4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606290" y="590550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B5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606290" y="589407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B6D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606290" y="588264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B7D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606290" y="5869940"/>
            <a:ext cx="3818890" cy="19050"/>
          </a:xfrm>
          <a:custGeom>
            <a:avLst/>
            <a:gdLst/>
            <a:ahLst/>
            <a:cxnLst/>
            <a:rect l="l" t="t" r="r" b="b"/>
            <a:pathLst>
              <a:path w="3818890" h="19050">
                <a:moveTo>
                  <a:pt x="0" y="19050"/>
                </a:moveTo>
                <a:lnTo>
                  <a:pt x="3818890" y="19050"/>
                </a:lnTo>
                <a:lnTo>
                  <a:pt x="3818890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B8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606290" y="585977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B9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606290" y="584835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BA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606290" y="583692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BB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606290" y="582549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BC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606290" y="581405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BD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606290" y="580262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BE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606290" y="579120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BF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606290" y="577977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0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606290" y="576834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1E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606290" y="575690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2E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606290" y="574547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C3E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606290" y="573405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C4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606290" y="572262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5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606290" y="571119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6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606290" y="569975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7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606290" y="568832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C8E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606290" y="567690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C9E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4606290" y="566547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4606290" y="565404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C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4606290" y="564260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C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4606290" y="5631179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CD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4606290" y="561975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80"/>
                </a:moveTo>
                <a:lnTo>
                  <a:pt x="3818890" y="17780"/>
                </a:lnTo>
                <a:lnTo>
                  <a:pt x="381889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CE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4606290" y="5608320"/>
            <a:ext cx="3818890" cy="17780"/>
          </a:xfrm>
          <a:custGeom>
            <a:avLst/>
            <a:gdLst/>
            <a:ahLst/>
            <a:cxnLst/>
            <a:rect l="l" t="t" r="r" b="b"/>
            <a:pathLst>
              <a:path w="3818890" h="17779">
                <a:moveTo>
                  <a:pt x="0" y="17779"/>
                </a:moveTo>
                <a:lnTo>
                  <a:pt x="3818890" y="17779"/>
                </a:lnTo>
                <a:lnTo>
                  <a:pt x="381889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CFE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4607559" y="559689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0E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4607559" y="558545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1E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4607559" y="557402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D2E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4607559" y="556260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D3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4607559" y="555117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4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4607559" y="553974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5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4607559" y="552830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6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4607559" y="551687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D7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4607559" y="550545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D8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4607559" y="549402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9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4607559" y="548259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4607559" y="547115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4607559" y="545972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DC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4607559" y="544830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DD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4607559" y="543687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E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4607559" y="542544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4607559" y="541400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4607559" y="5402579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E1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4607559" y="539115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80"/>
                </a:moveTo>
                <a:lnTo>
                  <a:pt x="3817619" y="17780"/>
                </a:lnTo>
                <a:lnTo>
                  <a:pt x="3817619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E2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4607559" y="537972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E3F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4607559" y="5368290"/>
            <a:ext cx="3817620" cy="17780"/>
          </a:xfrm>
          <a:custGeom>
            <a:avLst/>
            <a:gdLst/>
            <a:ahLst/>
            <a:cxnLst/>
            <a:rect l="l" t="t" r="r" b="b"/>
            <a:pathLst>
              <a:path w="3817620" h="17779">
                <a:moveTo>
                  <a:pt x="0" y="17779"/>
                </a:moveTo>
                <a:lnTo>
                  <a:pt x="3817619" y="17779"/>
                </a:lnTo>
                <a:lnTo>
                  <a:pt x="3817619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E4F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4607559" y="5370192"/>
            <a:ext cx="3815079" cy="0"/>
          </a:xfrm>
          <a:custGeom>
            <a:avLst/>
            <a:gdLst/>
            <a:ahLst/>
            <a:cxnLst/>
            <a:rect l="l" t="t" r="r" b="b"/>
            <a:pathLst>
              <a:path w="3815079">
                <a:moveTo>
                  <a:pt x="0" y="0"/>
                </a:moveTo>
                <a:lnTo>
                  <a:pt x="3815080" y="0"/>
                </a:lnTo>
              </a:path>
            </a:pathLst>
          </a:custGeom>
          <a:ln w="8885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4607559" y="5364479"/>
            <a:ext cx="3816350" cy="699770"/>
          </a:xfrm>
          <a:custGeom>
            <a:avLst/>
            <a:gdLst/>
            <a:ahLst/>
            <a:cxnLst/>
            <a:rect l="l" t="t" r="r" b="b"/>
            <a:pathLst>
              <a:path w="3816350" h="699770">
                <a:moveTo>
                  <a:pt x="1908810" y="699770"/>
                </a:moveTo>
                <a:lnTo>
                  <a:pt x="0" y="699770"/>
                </a:lnTo>
                <a:lnTo>
                  <a:pt x="0" y="0"/>
                </a:lnTo>
                <a:lnTo>
                  <a:pt x="3816349" y="0"/>
                </a:lnTo>
                <a:lnTo>
                  <a:pt x="3816349" y="699770"/>
                </a:lnTo>
                <a:lnTo>
                  <a:pt x="1908810" y="6997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 txBox="1"/>
          <p:nvPr/>
        </p:nvSpPr>
        <p:spPr>
          <a:xfrm>
            <a:off x="4612232" y="5383326"/>
            <a:ext cx="3807460" cy="656590"/>
          </a:xfrm>
          <a:prstGeom prst="rect">
            <a:avLst/>
          </a:prstGeom>
          <a:solidFill>
            <a:srgbClr val="CAE6FF"/>
          </a:solidFill>
        </p:spPr>
        <p:txBody>
          <a:bodyPr vert="horz" wrap="square" lIns="0" tIns="25400" rIns="0" bIns="0" rtlCol="0">
            <a:spAutoFit/>
          </a:bodyPr>
          <a:lstStyle/>
          <a:p>
            <a:pPr marL="85090" marR="187960">
              <a:lnSpc>
                <a:spcPct val="100000"/>
              </a:lnSpc>
              <a:spcBef>
                <a:spcPts val="200"/>
              </a:spcBef>
              <a:tabLst>
                <a:tab pos="976630" algn="l"/>
              </a:tabLst>
            </a:pPr>
            <a:r>
              <a:rPr sz="2000" spc="-5" dirty="0">
                <a:latin typeface="Arial Black"/>
                <a:cs typeface="Arial Black"/>
              </a:rPr>
              <a:t>IDEM	</a:t>
            </a:r>
            <a:r>
              <a:rPr sz="2000" spc="-40" dirty="0">
                <a:latin typeface="Arial Black"/>
                <a:cs typeface="Arial Black"/>
              </a:rPr>
              <a:t>PARA </a:t>
            </a:r>
            <a:r>
              <a:rPr sz="2000" dirty="0">
                <a:latin typeface="Arial Black"/>
                <a:cs typeface="Arial Black"/>
              </a:rPr>
              <a:t>5º, 6º, </a:t>
            </a:r>
            <a:r>
              <a:rPr sz="2000" spc="-5" dirty="0">
                <a:latin typeface="Arial Black"/>
                <a:cs typeface="Arial Black"/>
              </a:rPr>
              <a:t>7º </a:t>
            </a:r>
            <a:r>
              <a:rPr sz="2000" dirty="0">
                <a:latin typeface="Arial Black"/>
                <a:cs typeface="Arial Black"/>
              </a:rPr>
              <a:t>Y </a:t>
            </a:r>
            <a:r>
              <a:rPr sz="2000" spc="-5" dirty="0">
                <a:latin typeface="Arial Black"/>
                <a:cs typeface="Arial Black"/>
              </a:rPr>
              <a:t>8º  </a:t>
            </a:r>
            <a:r>
              <a:rPr sz="2000" spc="-35" dirty="0">
                <a:latin typeface="Arial Black"/>
                <a:cs typeface="Arial Black"/>
              </a:rPr>
              <a:t>PASOS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latin typeface="Arial Rounded MT Bold"/>
                <a:cs typeface="Arial Rounded MT Bold"/>
              </a:rPr>
              <a:t>A</a:t>
            </a:r>
            <a:r>
              <a:rPr sz="2000" b="1" dirty="0"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latin typeface="Arial Rounded MT Bold"/>
                <a:cs typeface="Arial Rounded MT Bold"/>
              </a:rPr>
              <a:t>L</a:t>
            </a:r>
            <a:r>
              <a:rPr sz="2000" b="1" dirty="0"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29410" y="943610"/>
            <a:ext cx="2376170" cy="1107440"/>
          </a:xfrm>
          <a:prstGeom prst="rect">
            <a:avLst/>
          </a:prstGeom>
          <a:solidFill>
            <a:srgbClr val="FFCCCC"/>
          </a:solidFill>
          <a:ln w="9344">
            <a:solidFill>
              <a:srgbClr val="019ED8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9"/>
              </a:spcBef>
            </a:pPr>
            <a:r>
              <a:rPr sz="2000" b="1" spc="-5" dirty="0">
                <a:latin typeface="Arial"/>
                <a:cs typeface="Arial"/>
              </a:rPr>
              <a:t>Autoevaluación</a:t>
            </a:r>
            <a:endParaRPr sz="2000">
              <a:latin typeface="Arial"/>
              <a:cs typeface="Arial"/>
            </a:endParaRPr>
          </a:p>
          <a:p>
            <a:pPr marL="89535" marR="940435">
              <a:lnSpc>
                <a:spcPct val="100000"/>
              </a:lnSpc>
              <a:spcBef>
                <a:spcPts val="800"/>
              </a:spcBef>
            </a:pPr>
            <a:r>
              <a:rPr sz="2000" b="1" spc="-5" dirty="0">
                <a:latin typeface="Arial"/>
                <a:cs typeface="Arial"/>
              </a:rPr>
              <a:t>E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spc="5" dirty="0">
                <a:latin typeface="Arial"/>
                <a:cs typeface="Arial"/>
              </a:rPr>
              <a:t>a</a:t>
            </a:r>
            <a:r>
              <a:rPr sz="2000" b="1" spc="-10" dirty="0">
                <a:latin typeface="Arial"/>
                <a:cs typeface="Arial"/>
              </a:rPr>
              <a:t>l</a:t>
            </a:r>
            <a:r>
              <a:rPr sz="2000" b="1" spc="-5" dirty="0">
                <a:latin typeface="Arial"/>
                <a:cs typeface="Arial"/>
              </a:rPr>
              <a:t>u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5" dirty="0">
                <a:latin typeface="Arial"/>
                <a:cs typeface="Arial"/>
              </a:rPr>
              <a:t>c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spc="-5" dirty="0">
                <a:latin typeface="Arial"/>
                <a:cs typeface="Arial"/>
              </a:rPr>
              <a:t>ón  externa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5115559" y="197612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5729832" y="211962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 txBox="1"/>
          <p:nvPr/>
        </p:nvSpPr>
        <p:spPr>
          <a:xfrm>
            <a:off x="5192622" y="440055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 txBox="1"/>
          <p:nvPr/>
        </p:nvSpPr>
        <p:spPr>
          <a:xfrm>
            <a:off x="3536542" y="402970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5" name="object 375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32" name="object 432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 txBox="1"/>
          <p:nvPr/>
        </p:nvSpPr>
        <p:spPr>
          <a:xfrm>
            <a:off x="4111852" y="455295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87" name="object 487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 txBox="1"/>
          <p:nvPr/>
        </p:nvSpPr>
        <p:spPr>
          <a:xfrm>
            <a:off x="3312159" y="3096260"/>
            <a:ext cx="534670" cy="394970"/>
          </a:xfrm>
          <a:prstGeom prst="rect">
            <a:avLst/>
          </a:prstGeom>
          <a:ln w="9344">
            <a:solidFill>
              <a:srgbClr val="FFFF9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0" name="object 530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34" name="object 534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 Black"/>
                <a:cs typeface="Arial Black"/>
              </a:rPr>
              <a:t>Paso</a:t>
            </a:r>
            <a:r>
              <a:rPr sz="2000" spc="-20" dirty="0">
                <a:latin typeface="Arial Black"/>
                <a:cs typeface="Arial Black"/>
              </a:rPr>
              <a:t> </a:t>
            </a:r>
            <a:r>
              <a:rPr sz="2000" spc="-25" dirty="0">
                <a:latin typeface="Arial Black"/>
                <a:cs typeface="Arial Black"/>
              </a:rPr>
              <a:t>Nueve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91" name="object 591"/>
          <p:cNvSpPr txBox="1"/>
          <p:nvPr/>
        </p:nvSpPr>
        <p:spPr>
          <a:xfrm>
            <a:off x="2381250" y="5265420"/>
            <a:ext cx="3106420" cy="55626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>
              <a:lnSpc>
                <a:spcPts val="2020"/>
              </a:lnSpc>
              <a:spcBef>
                <a:spcPts val="284"/>
              </a:spcBef>
            </a:pPr>
            <a:r>
              <a:rPr sz="1800" spc="-40" dirty="0">
                <a:latin typeface="Arial"/>
                <a:cs typeface="Arial"/>
              </a:rPr>
              <a:t>Ver </a:t>
            </a:r>
            <a:r>
              <a:rPr sz="1800" spc="-10" dirty="0">
                <a:latin typeface="Arial"/>
                <a:cs typeface="Arial"/>
              </a:rPr>
              <a:t>documentos </a:t>
            </a:r>
            <a:r>
              <a:rPr sz="1800" spc="-5" dirty="0">
                <a:latin typeface="Arial"/>
                <a:cs typeface="Arial"/>
              </a:rPr>
              <a:t>de chequeo </a:t>
            </a:r>
            <a:r>
              <a:rPr sz="1800" dirty="0">
                <a:latin typeface="Arial"/>
                <a:cs typeface="Arial"/>
              </a:rPr>
              <a:t>y  </a:t>
            </a:r>
            <a:r>
              <a:rPr sz="1800" spc="-10" dirty="0">
                <a:latin typeface="Arial"/>
                <a:cs typeface="Arial"/>
              </a:rPr>
              <a:t>Rubrica </a:t>
            </a:r>
            <a:r>
              <a:rPr sz="1800" spc="-5" dirty="0">
                <a:latin typeface="Arial"/>
                <a:cs typeface="Arial"/>
              </a:rPr>
              <a:t>del </a:t>
            </a:r>
            <a:r>
              <a:rPr sz="1800" spc="-10" dirty="0">
                <a:latin typeface="Arial"/>
                <a:cs typeface="Arial"/>
              </a:rPr>
              <a:t>Plan de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Igualdad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0"/>
            <a:ext cx="914654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22750" y="6720706"/>
            <a:ext cx="369570" cy="137795"/>
          </a:xfrm>
          <a:custGeom>
            <a:avLst/>
            <a:gdLst/>
            <a:ahLst/>
            <a:cxnLst/>
            <a:rect l="l" t="t" r="r" b="b"/>
            <a:pathLst>
              <a:path w="369569" h="137795">
                <a:moveTo>
                  <a:pt x="0" y="0"/>
                </a:moveTo>
                <a:lnTo>
                  <a:pt x="50599" y="137293"/>
                </a:lnTo>
                <a:lnTo>
                  <a:pt x="369088" y="137293"/>
                </a:lnTo>
                <a:lnTo>
                  <a:pt x="0" y="0"/>
                </a:lnTo>
                <a:close/>
              </a:path>
            </a:pathLst>
          </a:custGeom>
          <a:solidFill>
            <a:srgbClr val="BB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34836" y="6482163"/>
            <a:ext cx="1010919" cy="375920"/>
          </a:xfrm>
          <a:custGeom>
            <a:avLst/>
            <a:gdLst/>
            <a:ahLst/>
            <a:cxnLst/>
            <a:rect l="l" t="t" r="r" b="b"/>
            <a:pathLst>
              <a:path w="1010920" h="375920">
                <a:moveTo>
                  <a:pt x="0" y="0"/>
                </a:moveTo>
                <a:lnTo>
                  <a:pt x="87914" y="238542"/>
                </a:lnTo>
                <a:lnTo>
                  <a:pt x="457003" y="375836"/>
                </a:lnTo>
                <a:lnTo>
                  <a:pt x="1010721" y="375836"/>
                </a:lnTo>
                <a:lnTo>
                  <a:pt x="0" y="0"/>
                </a:lnTo>
                <a:close/>
              </a:path>
            </a:pathLst>
          </a:custGeom>
          <a:solidFill>
            <a:srgbClr val="B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47128" y="6244179"/>
            <a:ext cx="1651000" cy="614045"/>
          </a:xfrm>
          <a:custGeom>
            <a:avLst/>
            <a:gdLst/>
            <a:ahLst/>
            <a:cxnLst/>
            <a:rect l="l" t="t" r="r" b="b"/>
            <a:pathLst>
              <a:path w="1651000" h="614045">
                <a:moveTo>
                  <a:pt x="0" y="0"/>
                </a:moveTo>
                <a:lnTo>
                  <a:pt x="87708" y="237983"/>
                </a:lnTo>
                <a:lnTo>
                  <a:pt x="1098429" y="613820"/>
                </a:lnTo>
                <a:lnTo>
                  <a:pt x="1650719" y="613820"/>
                </a:lnTo>
                <a:lnTo>
                  <a:pt x="0" y="0"/>
                </a:lnTo>
                <a:close/>
              </a:path>
            </a:pathLst>
          </a:custGeom>
          <a:solidFill>
            <a:srgbClr val="BD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59420" y="6006196"/>
            <a:ext cx="2291080" cy="852169"/>
          </a:xfrm>
          <a:custGeom>
            <a:avLst/>
            <a:gdLst/>
            <a:ahLst/>
            <a:cxnLst/>
            <a:rect l="l" t="t" r="r" b="b"/>
            <a:pathLst>
              <a:path w="2291079" h="852170">
                <a:moveTo>
                  <a:pt x="0" y="0"/>
                </a:moveTo>
                <a:lnTo>
                  <a:pt x="87708" y="237983"/>
                </a:lnTo>
                <a:lnTo>
                  <a:pt x="1738427" y="851803"/>
                </a:lnTo>
                <a:lnTo>
                  <a:pt x="2290718" y="851803"/>
                </a:lnTo>
                <a:lnTo>
                  <a:pt x="0" y="0"/>
                </a:lnTo>
                <a:close/>
              </a:path>
            </a:pathLst>
          </a:custGeom>
          <a:solidFill>
            <a:srgbClr val="BE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71341" y="5767206"/>
            <a:ext cx="2932430" cy="1090930"/>
          </a:xfrm>
          <a:custGeom>
            <a:avLst/>
            <a:gdLst/>
            <a:ahLst/>
            <a:cxnLst/>
            <a:rect l="l" t="t" r="r" b="b"/>
            <a:pathLst>
              <a:path w="2932429" h="1090929">
                <a:moveTo>
                  <a:pt x="0" y="0"/>
                </a:moveTo>
                <a:lnTo>
                  <a:pt x="88078" y="238989"/>
                </a:lnTo>
                <a:lnTo>
                  <a:pt x="2378797" y="1090793"/>
                </a:lnTo>
                <a:lnTo>
                  <a:pt x="2932393" y="1090793"/>
                </a:lnTo>
                <a:lnTo>
                  <a:pt x="0" y="0"/>
                </a:lnTo>
                <a:close/>
              </a:path>
            </a:pathLst>
          </a:custGeom>
          <a:solidFill>
            <a:srgbClr val="BF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3461" y="5528757"/>
            <a:ext cx="3575050" cy="1329690"/>
          </a:xfrm>
          <a:custGeom>
            <a:avLst/>
            <a:gdLst/>
            <a:ahLst/>
            <a:cxnLst/>
            <a:rect l="l" t="t" r="r" b="b"/>
            <a:pathLst>
              <a:path w="3575050" h="1329690">
                <a:moveTo>
                  <a:pt x="0" y="0"/>
                </a:moveTo>
                <a:lnTo>
                  <a:pt x="87879" y="238448"/>
                </a:lnTo>
                <a:lnTo>
                  <a:pt x="3020272" y="1329242"/>
                </a:lnTo>
                <a:lnTo>
                  <a:pt x="3574673" y="1329242"/>
                </a:lnTo>
                <a:lnTo>
                  <a:pt x="0" y="0"/>
                </a:lnTo>
                <a:close/>
              </a:path>
            </a:pathLst>
          </a:custGeom>
          <a:solidFill>
            <a:srgbClr val="C0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95753" y="5290773"/>
            <a:ext cx="4215130" cy="1567815"/>
          </a:xfrm>
          <a:custGeom>
            <a:avLst/>
            <a:gdLst/>
            <a:ahLst/>
            <a:cxnLst/>
            <a:rect l="l" t="t" r="r" b="b"/>
            <a:pathLst>
              <a:path w="4215130" h="1567815">
                <a:moveTo>
                  <a:pt x="0" y="0"/>
                </a:moveTo>
                <a:lnTo>
                  <a:pt x="87708" y="237983"/>
                </a:lnTo>
                <a:lnTo>
                  <a:pt x="3662381" y="1567226"/>
                </a:lnTo>
                <a:lnTo>
                  <a:pt x="4214671" y="1567226"/>
                </a:lnTo>
                <a:lnTo>
                  <a:pt x="0" y="0"/>
                </a:lnTo>
                <a:close/>
              </a:path>
            </a:pathLst>
          </a:custGeom>
          <a:solidFill>
            <a:srgbClr val="C1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8045" y="5052790"/>
            <a:ext cx="4855210" cy="1805305"/>
          </a:xfrm>
          <a:custGeom>
            <a:avLst/>
            <a:gdLst/>
            <a:ahLst/>
            <a:cxnLst/>
            <a:rect l="l" t="t" r="r" b="b"/>
            <a:pathLst>
              <a:path w="4855209" h="1805304">
                <a:moveTo>
                  <a:pt x="0" y="0"/>
                </a:moveTo>
                <a:lnTo>
                  <a:pt x="87708" y="237983"/>
                </a:lnTo>
                <a:lnTo>
                  <a:pt x="4302379" y="1805209"/>
                </a:lnTo>
                <a:lnTo>
                  <a:pt x="4854669" y="1805209"/>
                </a:lnTo>
                <a:lnTo>
                  <a:pt x="0" y="0"/>
                </a:lnTo>
                <a:close/>
              </a:path>
            </a:pathLst>
          </a:custGeom>
          <a:solidFill>
            <a:srgbClr val="C2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9931" y="4813706"/>
            <a:ext cx="5420995" cy="2044700"/>
          </a:xfrm>
          <a:custGeom>
            <a:avLst/>
            <a:gdLst/>
            <a:ahLst/>
            <a:cxnLst/>
            <a:rect l="l" t="t" r="r" b="b"/>
            <a:pathLst>
              <a:path w="5420995" h="2044700">
                <a:moveTo>
                  <a:pt x="0" y="0"/>
                </a:moveTo>
                <a:lnTo>
                  <a:pt x="88113" y="239083"/>
                </a:lnTo>
                <a:lnTo>
                  <a:pt x="4942783" y="2044293"/>
                </a:lnTo>
                <a:lnTo>
                  <a:pt x="5345738" y="2044293"/>
                </a:lnTo>
                <a:lnTo>
                  <a:pt x="5420968" y="2016495"/>
                </a:lnTo>
                <a:lnTo>
                  <a:pt x="0" y="0"/>
                </a:lnTo>
                <a:close/>
              </a:path>
            </a:pathLst>
          </a:custGeom>
          <a:solidFill>
            <a:srgbClr val="C3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2086" y="4575351"/>
            <a:ext cx="5787390" cy="2254885"/>
          </a:xfrm>
          <a:custGeom>
            <a:avLst/>
            <a:gdLst/>
            <a:ahLst/>
            <a:cxnLst/>
            <a:rect l="l" t="t" r="r" b="b"/>
            <a:pathLst>
              <a:path w="5787390" h="2254884">
                <a:moveTo>
                  <a:pt x="0" y="0"/>
                </a:moveTo>
                <a:lnTo>
                  <a:pt x="87845" y="238355"/>
                </a:lnTo>
                <a:lnTo>
                  <a:pt x="5508814" y="2254850"/>
                </a:lnTo>
                <a:lnTo>
                  <a:pt x="5787223" y="2151979"/>
                </a:lnTo>
                <a:lnTo>
                  <a:pt x="0" y="0"/>
                </a:lnTo>
                <a:close/>
              </a:path>
            </a:pathLst>
          </a:custGeom>
          <a:solidFill>
            <a:srgbClr val="C4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44378" y="4337368"/>
            <a:ext cx="6152515" cy="2390140"/>
          </a:xfrm>
          <a:custGeom>
            <a:avLst/>
            <a:gdLst/>
            <a:ahLst/>
            <a:cxnLst/>
            <a:rect l="l" t="t" r="r" b="b"/>
            <a:pathLst>
              <a:path w="6152515" h="2390140">
                <a:moveTo>
                  <a:pt x="0" y="0"/>
                </a:moveTo>
                <a:lnTo>
                  <a:pt x="87708" y="237983"/>
                </a:lnTo>
                <a:lnTo>
                  <a:pt x="5874931" y="2389963"/>
                </a:lnTo>
                <a:lnTo>
                  <a:pt x="6151952" y="2287604"/>
                </a:lnTo>
                <a:lnTo>
                  <a:pt x="0" y="0"/>
                </a:lnTo>
                <a:close/>
              </a:path>
            </a:pathLst>
          </a:custGeom>
          <a:solidFill>
            <a:srgbClr val="C5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56399" y="4098649"/>
            <a:ext cx="6517640" cy="2526665"/>
          </a:xfrm>
          <a:custGeom>
            <a:avLst/>
            <a:gdLst/>
            <a:ahLst/>
            <a:cxnLst/>
            <a:rect l="l" t="t" r="r" b="b"/>
            <a:pathLst>
              <a:path w="6517640" h="2526665">
                <a:moveTo>
                  <a:pt x="0" y="0"/>
                </a:moveTo>
                <a:lnTo>
                  <a:pt x="87979" y="238718"/>
                </a:lnTo>
                <a:lnTo>
                  <a:pt x="6239932" y="2526323"/>
                </a:lnTo>
                <a:lnTo>
                  <a:pt x="6517088" y="2423914"/>
                </a:lnTo>
                <a:lnTo>
                  <a:pt x="0" y="0"/>
                </a:lnTo>
                <a:close/>
              </a:path>
            </a:pathLst>
          </a:custGeom>
          <a:solidFill>
            <a:srgbClr val="C6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68723" y="3860754"/>
            <a:ext cx="6881495" cy="2661920"/>
          </a:xfrm>
          <a:custGeom>
            <a:avLst/>
            <a:gdLst/>
            <a:ahLst/>
            <a:cxnLst/>
            <a:rect l="l" t="t" r="r" b="b"/>
            <a:pathLst>
              <a:path w="6881495" h="2661920">
                <a:moveTo>
                  <a:pt x="0" y="0"/>
                </a:moveTo>
                <a:lnTo>
                  <a:pt x="87675" y="237894"/>
                </a:lnTo>
                <a:lnTo>
                  <a:pt x="6604764" y="2661809"/>
                </a:lnTo>
                <a:lnTo>
                  <a:pt x="6881191" y="2559670"/>
                </a:lnTo>
                <a:lnTo>
                  <a:pt x="0" y="0"/>
                </a:lnTo>
                <a:close/>
              </a:path>
            </a:pathLst>
          </a:custGeom>
          <a:solidFill>
            <a:srgbClr val="C7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80913" y="3622493"/>
            <a:ext cx="7247890" cy="2798445"/>
          </a:xfrm>
          <a:custGeom>
            <a:avLst/>
            <a:gdLst/>
            <a:ahLst/>
            <a:cxnLst/>
            <a:rect l="l" t="t" r="r" b="b"/>
            <a:pathLst>
              <a:path w="7247890" h="2798445">
                <a:moveTo>
                  <a:pt x="0" y="0"/>
                </a:moveTo>
                <a:lnTo>
                  <a:pt x="87810" y="238261"/>
                </a:lnTo>
                <a:lnTo>
                  <a:pt x="6969002" y="2797931"/>
                </a:lnTo>
                <a:lnTo>
                  <a:pt x="7247559" y="2695005"/>
                </a:lnTo>
                <a:lnTo>
                  <a:pt x="0" y="0"/>
                </a:lnTo>
                <a:close/>
              </a:path>
            </a:pathLst>
          </a:custGeom>
          <a:solidFill>
            <a:srgbClr val="C8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93205" y="3384509"/>
            <a:ext cx="7487920" cy="2933065"/>
          </a:xfrm>
          <a:custGeom>
            <a:avLst/>
            <a:gdLst/>
            <a:ahLst/>
            <a:cxnLst/>
            <a:rect l="l" t="t" r="r" b="b"/>
            <a:pathLst>
              <a:path w="7487920" h="2933065">
                <a:moveTo>
                  <a:pt x="0" y="0"/>
                </a:moveTo>
                <a:lnTo>
                  <a:pt x="87708" y="237983"/>
                </a:lnTo>
                <a:lnTo>
                  <a:pt x="7335267" y="2932989"/>
                </a:lnTo>
                <a:lnTo>
                  <a:pt x="7487904" y="2876590"/>
                </a:lnTo>
                <a:lnTo>
                  <a:pt x="7448521" y="2769733"/>
                </a:lnTo>
                <a:lnTo>
                  <a:pt x="0" y="0"/>
                </a:lnTo>
                <a:close/>
              </a:path>
            </a:pathLst>
          </a:custGeom>
          <a:solidFill>
            <a:srgbClr val="C9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5031" y="3145261"/>
            <a:ext cx="7536815" cy="3009265"/>
          </a:xfrm>
          <a:custGeom>
            <a:avLst/>
            <a:gdLst/>
            <a:ahLst/>
            <a:cxnLst/>
            <a:rect l="l" t="t" r="r" b="b"/>
            <a:pathLst>
              <a:path w="7536815" h="3009265">
                <a:moveTo>
                  <a:pt x="0" y="0"/>
                </a:moveTo>
                <a:lnTo>
                  <a:pt x="88174" y="239247"/>
                </a:lnTo>
                <a:lnTo>
                  <a:pt x="7536695" y="3008981"/>
                </a:lnTo>
                <a:lnTo>
                  <a:pt x="7448933" y="2770859"/>
                </a:lnTo>
                <a:lnTo>
                  <a:pt x="0" y="0"/>
                </a:lnTo>
                <a:close/>
              </a:path>
            </a:pathLst>
          </a:custGeom>
          <a:solidFill>
            <a:srgbClr val="CA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17246" y="2907071"/>
            <a:ext cx="7536815" cy="3009265"/>
          </a:xfrm>
          <a:custGeom>
            <a:avLst/>
            <a:gdLst/>
            <a:ahLst/>
            <a:cxnLst/>
            <a:rect l="l" t="t" r="r" b="b"/>
            <a:pathLst>
              <a:path w="7536815" h="3009265">
                <a:moveTo>
                  <a:pt x="0" y="0"/>
                </a:moveTo>
                <a:lnTo>
                  <a:pt x="87784" y="238190"/>
                </a:lnTo>
                <a:lnTo>
                  <a:pt x="7536718" y="3009050"/>
                </a:lnTo>
                <a:lnTo>
                  <a:pt x="7448514" y="2769730"/>
                </a:lnTo>
                <a:lnTo>
                  <a:pt x="0" y="0"/>
                </a:lnTo>
                <a:close/>
              </a:path>
            </a:pathLst>
          </a:custGeom>
          <a:solidFill>
            <a:srgbClr val="CC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29538" y="2669087"/>
            <a:ext cx="7536815" cy="3007995"/>
          </a:xfrm>
          <a:custGeom>
            <a:avLst/>
            <a:gdLst/>
            <a:ahLst/>
            <a:cxnLst/>
            <a:rect l="l" t="t" r="r" b="b"/>
            <a:pathLst>
              <a:path w="7536815" h="3007995">
                <a:moveTo>
                  <a:pt x="0" y="0"/>
                </a:moveTo>
                <a:lnTo>
                  <a:pt x="87708" y="237983"/>
                </a:lnTo>
                <a:lnTo>
                  <a:pt x="7536222" y="3007714"/>
                </a:lnTo>
                <a:lnTo>
                  <a:pt x="7448511" y="2769729"/>
                </a:lnTo>
                <a:lnTo>
                  <a:pt x="0" y="0"/>
                </a:lnTo>
                <a:close/>
              </a:path>
            </a:pathLst>
          </a:custGeom>
          <a:solidFill>
            <a:srgbClr val="CC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41830" y="2431103"/>
            <a:ext cx="7536815" cy="3007995"/>
          </a:xfrm>
          <a:custGeom>
            <a:avLst/>
            <a:gdLst/>
            <a:ahLst/>
            <a:cxnLst/>
            <a:rect l="l" t="t" r="r" b="b"/>
            <a:pathLst>
              <a:path w="7536815" h="3007995">
                <a:moveTo>
                  <a:pt x="0" y="0"/>
                </a:moveTo>
                <a:lnTo>
                  <a:pt x="87708" y="237983"/>
                </a:lnTo>
                <a:lnTo>
                  <a:pt x="7536219" y="3007713"/>
                </a:lnTo>
                <a:lnTo>
                  <a:pt x="7448507" y="2769728"/>
                </a:lnTo>
                <a:lnTo>
                  <a:pt x="0" y="0"/>
                </a:lnTo>
                <a:close/>
              </a:path>
            </a:pathLst>
          </a:custGeom>
          <a:solidFill>
            <a:srgbClr val="CD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3621" y="2191762"/>
            <a:ext cx="7536815" cy="3009265"/>
          </a:xfrm>
          <a:custGeom>
            <a:avLst/>
            <a:gdLst/>
            <a:ahLst/>
            <a:cxnLst/>
            <a:rect l="l" t="t" r="r" b="b"/>
            <a:pathLst>
              <a:path w="7536815" h="3009265">
                <a:moveTo>
                  <a:pt x="0" y="0"/>
                </a:moveTo>
                <a:lnTo>
                  <a:pt x="88208" y="239341"/>
                </a:lnTo>
                <a:lnTo>
                  <a:pt x="7536716" y="3009070"/>
                </a:lnTo>
                <a:lnTo>
                  <a:pt x="7448919" y="2770854"/>
                </a:lnTo>
                <a:lnTo>
                  <a:pt x="0" y="0"/>
                </a:lnTo>
                <a:close/>
              </a:path>
            </a:pathLst>
          </a:custGeom>
          <a:solidFill>
            <a:srgbClr val="CE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4400" y="2028828"/>
            <a:ext cx="7488555" cy="2934335"/>
          </a:xfrm>
          <a:custGeom>
            <a:avLst/>
            <a:gdLst/>
            <a:ahLst/>
            <a:cxnLst/>
            <a:rect l="l" t="t" r="r" b="b"/>
            <a:pathLst>
              <a:path w="7488555" h="2934335">
                <a:moveTo>
                  <a:pt x="153324" y="0"/>
                </a:moveTo>
                <a:lnTo>
                  <a:pt x="0" y="56511"/>
                </a:lnTo>
                <a:lnTo>
                  <a:pt x="39221" y="162933"/>
                </a:lnTo>
                <a:lnTo>
                  <a:pt x="7488141" y="2933788"/>
                </a:lnTo>
                <a:lnTo>
                  <a:pt x="7400420" y="2695779"/>
                </a:lnTo>
                <a:lnTo>
                  <a:pt x="153324" y="0"/>
                </a:lnTo>
                <a:close/>
              </a:path>
            </a:pathLst>
          </a:custGeom>
          <a:solidFill>
            <a:srgbClr val="CF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67724" y="1926546"/>
            <a:ext cx="7247255" cy="2798445"/>
          </a:xfrm>
          <a:custGeom>
            <a:avLst/>
            <a:gdLst/>
            <a:ahLst/>
            <a:cxnLst/>
            <a:rect l="l" t="t" r="r" b="b"/>
            <a:pathLst>
              <a:path w="7247255" h="2798445">
                <a:moveTo>
                  <a:pt x="277507" y="0"/>
                </a:moveTo>
                <a:lnTo>
                  <a:pt x="0" y="102282"/>
                </a:lnTo>
                <a:lnTo>
                  <a:pt x="7247096" y="2798061"/>
                </a:lnTo>
                <a:lnTo>
                  <a:pt x="7158935" y="2558859"/>
                </a:lnTo>
                <a:lnTo>
                  <a:pt x="277507" y="0"/>
                </a:lnTo>
                <a:close/>
              </a:path>
            </a:pathLst>
          </a:custGeom>
          <a:solidFill>
            <a:srgbClr val="D0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45231" y="1823762"/>
            <a:ext cx="6881495" cy="2661920"/>
          </a:xfrm>
          <a:custGeom>
            <a:avLst/>
            <a:gdLst/>
            <a:ahLst/>
            <a:cxnLst/>
            <a:rect l="l" t="t" r="r" b="b"/>
            <a:pathLst>
              <a:path w="6881495" h="2661920">
                <a:moveTo>
                  <a:pt x="278867" y="0"/>
                </a:moveTo>
                <a:lnTo>
                  <a:pt x="0" y="102783"/>
                </a:lnTo>
                <a:lnTo>
                  <a:pt x="6881428" y="2661643"/>
                </a:lnTo>
                <a:lnTo>
                  <a:pt x="6793605" y="2423356"/>
                </a:lnTo>
                <a:lnTo>
                  <a:pt x="278867" y="0"/>
                </a:lnTo>
                <a:close/>
              </a:path>
            </a:pathLst>
          </a:custGeom>
          <a:solidFill>
            <a:srgbClr val="D1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24099" y="1721688"/>
            <a:ext cx="6515100" cy="2526030"/>
          </a:xfrm>
          <a:custGeom>
            <a:avLst/>
            <a:gdLst/>
            <a:ahLst/>
            <a:cxnLst/>
            <a:rect l="l" t="t" r="r" b="b"/>
            <a:pathLst>
              <a:path w="6515100" h="2526029">
                <a:moveTo>
                  <a:pt x="276943" y="0"/>
                </a:moveTo>
                <a:lnTo>
                  <a:pt x="0" y="102074"/>
                </a:lnTo>
                <a:lnTo>
                  <a:pt x="6514738" y="2525431"/>
                </a:lnTo>
                <a:lnTo>
                  <a:pt x="6426797" y="2286823"/>
                </a:lnTo>
                <a:lnTo>
                  <a:pt x="276943" y="0"/>
                </a:lnTo>
                <a:close/>
              </a:path>
            </a:pathLst>
          </a:custGeom>
          <a:solidFill>
            <a:srgbClr val="D2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01043" y="1619458"/>
            <a:ext cx="6149975" cy="2389505"/>
          </a:xfrm>
          <a:custGeom>
            <a:avLst/>
            <a:gdLst/>
            <a:ahLst/>
            <a:cxnLst/>
            <a:rect l="l" t="t" r="r" b="b"/>
            <a:pathLst>
              <a:path w="6149975" h="2389504">
                <a:moveTo>
                  <a:pt x="277366" y="0"/>
                </a:moveTo>
                <a:lnTo>
                  <a:pt x="0" y="102230"/>
                </a:lnTo>
                <a:lnTo>
                  <a:pt x="6149853" y="2389054"/>
                </a:lnTo>
                <a:lnTo>
                  <a:pt x="6062141" y="2151069"/>
                </a:lnTo>
                <a:lnTo>
                  <a:pt x="277366" y="0"/>
                </a:lnTo>
                <a:close/>
              </a:path>
            </a:pathLst>
          </a:custGeom>
          <a:solidFill>
            <a:srgbClr val="D3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78409" y="1517227"/>
            <a:ext cx="5784850" cy="2253615"/>
          </a:xfrm>
          <a:custGeom>
            <a:avLst/>
            <a:gdLst/>
            <a:ahLst/>
            <a:cxnLst/>
            <a:rect l="l" t="t" r="r" b="b"/>
            <a:pathLst>
              <a:path w="5784850" h="2253615">
                <a:moveTo>
                  <a:pt x="277366" y="0"/>
                </a:moveTo>
                <a:lnTo>
                  <a:pt x="0" y="102230"/>
                </a:lnTo>
                <a:lnTo>
                  <a:pt x="5784775" y="2253299"/>
                </a:lnTo>
                <a:lnTo>
                  <a:pt x="5697063" y="2015314"/>
                </a:lnTo>
                <a:lnTo>
                  <a:pt x="277366" y="0"/>
                </a:lnTo>
                <a:close/>
              </a:path>
            </a:pathLst>
          </a:custGeom>
          <a:solidFill>
            <a:srgbClr val="D4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55776" y="1414997"/>
            <a:ext cx="5419725" cy="2117725"/>
          </a:xfrm>
          <a:custGeom>
            <a:avLst/>
            <a:gdLst/>
            <a:ahLst/>
            <a:cxnLst/>
            <a:rect l="l" t="t" r="r" b="b"/>
            <a:pathLst>
              <a:path w="5419725" h="2117725">
                <a:moveTo>
                  <a:pt x="277366" y="0"/>
                </a:moveTo>
                <a:lnTo>
                  <a:pt x="0" y="102230"/>
                </a:lnTo>
                <a:lnTo>
                  <a:pt x="5419696" y="2117545"/>
                </a:lnTo>
                <a:lnTo>
                  <a:pt x="5331985" y="1879560"/>
                </a:lnTo>
                <a:lnTo>
                  <a:pt x="277366" y="0"/>
                </a:lnTo>
                <a:close/>
              </a:path>
            </a:pathLst>
          </a:custGeom>
          <a:solidFill>
            <a:srgbClr val="D5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33143" y="1312282"/>
            <a:ext cx="5055235" cy="1982470"/>
          </a:xfrm>
          <a:custGeom>
            <a:avLst/>
            <a:gdLst/>
            <a:ahLst/>
            <a:cxnLst/>
            <a:rect l="l" t="t" r="r" b="b"/>
            <a:pathLst>
              <a:path w="5055234" h="1982470">
                <a:moveTo>
                  <a:pt x="278681" y="0"/>
                </a:moveTo>
                <a:lnTo>
                  <a:pt x="0" y="102714"/>
                </a:lnTo>
                <a:lnTo>
                  <a:pt x="5054618" y="1982275"/>
                </a:lnTo>
                <a:lnTo>
                  <a:pt x="4966752" y="1743871"/>
                </a:lnTo>
                <a:lnTo>
                  <a:pt x="278681" y="0"/>
                </a:lnTo>
                <a:close/>
              </a:path>
            </a:pathLst>
          </a:custGeom>
          <a:solidFill>
            <a:srgbClr val="D6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11824" y="1209904"/>
            <a:ext cx="4688205" cy="1846580"/>
          </a:xfrm>
          <a:custGeom>
            <a:avLst/>
            <a:gdLst/>
            <a:ahLst/>
            <a:cxnLst/>
            <a:rect l="l" t="t" r="r" b="b"/>
            <a:pathLst>
              <a:path w="4688205" h="1846580">
                <a:moveTo>
                  <a:pt x="277767" y="0"/>
                </a:moveTo>
                <a:lnTo>
                  <a:pt x="0" y="102377"/>
                </a:lnTo>
                <a:lnTo>
                  <a:pt x="4688070" y="1846249"/>
                </a:lnTo>
                <a:lnTo>
                  <a:pt x="4599971" y="1607211"/>
                </a:lnTo>
                <a:lnTo>
                  <a:pt x="277767" y="0"/>
                </a:lnTo>
                <a:close/>
              </a:path>
            </a:pathLst>
          </a:custGeom>
          <a:solidFill>
            <a:srgbClr val="D7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89592" y="1107674"/>
            <a:ext cx="4322445" cy="1710055"/>
          </a:xfrm>
          <a:custGeom>
            <a:avLst/>
            <a:gdLst/>
            <a:ahLst/>
            <a:cxnLst/>
            <a:rect l="l" t="t" r="r" b="b"/>
            <a:pathLst>
              <a:path w="4322445" h="1710055">
                <a:moveTo>
                  <a:pt x="277366" y="0"/>
                </a:moveTo>
                <a:lnTo>
                  <a:pt x="0" y="102230"/>
                </a:lnTo>
                <a:lnTo>
                  <a:pt x="4322203" y="1709442"/>
                </a:lnTo>
                <a:lnTo>
                  <a:pt x="4234492" y="1471457"/>
                </a:lnTo>
                <a:lnTo>
                  <a:pt x="277366" y="0"/>
                </a:lnTo>
                <a:close/>
              </a:path>
            </a:pathLst>
          </a:custGeom>
          <a:solidFill>
            <a:srgbClr val="D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566959" y="1005000"/>
            <a:ext cx="3957320" cy="1574165"/>
          </a:xfrm>
          <a:custGeom>
            <a:avLst/>
            <a:gdLst/>
            <a:ahLst/>
            <a:cxnLst/>
            <a:rect l="l" t="t" r="r" b="b"/>
            <a:pathLst>
              <a:path w="3957320" h="1574164">
                <a:moveTo>
                  <a:pt x="278570" y="0"/>
                </a:moveTo>
                <a:lnTo>
                  <a:pt x="0" y="102673"/>
                </a:lnTo>
                <a:lnTo>
                  <a:pt x="3957125" y="1574131"/>
                </a:lnTo>
                <a:lnTo>
                  <a:pt x="3869233" y="1335657"/>
                </a:lnTo>
                <a:lnTo>
                  <a:pt x="278570" y="0"/>
                </a:lnTo>
                <a:close/>
              </a:path>
            </a:pathLst>
          </a:custGeom>
          <a:solidFill>
            <a:srgbClr val="D9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45528" y="902858"/>
            <a:ext cx="3590925" cy="1438275"/>
          </a:xfrm>
          <a:custGeom>
            <a:avLst/>
            <a:gdLst/>
            <a:ahLst/>
            <a:cxnLst/>
            <a:rect l="l" t="t" r="r" b="b"/>
            <a:pathLst>
              <a:path w="3590925" h="1438275">
                <a:moveTo>
                  <a:pt x="277125" y="0"/>
                </a:moveTo>
                <a:lnTo>
                  <a:pt x="0" y="102141"/>
                </a:lnTo>
                <a:lnTo>
                  <a:pt x="3590663" y="1437798"/>
                </a:lnTo>
                <a:lnTo>
                  <a:pt x="3503074" y="1200147"/>
                </a:lnTo>
                <a:lnTo>
                  <a:pt x="277125" y="0"/>
                </a:lnTo>
                <a:close/>
              </a:path>
            </a:pathLst>
          </a:custGeom>
          <a:solidFill>
            <a:srgbClr val="DA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22654" y="800431"/>
            <a:ext cx="3226435" cy="1303020"/>
          </a:xfrm>
          <a:custGeom>
            <a:avLst/>
            <a:gdLst/>
            <a:ahLst/>
            <a:cxnLst/>
            <a:rect l="l" t="t" r="r" b="b"/>
            <a:pathLst>
              <a:path w="3226434" h="1303020">
                <a:moveTo>
                  <a:pt x="277901" y="0"/>
                </a:moveTo>
                <a:lnTo>
                  <a:pt x="0" y="102427"/>
                </a:lnTo>
                <a:lnTo>
                  <a:pt x="3225949" y="1302575"/>
                </a:lnTo>
                <a:lnTo>
                  <a:pt x="3137880" y="1063622"/>
                </a:lnTo>
                <a:lnTo>
                  <a:pt x="277901" y="0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00556" y="698205"/>
            <a:ext cx="2860040" cy="1165860"/>
          </a:xfrm>
          <a:custGeom>
            <a:avLst/>
            <a:gdLst/>
            <a:ahLst/>
            <a:cxnLst/>
            <a:rect l="l" t="t" r="r" b="b"/>
            <a:pathLst>
              <a:path w="2860040" h="1165860">
                <a:moveTo>
                  <a:pt x="277353" y="0"/>
                </a:moveTo>
                <a:lnTo>
                  <a:pt x="0" y="102225"/>
                </a:lnTo>
                <a:lnTo>
                  <a:pt x="2859978" y="1165847"/>
                </a:lnTo>
                <a:lnTo>
                  <a:pt x="2772263" y="927854"/>
                </a:lnTo>
                <a:lnTo>
                  <a:pt x="277353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77909" y="595645"/>
            <a:ext cx="2494915" cy="1030605"/>
          </a:xfrm>
          <a:custGeom>
            <a:avLst/>
            <a:gdLst/>
            <a:ahLst/>
            <a:cxnLst/>
            <a:rect l="l" t="t" r="r" b="b"/>
            <a:pathLst>
              <a:path w="2494915" h="1030605">
                <a:moveTo>
                  <a:pt x="278261" y="0"/>
                </a:moveTo>
                <a:lnTo>
                  <a:pt x="0" y="102559"/>
                </a:lnTo>
                <a:lnTo>
                  <a:pt x="2494910" y="1030413"/>
                </a:lnTo>
                <a:lnTo>
                  <a:pt x="2406939" y="791723"/>
                </a:lnTo>
                <a:lnTo>
                  <a:pt x="278261" y="0"/>
                </a:lnTo>
                <a:close/>
              </a:path>
            </a:pathLst>
          </a:custGeom>
          <a:solidFill>
            <a:srgbClr val="DD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56170" y="493262"/>
            <a:ext cx="2129155" cy="894715"/>
          </a:xfrm>
          <a:custGeom>
            <a:avLst/>
            <a:gdLst/>
            <a:ahLst/>
            <a:cxnLst/>
            <a:rect l="l" t="t" r="r" b="b"/>
            <a:pathLst>
              <a:path w="2129154" h="894715">
                <a:moveTo>
                  <a:pt x="277781" y="0"/>
                </a:moveTo>
                <a:lnTo>
                  <a:pt x="0" y="102383"/>
                </a:lnTo>
                <a:lnTo>
                  <a:pt x="2128678" y="894107"/>
                </a:lnTo>
                <a:lnTo>
                  <a:pt x="2040760" y="655563"/>
                </a:lnTo>
                <a:lnTo>
                  <a:pt x="277781" y="0"/>
                </a:lnTo>
                <a:close/>
              </a:path>
            </a:pathLst>
          </a:custGeom>
          <a:solidFill>
            <a:srgbClr val="DE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33952" y="391032"/>
            <a:ext cx="1763395" cy="758190"/>
          </a:xfrm>
          <a:custGeom>
            <a:avLst/>
            <a:gdLst/>
            <a:ahLst/>
            <a:cxnLst/>
            <a:rect l="l" t="t" r="r" b="b"/>
            <a:pathLst>
              <a:path w="1763395" h="758190">
                <a:moveTo>
                  <a:pt x="277366" y="0"/>
                </a:moveTo>
                <a:lnTo>
                  <a:pt x="0" y="102230"/>
                </a:lnTo>
                <a:lnTo>
                  <a:pt x="1762979" y="757794"/>
                </a:lnTo>
                <a:lnTo>
                  <a:pt x="1675267" y="519809"/>
                </a:lnTo>
                <a:lnTo>
                  <a:pt x="277366" y="0"/>
                </a:lnTo>
                <a:close/>
              </a:path>
            </a:pathLst>
          </a:custGeom>
          <a:solidFill>
            <a:srgbClr val="DF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11319" y="288801"/>
            <a:ext cx="1398270" cy="622300"/>
          </a:xfrm>
          <a:custGeom>
            <a:avLst/>
            <a:gdLst/>
            <a:ahLst/>
            <a:cxnLst/>
            <a:rect l="l" t="t" r="r" b="b"/>
            <a:pathLst>
              <a:path w="1398270" h="622300">
                <a:moveTo>
                  <a:pt x="277366" y="0"/>
                </a:moveTo>
                <a:lnTo>
                  <a:pt x="0" y="102230"/>
                </a:lnTo>
                <a:lnTo>
                  <a:pt x="1397900" y="622039"/>
                </a:lnTo>
                <a:lnTo>
                  <a:pt x="1310188" y="384055"/>
                </a:lnTo>
                <a:lnTo>
                  <a:pt x="277366" y="0"/>
                </a:lnTo>
                <a:close/>
              </a:path>
            </a:pathLst>
          </a:custGeom>
          <a:solidFill>
            <a:srgbClr val="E0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88685" y="185939"/>
            <a:ext cx="1033144" cy="487045"/>
          </a:xfrm>
          <a:custGeom>
            <a:avLst/>
            <a:gdLst/>
            <a:ahLst/>
            <a:cxnLst/>
            <a:rect l="l" t="t" r="r" b="b"/>
            <a:pathLst>
              <a:path w="1033145" h="487045">
                <a:moveTo>
                  <a:pt x="279082" y="0"/>
                </a:moveTo>
                <a:lnTo>
                  <a:pt x="0" y="102862"/>
                </a:lnTo>
                <a:lnTo>
                  <a:pt x="1032822" y="486917"/>
                </a:lnTo>
                <a:lnTo>
                  <a:pt x="944568" y="247461"/>
                </a:lnTo>
                <a:lnTo>
                  <a:pt x="279082" y="0"/>
                </a:lnTo>
                <a:close/>
              </a:path>
            </a:pathLst>
          </a:custGeom>
          <a:solidFill>
            <a:srgbClr val="E1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7768" y="83708"/>
            <a:ext cx="665480" cy="349885"/>
          </a:xfrm>
          <a:custGeom>
            <a:avLst/>
            <a:gdLst/>
            <a:ahLst/>
            <a:cxnLst/>
            <a:rect l="l" t="t" r="r" b="b"/>
            <a:pathLst>
              <a:path w="665479" h="349884">
                <a:moveTo>
                  <a:pt x="277366" y="0"/>
                </a:moveTo>
                <a:lnTo>
                  <a:pt x="0" y="102230"/>
                </a:lnTo>
                <a:lnTo>
                  <a:pt x="665486" y="349691"/>
                </a:lnTo>
                <a:lnTo>
                  <a:pt x="577774" y="111706"/>
                </a:lnTo>
                <a:lnTo>
                  <a:pt x="277366" y="0"/>
                </a:lnTo>
                <a:close/>
              </a:path>
            </a:pathLst>
          </a:custGeom>
          <a:solidFill>
            <a:srgbClr val="E2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45134" y="0"/>
            <a:ext cx="300990" cy="195580"/>
          </a:xfrm>
          <a:custGeom>
            <a:avLst/>
            <a:gdLst/>
            <a:ahLst/>
            <a:cxnLst/>
            <a:rect l="l" t="t" r="r" b="b"/>
            <a:pathLst>
              <a:path w="300990" h="195580">
                <a:moveTo>
                  <a:pt x="228385" y="0"/>
                </a:moveTo>
                <a:lnTo>
                  <a:pt x="227115" y="0"/>
                </a:lnTo>
                <a:lnTo>
                  <a:pt x="0" y="83708"/>
                </a:lnTo>
                <a:lnTo>
                  <a:pt x="300407" y="195415"/>
                </a:lnTo>
                <a:lnTo>
                  <a:pt x="228385" y="0"/>
                </a:lnTo>
                <a:close/>
              </a:path>
            </a:pathLst>
          </a:custGeom>
          <a:solidFill>
            <a:srgbClr val="E3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15669" y="0"/>
            <a:ext cx="7966709" cy="6858000"/>
          </a:xfrm>
          <a:custGeom>
            <a:avLst/>
            <a:gdLst/>
            <a:ahLst/>
            <a:cxnLst/>
            <a:rect l="l" t="t" r="r" b="b"/>
            <a:pathLst>
              <a:path w="7966709" h="6858000">
                <a:moveTo>
                  <a:pt x="1758654" y="6858000"/>
                </a:moveTo>
                <a:lnTo>
                  <a:pt x="0" y="2085339"/>
                </a:lnTo>
                <a:lnTo>
                  <a:pt x="5659120" y="0"/>
                </a:lnTo>
                <a:lnTo>
                  <a:pt x="7966709" y="6262370"/>
                </a:lnTo>
                <a:lnTo>
                  <a:pt x="6350310" y="6858000"/>
                </a:lnTo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 rot="20400000">
            <a:off x="974501" y="1629958"/>
            <a:ext cx="2862198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dirty="0">
                <a:latin typeface="Franklin Gothic Book"/>
                <a:cs typeface="Franklin Gothic Book"/>
              </a:rPr>
              <a:t>RÚBRICA </a:t>
            </a:r>
            <a:r>
              <a:rPr sz="1800" spc="-5" dirty="0">
                <a:latin typeface="Franklin Gothic Book"/>
                <a:cs typeface="Franklin Gothic Book"/>
              </a:rPr>
              <a:t>P</a:t>
            </a:r>
            <a:r>
              <a:rPr sz="2700" spc="-7" baseline="1543" dirty="0">
                <a:latin typeface="Franklin Gothic Book"/>
                <a:cs typeface="Franklin Gothic Book"/>
              </a:rPr>
              <a:t>LAN </a:t>
            </a:r>
            <a:r>
              <a:rPr sz="2700" spc="7" baseline="1543" dirty="0">
                <a:latin typeface="Franklin Gothic Book"/>
                <a:cs typeface="Franklin Gothic Book"/>
              </a:rPr>
              <a:t>DE</a:t>
            </a:r>
            <a:r>
              <a:rPr sz="2700" spc="15" baseline="1543" dirty="0">
                <a:latin typeface="Franklin Gothic Book"/>
                <a:cs typeface="Franklin Gothic Book"/>
              </a:rPr>
              <a:t> </a:t>
            </a:r>
            <a:r>
              <a:rPr sz="2700" spc="-7" baseline="1543" dirty="0">
                <a:latin typeface="Franklin Gothic Book"/>
                <a:cs typeface="Franklin Gothic Book"/>
              </a:rPr>
              <a:t>IGUALDA</a:t>
            </a:r>
            <a:r>
              <a:rPr sz="2700" spc="-7" baseline="3086" dirty="0">
                <a:latin typeface="Franklin Gothic Book"/>
                <a:cs typeface="Franklin Gothic Book"/>
              </a:rPr>
              <a:t>D</a:t>
            </a:r>
            <a:endParaRPr sz="2700" baseline="3086">
              <a:latin typeface="Franklin Gothic Book"/>
              <a:cs typeface="Franklin Gothic Book"/>
            </a:endParaRPr>
          </a:p>
        </p:txBody>
      </p:sp>
      <p:sp>
        <p:nvSpPr>
          <p:cNvPr id="46" name="object 46"/>
          <p:cNvSpPr txBox="1"/>
          <p:nvPr/>
        </p:nvSpPr>
        <p:spPr>
          <a:xfrm rot="20400000">
            <a:off x="980286" y="1371994"/>
            <a:ext cx="5832511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i="1" spc="-15" dirty="0">
                <a:latin typeface="Franklin Gothic Book"/>
                <a:cs typeface="Franklin Gothic Book"/>
              </a:rPr>
              <a:t>Cuestionar </a:t>
            </a:r>
            <a:r>
              <a:rPr sz="2700" i="1" spc="-7" baseline="1543" dirty="0">
                <a:latin typeface="Franklin Gothic Book"/>
                <a:cs typeface="Franklin Gothic Book"/>
              </a:rPr>
              <a:t>l</a:t>
            </a:r>
            <a:r>
              <a:rPr sz="1800" i="1" spc="-5" dirty="0">
                <a:latin typeface="Franklin Gothic Book"/>
                <a:cs typeface="Franklin Gothic Book"/>
              </a:rPr>
              <a:t>a </a:t>
            </a:r>
            <a:r>
              <a:rPr sz="2700" i="1" spc="-15" baseline="1543" dirty="0">
                <a:latin typeface="Franklin Gothic Book"/>
                <a:cs typeface="Franklin Gothic Book"/>
              </a:rPr>
              <a:t>eficacia </a:t>
            </a:r>
            <a:r>
              <a:rPr sz="2700" i="1" spc="-7" baseline="1543" dirty="0">
                <a:latin typeface="Franklin Gothic Book"/>
                <a:cs typeface="Franklin Gothic Book"/>
              </a:rPr>
              <a:t>de la </a:t>
            </a:r>
            <a:r>
              <a:rPr sz="2700" i="1" spc="-7" baseline="3086" dirty="0">
                <a:latin typeface="Franklin Gothic Book"/>
                <a:cs typeface="Franklin Gothic Book"/>
              </a:rPr>
              <a:t>Estructura </a:t>
            </a:r>
            <a:r>
              <a:rPr sz="2700" i="1" baseline="3086" dirty="0">
                <a:latin typeface="Franklin Gothic Book"/>
                <a:cs typeface="Franklin Gothic Book"/>
              </a:rPr>
              <a:t>de </a:t>
            </a:r>
            <a:r>
              <a:rPr sz="2700" i="1" spc="-22" baseline="4629" dirty="0">
                <a:latin typeface="Franklin Gothic Book"/>
                <a:cs typeface="Franklin Gothic Book"/>
              </a:rPr>
              <a:t>nuestra</a:t>
            </a:r>
            <a:r>
              <a:rPr sz="2700" i="1" spc="15" baseline="4629" dirty="0">
                <a:latin typeface="Franklin Gothic Book"/>
                <a:cs typeface="Franklin Gothic Book"/>
              </a:rPr>
              <a:t> </a:t>
            </a:r>
            <a:r>
              <a:rPr sz="2700" i="1" spc="-22" baseline="4629" dirty="0">
                <a:latin typeface="Franklin Gothic Book"/>
                <a:cs typeface="Franklin Gothic Book"/>
              </a:rPr>
              <a:t>propuesta</a:t>
            </a:r>
            <a:endParaRPr sz="2700" baseline="4629">
              <a:latin typeface="Franklin Gothic Book"/>
              <a:cs typeface="Franklin Gothic Book"/>
            </a:endParaRPr>
          </a:p>
        </p:txBody>
      </p:sp>
      <p:sp>
        <p:nvSpPr>
          <p:cNvPr id="47" name="object 47"/>
          <p:cNvSpPr txBox="1"/>
          <p:nvPr/>
        </p:nvSpPr>
        <p:spPr>
          <a:xfrm rot="20400000">
            <a:off x="1225514" y="267389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 rot="20400000">
            <a:off x="1319494" y="293170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 rot="20400000">
            <a:off x="1414744" y="318824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 rot="20400000">
            <a:off x="1509994" y="344605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 rot="20400000">
            <a:off x="1603974" y="370386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 rot="20400000">
            <a:off x="1368957" y="2081191"/>
            <a:ext cx="27944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Capacidad </a:t>
            </a:r>
            <a:r>
              <a:rPr sz="2700" spc="-7" baseline="1543" dirty="0">
                <a:latin typeface="Franklin Gothic Book"/>
                <a:cs typeface="Franklin Gothic Book"/>
              </a:rPr>
              <a:t>de</a:t>
            </a:r>
            <a:r>
              <a:rPr sz="2700" spc="37" baseline="1543" dirty="0">
                <a:latin typeface="Franklin Gothic Book"/>
                <a:cs typeface="Franklin Gothic Book"/>
              </a:rPr>
              <a:t> </a:t>
            </a:r>
            <a:r>
              <a:rPr sz="2700" spc="-22" baseline="1543" dirty="0">
                <a:latin typeface="Franklin Gothic Book"/>
                <a:cs typeface="Franklin Gothic Book"/>
              </a:rPr>
              <a:t>sensibilización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53" name="object 53"/>
          <p:cNvSpPr txBox="1"/>
          <p:nvPr/>
        </p:nvSpPr>
        <p:spPr>
          <a:xfrm rot="20400000">
            <a:off x="1467873" y="2360757"/>
            <a:ext cx="266981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Implicaci</a:t>
            </a:r>
            <a:r>
              <a:rPr sz="2700" spc="-22" baseline="1543" dirty="0">
                <a:latin typeface="Franklin Gothic Book"/>
                <a:cs typeface="Franklin Gothic Book"/>
              </a:rPr>
              <a:t>ón </a:t>
            </a:r>
            <a:r>
              <a:rPr sz="2700" spc="-15" baseline="1543" dirty="0">
                <a:latin typeface="Franklin Gothic Book"/>
                <a:cs typeface="Franklin Gothic Book"/>
              </a:rPr>
              <a:t>del</a:t>
            </a:r>
            <a:r>
              <a:rPr sz="2700" spc="-44" baseline="1543" dirty="0">
                <a:latin typeface="Franklin Gothic Book"/>
                <a:cs typeface="Franklin Gothic Book"/>
              </a:rPr>
              <a:t> </a:t>
            </a:r>
            <a:r>
              <a:rPr sz="2700" spc="-30" baseline="1543" dirty="0">
                <a:latin typeface="Franklin Gothic Book"/>
                <a:cs typeface="Franklin Gothic Book"/>
              </a:rPr>
              <a:t>profesorado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54" name="object 54"/>
          <p:cNvSpPr txBox="1"/>
          <p:nvPr/>
        </p:nvSpPr>
        <p:spPr>
          <a:xfrm rot="20400000">
            <a:off x="1565118" y="2638188"/>
            <a:ext cx="2555958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Implicaci</a:t>
            </a:r>
            <a:r>
              <a:rPr sz="2700" spc="-22" baseline="1543" dirty="0">
                <a:latin typeface="Franklin Gothic Book"/>
                <a:cs typeface="Franklin Gothic Book"/>
              </a:rPr>
              <a:t>ón </a:t>
            </a:r>
            <a:r>
              <a:rPr sz="2700" spc="-7" baseline="1543" dirty="0">
                <a:latin typeface="Franklin Gothic Book"/>
                <a:cs typeface="Franklin Gothic Book"/>
              </a:rPr>
              <a:t>de </a:t>
            </a:r>
            <a:r>
              <a:rPr sz="2700" spc="-15" baseline="1543" dirty="0">
                <a:latin typeface="Franklin Gothic Book"/>
                <a:cs typeface="Franklin Gothic Book"/>
              </a:rPr>
              <a:t>las</a:t>
            </a:r>
            <a:r>
              <a:rPr sz="2700" spc="-52" baseline="1543" dirty="0">
                <a:latin typeface="Franklin Gothic Book"/>
                <a:cs typeface="Franklin Gothic Book"/>
              </a:rPr>
              <a:t> </a:t>
            </a:r>
            <a:r>
              <a:rPr sz="2700" spc="-22" baseline="1543" dirty="0">
                <a:latin typeface="Franklin Gothic Book"/>
                <a:cs typeface="Franklin Gothic Book"/>
              </a:rPr>
              <a:t>familias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55" name="object 55"/>
          <p:cNvSpPr txBox="1"/>
          <p:nvPr/>
        </p:nvSpPr>
        <p:spPr>
          <a:xfrm rot="20400000">
            <a:off x="1662411" y="2907136"/>
            <a:ext cx="2483866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Implicaci</a:t>
            </a:r>
            <a:r>
              <a:rPr sz="2700" spc="-22" baseline="1543" dirty="0">
                <a:latin typeface="Franklin Gothic Book"/>
                <a:cs typeface="Franklin Gothic Book"/>
              </a:rPr>
              <a:t>ón </a:t>
            </a:r>
            <a:r>
              <a:rPr sz="2700" spc="-15" baseline="1543" dirty="0">
                <a:latin typeface="Franklin Gothic Book"/>
                <a:cs typeface="Franklin Gothic Book"/>
              </a:rPr>
              <a:t>del</a:t>
            </a:r>
            <a:r>
              <a:rPr sz="2700" spc="-30" baseline="1543" dirty="0">
                <a:latin typeface="Franklin Gothic Book"/>
                <a:cs typeface="Franklin Gothic Book"/>
              </a:rPr>
              <a:t> </a:t>
            </a:r>
            <a:r>
              <a:rPr sz="2700" spc="-22" baseline="1543" dirty="0">
                <a:latin typeface="Franklin Gothic Book"/>
                <a:cs typeface="Franklin Gothic Book"/>
              </a:rPr>
              <a:t>alumnado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56" name="object 56"/>
          <p:cNvSpPr txBox="1"/>
          <p:nvPr/>
        </p:nvSpPr>
        <p:spPr>
          <a:xfrm rot="20400000">
            <a:off x="1789299" y="3379122"/>
            <a:ext cx="12535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5" dirty="0">
                <a:latin typeface="Franklin Gothic Book"/>
                <a:cs typeface="Franklin Gothic Book"/>
              </a:rPr>
              <a:t>Actividad</a:t>
            </a:r>
            <a:r>
              <a:rPr sz="2700" spc="-7" baseline="1543" dirty="0">
                <a:latin typeface="Franklin Gothic Book"/>
                <a:cs typeface="Franklin Gothic Book"/>
              </a:rPr>
              <a:t>es</a:t>
            </a:r>
            <a:r>
              <a:rPr sz="2700" spc="-15" baseline="1543" dirty="0">
                <a:latin typeface="Franklin Gothic Book"/>
                <a:cs typeface="Franklin Gothic Book"/>
              </a:rPr>
              <a:t> </a:t>
            </a:r>
            <a:r>
              <a:rPr sz="2700" baseline="1543" dirty="0">
                <a:latin typeface="Franklin Gothic Book"/>
                <a:cs typeface="Franklin Gothic Book"/>
              </a:rPr>
              <a:t>: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57" name="object 57"/>
          <p:cNvSpPr txBox="1"/>
          <p:nvPr/>
        </p:nvSpPr>
        <p:spPr>
          <a:xfrm rot="20400000">
            <a:off x="1902424" y="388547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 rot="20400000">
            <a:off x="1996404" y="414328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 rot="20400000">
            <a:off x="2091654" y="440109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 rot="20400000">
            <a:off x="2186904" y="465763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 rot="20400000">
            <a:off x="2074738" y="3471999"/>
            <a:ext cx="1766816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dirty="0">
                <a:latin typeface="Franklin Gothic Book"/>
                <a:cs typeface="Franklin Gothic Book"/>
              </a:rPr>
              <a:t>Eficacia /</a:t>
            </a:r>
            <a:r>
              <a:rPr sz="1800" spc="-3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o</a:t>
            </a:r>
            <a:r>
              <a:rPr sz="2700" spc="-7" baseline="1543" dirty="0">
                <a:latin typeface="Franklin Gothic Book"/>
                <a:cs typeface="Franklin Gothic Book"/>
              </a:rPr>
              <a:t>bjetivo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62" name="object 62"/>
          <p:cNvSpPr txBox="1"/>
          <p:nvPr/>
        </p:nvSpPr>
        <p:spPr>
          <a:xfrm rot="20400000">
            <a:off x="2144181" y="3575776"/>
            <a:ext cx="26521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0" dirty="0">
                <a:latin typeface="Franklin Gothic Book"/>
                <a:cs typeface="Franklin Gothic Book"/>
              </a:rPr>
              <a:t>Duración </a:t>
            </a:r>
            <a:r>
              <a:rPr sz="1800" spc="-5" dirty="0">
                <a:latin typeface="Franklin Gothic Book"/>
                <a:cs typeface="Franklin Gothic Book"/>
              </a:rPr>
              <a:t>de </a:t>
            </a:r>
            <a:r>
              <a:rPr sz="2700" spc="-15" baseline="1543" dirty="0">
                <a:latin typeface="Franklin Gothic Book"/>
                <a:cs typeface="Franklin Gothic Book"/>
              </a:rPr>
              <a:t>l</a:t>
            </a:r>
            <a:r>
              <a:rPr sz="1800" spc="-10" dirty="0">
                <a:latin typeface="Franklin Gothic Book"/>
                <a:cs typeface="Franklin Gothic Book"/>
              </a:rPr>
              <a:t>a</a:t>
            </a:r>
            <a:r>
              <a:rPr sz="2700" spc="-15" baseline="1543" dirty="0">
                <a:latin typeface="Franklin Gothic Book"/>
                <a:cs typeface="Franklin Gothic Book"/>
              </a:rPr>
              <a:t>s</a:t>
            </a:r>
            <a:r>
              <a:rPr sz="2700" spc="-89" baseline="1543" dirty="0">
                <a:latin typeface="Franklin Gothic Book"/>
                <a:cs typeface="Franklin Gothic Book"/>
              </a:rPr>
              <a:t> </a:t>
            </a:r>
            <a:r>
              <a:rPr sz="2700" spc="-22" baseline="1543" dirty="0">
                <a:latin typeface="Franklin Gothic Book"/>
                <a:cs typeface="Franklin Gothic Book"/>
              </a:rPr>
              <a:t>propuestas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63" name="object 63"/>
          <p:cNvSpPr txBox="1"/>
          <p:nvPr/>
        </p:nvSpPr>
        <p:spPr>
          <a:xfrm rot="20400000">
            <a:off x="2210253" y="3663103"/>
            <a:ext cx="363241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Grado </a:t>
            </a:r>
            <a:r>
              <a:rPr sz="1800" spc="-5" dirty="0">
                <a:latin typeface="Franklin Gothic Book"/>
                <a:cs typeface="Franklin Gothic Book"/>
              </a:rPr>
              <a:t>de </a:t>
            </a:r>
            <a:r>
              <a:rPr sz="1800" spc="-10" dirty="0">
                <a:latin typeface="Franklin Gothic Book"/>
                <a:cs typeface="Franklin Gothic Book"/>
              </a:rPr>
              <a:t>d</a:t>
            </a:r>
            <a:r>
              <a:rPr sz="2700" spc="-15" baseline="1543" dirty="0">
                <a:latin typeface="Franklin Gothic Book"/>
                <a:cs typeface="Franklin Gothic Book"/>
              </a:rPr>
              <a:t>ificultad al</a:t>
            </a:r>
            <a:r>
              <a:rPr sz="2700" spc="-22" baseline="1543" dirty="0">
                <a:latin typeface="Franklin Gothic Book"/>
                <a:cs typeface="Franklin Gothic Book"/>
              </a:rPr>
              <a:t> implem</a:t>
            </a:r>
            <a:r>
              <a:rPr sz="2700" spc="-22" baseline="3086" dirty="0">
                <a:latin typeface="Franklin Gothic Book"/>
                <a:cs typeface="Franklin Gothic Book"/>
              </a:rPr>
              <a:t>entarlas</a:t>
            </a:r>
            <a:endParaRPr sz="2700" baseline="3086">
              <a:latin typeface="Franklin Gothic Book"/>
              <a:cs typeface="Franklin Gothic Book"/>
            </a:endParaRPr>
          </a:p>
        </p:txBody>
      </p:sp>
      <p:sp>
        <p:nvSpPr>
          <p:cNvPr id="64" name="object 64"/>
          <p:cNvSpPr txBox="1"/>
          <p:nvPr/>
        </p:nvSpPr>
        <p:spPr>
          <a:xfrm rot="20400000">
            <a:off x="2362339" y="4264229"/>
            <a:ext cx="165354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0" dirty="0">
                <a:latin typeface="Franklin Gothic Book"/>
                <a:cs typeface="Franklin Gothic Book"/>
              </a:rPr>
              <a:t>Como</a:t>
            </a:r>
            <a:r>
              <a:rPr sz="1800" spc="-55" dirty="0">
                <a:latin typeface="Franklin Gothic Book"/>
                <a:cs typeface="Franklin Gothic Book"/>
              </a:rPr>
              <a:t> </a:t>
            </a:r>
            <a:r>
              <a:rPr sz="1800" spc="-15" dirty="0">
                <a:latin typeface="Franklin Gothic Book"/>
                <a:cs typeface="Franklin Gothic Book"/>
              </a:rPr>
              <a:t>mejo</a:t>
            </a:r>
            <a:r>
              <a:rPr sz="2700" spc="-22" baseline="1543" dirty="0">
                <a:latin typeface="Franklin Gothic Book"/>
                <a:cs typeface="Franklin Gothic Book"/>
              </a:rPr>
              <a:t>rarlas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65" name="object 65"/>
          <p:cNvSpPr txBox="1"/>
          <p:nvPr/>
        </p:nvSpPr>
        <p:spPr>
          <a:xfrm rot="20400000">
            <a:off x="2078954" y="499037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 rot="20400000">
            <a:off x="2261329" y="4643810"/>
            <a:ext cx="1377367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5" dirty="0">
                <a:latin typeface="Franklin Gothic Book"/>
                <a:cs typeface="Franklin Gothic Book"/>
              </a:rPr>
              <a:t>Metodologí</a:t>
            </a:r>
            <a:r>
              <a:rPr sz="2700" spc="-7" baseline="1543" dirty="0">
                <a:latin typeface="Franklin Gothic Book"/>
                <a:cs typeface="Franklin Gothic Book"/>
              </a:rPr>
              <a:t>a</a:t>
            </a:r>
            <a:r>
              <a:rPr sz="2700" spc="-52" baseline="1543" dirty="0">
                <a:latin typeface="Franklin Gothic Book"/>
                <a:cs typeface="Franklin Gothic Book"/>
              </a:rPr>
              <a:t> </a:t>
            </a:r>
            <a:r>
              <a:rPr sz="2700" baseline="1543" dirty="0">
                <a:latin typeface="Franklin Gothic Book"/>
                <a:cs typeface="Franklin Gothic Book"/>
              </a:rPr>
              <a:t>y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67" name="object 67"/>
          <p:cNvSpPr txBox="1"/>
          <p:nvPr/>
        </p:nvSpPr>
        <p:spPr>
          <a:xfrm rot="20400000">
            <a:off x="2174204" y="524691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 rot="20400000">
            <a:off x="2354861" y="4889625"/>
            <a:ext cx="1445041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0" dirty="0">
                <a:latin typeface="Franklin Gothic Book"/>
                <a:cs typeface="Franklin Gothic Book"/>
              </a:rPr>
              <a:t>M</a:t>
            </a:r>
            <a:r>
              <a:rPr sz="1800" spc="5" dirty="0">
                <a:latin typeface="Franklin Gothic Book"/>
                <a:cs typeface="Franklin Gothic Book"/>
              </a:rPr>
              <a:t>e</a:t>
            </a:r>
            <a:r>
              <a:rPr sz="1800" spc="-10" dirty="0">
                <a:latin typeface="Franklin Gothic Book"/>
                <a:cs typeface="Franklin Gothic Book"/>
              </a:rPr>
              <a:t>t</a:t>
            </a:r>
            <a:r>
              <a:rPr sz="1800" spc="-5" dirty="0">
                <a:latin typeface="Franklin Gothic Book"/>
                <a:cs typeface="Franklin Gothic Book"/>
              </a:rPr>
              <a:t>a</a:t>
            </a:r>
            <a:r>
              <a:rPr sz="1800" spc="5" dirty="0">
                <a:latin typeface="Franklin Gothic Book"/>
                <a:cs typeface="Franklin Gothic Book"/>
              </a:rPr>
              <a:t>c</a:t>
            </a:r>
            <a:r>
              <a:rPr sz="1800" dirty="0">
                <a:latin typeface="Franklin Gothic Book"/>
                <a:cs typeface="Franklin Gothic Book"/>
              </a:rPr>
              <a:t>o</a:t>
            </a:r>
            <a:r>
              <a:rPr sz="1800" spc="10" dirty="0">
                <a:latin typeface="Franklin Gothic Book"/>
                <a:cs typeface="Franklin Gothic Book"/>
              </a:rPr>
              <a:t>gn</a:t>
            </a:r>
            <a:r>
              <a:rPr sz="2700" spc="-15" baseline="1543" dirty="0">
                <a:latin typeface="Franklin Gothic Book"/>
                <a:cs typeface="Franklin Gothic Book"/>
              </a:rPr>
              <a:t>i</a:t>
            </a:r>
            <a:r>
              <a:rPr sz="1800" spc="5" dirty="0">
                <a:latin typeface="Franklin Gothic Book"/>
                <a:cs typeface="Franklin Gothic Book"/>
              </a:rPr>
              <a:t>c</a:t>
            </a:r>
            <a:r>
              <a:rPr sz="1800" spc="-5" dirty="0">
                <a:latin typeface="Franklin Gothic Book"/>
                <a:cs typeface="Franklin Gothic Book"/>
              </a:rPr>
              <a:t>i</a:t>
            </a:r>
            <a:r>
              <a:rPr sz="2700" spc="7" baseline="1543" dirty="0">
                <a:latin typeface="Franklin Gothic Book"/>
                <a:cs typeface="Franklin Gothic Book"/>
              </a:rPr>
              <a:t>ó</a:t>
            </a:r>
            <a:r>
              <a:rPr sz="2700" baseline="1543" dirty="0">
                <a:latin typeface="Franklin Gothic Book"/>
                <a:cs typeface="Franklin Gothic Book"/>
              </a:rPr>
              <a:t>n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69" name="object 69"/>
          <p:cNvSpPr txBox="1"/>
          <p:nvPr/>
        </p:nvSpPr>
        <p:spPr>
          <a:xfrm rot="20400000">
            <a:off x="2471384" y="542979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 rot="20400000">
            <a:off x="2566634" y="568760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 rot="20400000">
            <a:off x="2660614" y="594541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 rot="20400000">
            <a:off x="2557330" y="4504791"/>
            <a:ext cx="472295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Eficacia </a:t>
            </a:r>
            <a:r>
              <a:rPr sz="1800" spc="-10" dirty="0">
                <a:latin typeface="Franklin Gothic Book"/>
                <a:cs typeface="Franklin Gothic Book"/>
              </a:rPr>
              <a:t>pa</a:t>
            </a:r>
            <a:r>
              <a:rPr sz="2700" spc="-15" baseline="1543" dirty="0">
                <a:latin typeface="Franklin Gothic Book"/>
                <a:cs typeface="Franklin Gothic Book"/>
              </a:rPr>
              <a:t>ra generar </a:t>
            </a:r>
            <a:r>
              <a:rPr sz="2700" spc="-30" baseline="1543" dirty="0">
                <a:latin typeface="Franklin Gothic Book"/>
                <a:cs typeface="Franklin Gothic Book"/>
              </a:rPr>
              <a:t>nuevos </a:t>
            </a:r>
            <a:r>
              <a:rPr sz="2700" spc="-15" baseline="1543" dirty="0">
                <a:latin typeface="Franklin Gothic Book"/>
                <a:cs typeface="Franklin Gothic Book"/>
              </a:rPr>
              <a:t>m</a:t>
            </a:r>
            <a:r>
              <a:rPr sz="2700" spc="-15" baseline="3086" dirty="0">
                <a:latin typeface="Franklin Gothic Book"/>
                <a:cs typeface="Franklin Gothic Book"/>
              </a:rPr>
              <a:t>odelos </a:t>
            </a:r>
            <a:r>
              <a:rPr sz="2700" spc="-30" baseline="3086" dirty="0">
                <a:latin typeface="Franklin Gothic Book"/>
                <a:cs typeface="Franklin Gothic Book"/>
              </a:rPr>
              <a:t>referentes</a:t>
            </a:r>
            <a:endParaRPr sz="2700" baseline="3086">
              <a:latin typeface="Franklin Gothic Book"/>
              <a:cs typeface="Franklin Gothic Book"/>
            </a:endParaRPr>
          </a:p>
        </p:txBody>
      </p:sp>
      <p:sp>
        <p:nvSpPr>
          <p:cNvPr id="73" name="object 73"/>
          <p:cNvSpPr txBox="1"/>
          <p:nvPr/>
        </p:nvSpPr>
        <p:spPr>
          <a:xfrm rot="20400000">
            <a:off x="2650584" y="4750096"/>
            <a:ext cx="4787011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Capacidad </a:t>
            </a:r>
            <a:r>
              <a:rPr sz="2700" spc="-7" baseline="1543" dirty="0">
                <a:latin typeface="Franklin Gothic Book"/>
                <a:cs typeface="Franklin Gothic Book"/>
              </a:rPr>
              <a:t>de </a:t>
            </a:r>
            <a:r>
              <a:rPr sz="2700" spc="-22" baseline="1543" dirty="0">
                <a:latin typeface="Franklin Gothic Book"/>
                <a:cs typeface="Franklin Gothic Book"/>
              </a:rPr>
              <a:t>diversificar </a:t>
            </a:r>
            <a:r>
              <a:rPr sz="2700" spc="-15" baseline="1543" dirty="0">
                <a:latin typeface="Franklin Gothic Book"/>
                <a:cs typeface="Franklin Gothic Book"/>
              </a:rPr>
              <a:t>can</a:t>
            </a:r>
            <a:r>
              <a:rPr sz="2700" spc="-15" baseline="3086" dirty="0">
                <a:latin typeface="Franklin Gothic Book"/>
                <a:cs typeface="Franklin Gothic Book"/>
              </a:rPr>
              <a:t>ales </a:t>
            </a:r>
            <a:r>
              <a:rPr sz="2700" baseline="3086" dirty="0">
                <a:latin typeface="Franklin Gothic Book"/>
                <a:cs typeface="Franklin Gothic Book"/>
              </a:rPr>
              <a:t>de</a:t>
            </a:r>
            <a:r>
              <a:rPr sz="2700" spc="82" baseline="3086" dirty="0">
                <a:latin typeface="Franklin Gothic Book"/>
                <a:cs typeface="Franklin Gothic Book"/>
              </a:rPr>
              <a:t> </a:t>
            </a:r>
            <a:r>
              <a:rPr sz="2700" spc="-22" baseline="3086" dirty="0">
                <a:latin typeface="Franklin Gothic Book"/>
                <a:cs typeface="Franklin Gothic Book"/>
              </a:rPr>
              <a:t>intervenció</a:t>
            </a:r>
            <a:r>
              <a:rPr sz="2700" spc="-22" baseline="4629" dirty="0">
                <a:latin typeface="Franklin Gothic Book"/>
                <a:cs typeface="Franklin Gothic Book"/>
              </a:rPr>
              <a:t>n</a:t>
            </a:r>
            <a:endParaRPr sz="2700" baseline="4629">
              <a:latin typeface="Franklin Gothic Book"/>
              <a:cs typeface="Franklin Gothic Book"/>
            </a:endParaRPr>
          </a:p>
        </p:txBody>
      </p:sp>
      <p:sp>
        <p:nvSpPr>
          <p:cNvPr id="74" name="object 74"/>
          <p:cNvSpPr txBox="1"/>
          <p:nvPr/>
        </p:nvSpPr>
        <p:spPr>
          <a:xfrm rot="20400000">
            <a:off x="2760251" y="5097775"/>
            <a:ext cx="426761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5" dirty="0">
                <a:latin typeface="Franklin Gothic Book"/>
                <a:cs typeface="Franklin Gothic Book"/>
              </a:rPr>
              <a:t>Estrategias </a:t>
            </a:r>
            <a:r>
              <a:rPr sz="2700" spc="-15" baseline="1543" dirty="0">
                <a:latin typeface="Franklin Gothic Book"/>
                <a:cs typeface="Franklin Gothic Book"/>
              </a:rPr>
              <a:t>desde las </a:t>
            </a:r>
            <a:r>
              <a:rPr sz="2700" spc="-22" baseline="1543" dirty="0">
                <a:latin typeface="Franklin Gothic Book"/>
                <a:cs typeface="Franklin Gothic Book"/>
              </a:rPr>
              <a:t>inteligen</a:t>
            </a:r>
            <a:r>
              <a:rPr sz="2700" spc="-22" baseline="3086" dirty="0">
                <a:latin typeface="Franklin Gothic Book"/>
                <a:cs typeface="Franklin Gothic Book"/>
              </a:rPr>
              <a:t>cias</a:t>
            </a:r>
            <a:r>
              <a:rPr sz="2700" baseline="3086" dirty="0">
                <a:latin typeface="Franklin Gothic Book"/>
                <a:cs typeface="Franklin Gothic Book"/>
              </a:rPr>
              <a:t> </a:t>
            </a:r>
            <a:r>
              <a:rPr sz="2700" spc="-22" baseline="3086" dirty="0">
                <a:latin typeface="Franklin Gothic Book"/>
                <a:cs typeface="Franklin Gothic Book"/>
              </a:rPr>
              <a:t>múltiples</a:t>
            </a:r>
            <a:endParaRPr sz="2700" baseline="3086">
              <a:latin typeface="Franklin Gothic Book"/>
              <a:cs typeface="Franklin Gothic Book"/>
            </a:endParaRPr>
          </a:p>
        </p:txBody>
      </p:sp>
      <p:sp>
        <p:nvSpPr>
          <p:cNvPr id="75" name="object 75"/>
          <p:cNvSpPr txBox="1"/>
          <p:nvPr/>
        </p:nvSpPr>
        <p:spPr>
          <a:xfrm rot="20400000">
            <a:off x="2552664" y="627688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 rot="20400000">
            <a:off x="2709303" y="5765198"/>
            <a:ext cx="23321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5" dirty="0">
                <a:latin typeface="Franklin Gothic Book"/>
                <a:cs typeface="Franklin Gothic Book"/>
              </a:rPr>
              <a:t>Herramien</a:t>
            </a:r>
            <a:r>
              <a:rPr sz="2700" spc="-7" baseline="1543" dirty="0">
                <a:latin typeface="Franklin Gothic Book"/>
                <a:cs typeface="Franklin Gothic Book"/>
              </a:rPr>
              <a:t>tas</a:t>
            </a:r>
            <a:r>
              <a:rPr sz="2700" spc="30" baseline="1543" dirty="0">
                <a:latin typeface="Franklin Gothic Book"/>
                <a:cs typeface="Franklin Gothic Book"/>
              </a:rPr>
              <a:t> </a:t>
            </a:r>
            <a:r>
              <a:rPr sz="2700" spc="-7" baseline="1543" dirty="0">
                <a:latin typeface="Franklin Gothic Book"/>
                <a:cs typeface="Franklin Gothic Book"/>
              </a:rPr>
              <a:t>utilizadas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77" name="object 77"/>
          <p:cNvSpPr txBox="1"/>
          <p:nvPr/>
        </p:nvSpPr>
        <p:spPr>
          <a:xfrm rot="20400000">
            <a:off x="2647914" y="653469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 rot="20400000">
            <a:off x="2743164" y="6791231"/>
            <a:ext cx="131896" cy="10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00" spc="160" dirty="0">
                <a:solidFill>
                  <a:srgbClr val="6F2F9F"/>
                </a:solidFill>
                <a:latin typeface="Calibri"/>
                <a:cs typeface="Calibri"/>
              </a:rPr>
              <a:t>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 rot="20400000">
            <a:off x="2790176" y="5935178"/>
            <a:ext cx="283308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0" dirty="0">
                <a:latin typeface="Franklin Gothic Book"/>
                <a:cs typeface="Franklin Gothic Book"/>
              </a:rPr>
              <a:t>Producto</a:t>
            </a:r>
            <a:r>
              <a:rPr sz="2700" spc="-15" baseline="1543" dirty="0">
                <a:latin typeface="Franklin Gothic Book"/>
                <a:cs typeface="Franklin Gothic Book"/>
              </a:rPr>
              <a:t>s </a:t>
            </a:r>
            <a:r>
              <a:rPr sz="2700" baseline="1543" dirty="0">
                <a:latin typeface="Franklin Gothic Book"/>
                <a:cs typeface="Franklin Gothic Book"/>
              </a:rPr>
              <a:t>visibles </a:t>
            </a:r>
            <a:r>
              <a:rPr sz="2700" spc="7" baseline="1543" dirty="0">
                <a:latin typeface="Franklin Gothic Book"/>
                <a:cs typeface="Franklin Gothic Book"/>
              </a:rPr>
              <a:t>de</a:t>
            </a:r>
            <a:r>
              <a:rPr sz="2700" spc="82" baseline="1543" dirty="0">
                <a:latin typeface="Franklin Gothic Book"/>
                <a:cs typeface="Franklin Gothic Book"/>
              </a:rPr>
              <a:t> </a:t>
            </a:r>
            <a:r>
              <a:rPr sz="2700" spc="-15" baseline="1543" dirty="0">
                <a:latin typeface="Franklin Gothic Book"/>
                <a:cs typeface="Franklin Gothic Book"/>
              </a:rPr>
              <a:t>avanc</a:t>
            </a:r>
            <a:r>
              <a:rPr sz="2700" spc="-15" baseline="3086" dirty="0">
                <a:latin typeface="Franklin Gothic Book"/>
                <a:cs typeface="Franklin Gothic Book"/>
              </a:rPr>
              <a:t>e</a:t>
            </a:r>
            <a:endParaRPr sz="2700" baseline="3086">
              <a:latin typeface="Franklin Gothic Book"/>
              <a:cs typeface="Franklin Gothic Book"/>
            </a:endParaRPr>
          </a:p>
        </p:txBody>
      </p:sp>
      <p:sp>
        <p:nvSpPr>
          <p:cNvPr id="80" name="object 80"/>
          <p:cNvSpPr txBox="1"/>
          <p:nvPr/>
        </p:nvSpPr>
        <p:spPr>
          <a:xfrm rot="20400000">
            <a:off x="2903293" y="6300587"/>
            <a:ext cx="221275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5" dirty="0">
                <a:latin typeface="Franklin Gothic Book"/>
                <a:cs typeface="Franklin Gothic Book"/>
              </a:rPr>
              <a:t>Proceso </a:t>
            </a:r>
            <a:r>
              <a:rPr sz="1800" dirty="0">
                <a:latin typeface="Franklin Gothic Book"/>
                <a:cs typeface="Franklin Gothic Book"/>
              </a:rPr>
              <a:t>de </a:t>
            </a:r>
            <a:r>
              <a:rPr sz="2700" spc="-7" baseline="1543" dirty="0">
                <a:latin typeface="Franklin Gothic Book"/>
                <a:cs typeface="Franklin Gothic Book"/>
              </a:rPr>
              <a:t>Evaluación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81" name="object 81"/>
          <p:cNvSpPr txBox="1"/>
          <p:nvPr/>
        </p:nvSpPr>
        <p:spPr>
          <a:xfrm rot="20400000">
            <a:off x="3499684" y="6288088"/>
            <a:ext cx="267235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dirty="0">
                <a:latin typeface="Franklin Gothic Book"/>
                <a:cs typeface="Franklin Gothic Book"/>
              </a:rPr>
              <a:t>ciones a </a:t>
            </a:r>
            <a:r>
              <a:rPr sz="1800" spc="-5" dirty="0">
                <a:latin typeface="Franklin Gothic Book"/>
                <a:cs typeface="Franklin Gothic Book"/>
              </a:rPr>
              <a:t>e</a:t>
            </a:r>
            <a:r>
              <a:rPr sz="2700" spc="-7" baseline="1543" dirty="0">
                <a:latin typeface="Franklin Gothic Book"/>
                <a:cs typeface="Franklin Gothic Book"/>
              </a:rPr>
              <a:t>li</a:t>
            </a:r>
            <a:r>
              <a:rPr sz="1800" spc="-5" dirty="0">
                <a:latin typeface="Franklin Gothic Book"/>
                <a:cs typeface="Franklin Gothic Book"/>
              </a:rPr>
              <a:t>m</a:t>
            </a:r>
            <a:r>
              <a:rPr sz="2700" spc="-7" baseline="1543" dirty="0">
                <a:latin typeface="Franklin Gothic Book"/>
                <a:cs typeface="Franklin Gothic Book"/>
              </a:rPr>
              <a:t>inar </a:t>
            </a:r>
            <a:r>
              <a:rPr sz="2700" baseline="1543" dirty="0">
                <a:latin typeface="Franklin Gothic Book"/>
                <a:cs typeface="Franklin Gothic Book"/>
              </a:rPr>
              <a:t>o</a:t>
            </a:r>
            <a:r>
              <a:rPr sz="2700" spc="30" baseline="1543" dirty="0">
                <a:latin typeface="Franklin Gothic Book"/>
                <a:cs typeface="Franklin Gothic Book"/>
              </a:rPr>
              <a:t> </a:t>
            </a:r>
            <a:r>
              <a:rPr sz="2700" baseline="1543" dirty="0">
                <a:latin typeface="Franklin Gothic Book"/>
                <a:cs typeface="Franklin Gothic Book"/>
              </a:rPr>
              <a:t>mejorar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82" name="object 82"/>
          <p:cNvSpPr txBox="1"/>
          <p:nvPr/>
        </p:nvSpPr>
        <p:spPr>
          <a:xfrm rot="20400000">
            <a:off x="4397434" y="6507871"/>
            <a:ext cx="1270416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dirty="0">
                <a:latin typeface="Franklin Gothic Book"/>
                <a:cs typeface="Franklin Gothic Book"/>
              </a:rPr>
              <a:t>ue</a:t>
            </a:r>
            <a:r>
              <a:rPr sz="1800" spc="-55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mante</a:t>
            </a:r>
            <a:r>
              <a:rPr sz="2700" spc="-7" baseline="1543" dirty="0">
                <a:latin typeface="Franklin Gothic Book"/>
                <a:cs typeface="Franklin Gothic Book"/>
              </a:rPr>
              <a:t>ne</a:t>
            </a:r>
            <a:r>
              <a:rPr sz="1800" spc="-5" dirty="0">
                <a:latin typeface="Franklin Gothic Book"/>
                <a:cs typeface="Franklin Gothic Book"/>
              </a:rPr>
              <a:t>r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83" name="object 83"/>
          <p:cNvSpPr txBox="1"/>
          <p:nvPr/>
        </p:nvSpPr>
        <p:spPr>
          <a:xfrm rot="20400000">
            <a:off x="5167832" y="6546883"/>
            <a:ext cx="111089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10" dirty="0">
                <a:latin typeface="Franklin Gothic Book"/>
                <a:cs typeface="Franklin Gothic Book"/>
              </a:rPr>
              <a:t>d</a:t>
            </a:r>
            <a:r>
              <a:rPr sz="1800" spc="-20" dirty="0">
                <a:latin typeface="Franklin Gothic Book"/>
                <a:cs typeface="Franklin Gothic Book"/>
              </a:rPr>
              <a:t>e</a:t>
            </a:r>
            <a:r>
              <a:rPr sz="1800" spc="-30" dirty="0">
                <a:latin typeface="Franklin Gothic Book"/>
                <a:cs typeface="Franklin Gothic Book"/>
              </a:rPr>
              <a:t>t</a:t>
            </a:r>
            <a:r>
              <a:rPr sz="1800" dirty="0">
                <a:latin typeface="Franklin Gothic Book"/>
                <a:cs typeface="Franklin Gothic Book"/>
              </a:rPr>
              <a:t>e</a:t>
            </a:r>
            <a:r>
              <a:rPr sz="1800" spc="5" dirty="0">
                <a:latin typeface="Franklin Gothic Book"/>
                <a:cs typeface="Franklin Gothic Book"/>
              </a:rPr>
              <a:t>c</a:t>
            </a:r>
            <a:r>
              <a:rPr sz="1800" spc="-10" dirty="0">
                <a:latin typeface="Franklin Gothic Book"/>
                <a:cs typeface="Franklin Gothic Book"/>
              </a:rPr>
              <a:t>t</a:t>
            </a:r>
            <a:r>
              <a:rPr sz="1800" spc="-5" dirty="0">
                <a:latin typeface="Franklin Gothic Book"/>
                <a:cs typeface="Franklin Gothic Book"/>
              </a:rPr>
              <a:t>a</a:t>
            </a:r>
            <a:r>
              <a:rPr sz="1800" spc="15" dirty="0">
                <a:latin typeface="Franklin Gothic Book"/>
                <a:cs typeface="Franklin Gothic Book"/>
              </a:rPr>
              <a:t>d</a:t>
            </a:r>
            <a:r>
              <a:rPr sz="2700" spc="-7" baseline="1543" dirty="0">
                <a:latin typeface="Franklin Gothic Book"/>
                <a:cs typeface="Franklin Gothic Book"/>
              </a:rPr>
              <a:t>a</a:t>
            </a:r>
            <a:r>
              <a:rPr sz="2700" baseline="1543" dirty="0">
                <a:latin typeface="Franklin Gothic Book"/>
                <a:cs typeface="Franklin Gothic Book"/>
              </a:rPr>
              <a:t>s</a:t>
            </a:r>
            <a:endParaRPr sz="2700" baseline="1543">
              <a:latin typeface="Franklin Gothic Book"/>
              <a:cs typeface="Franklin Gothic Book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3835400" y="1422400"/>
            <a:ext cx="1671320" cy="4552950"/>
          </a:xfrm>
          <a:custGeom>
            <a:avLst/>
            <a:gdLst/>
            <a:ahLst/>
            <a:cxnLst/>
            <a:rect l="l" t="t" r="r" b="b"/>
            <a:pathLst>
              <a:path w="1671320" h="4552950">
                <a:moveTo>
                  <a:pt x="0" y="0"/>
                </a:moveTo>
                <a:lnTo>
                  <a:pt x="1671320" y="4552950"/>
                </a:lnTo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0"/>
            <a:ext cx="914654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6150" y="4164327"/>
            <a:ext cx="7340600" cy="25400"/>
          </a:xfrm>
          <a:custGeom>
            <a:avLst/>
            <a:gdLst/>
            <a:ahLst/>
            <a:cxnLst/>
            <a:rect l="l" t="t" r="r" b="b"/>
            <a:pathLst>
              <a:path w="7340600" h="25400">
                <a:moveTo>
                  <a:pt x="0" y="25402"/>
                </a:moveTo>
                <a:lnTo>
                  <a:pt x="7340600" y="25402"/>
                </a:lnTo>
                <a:lnTo>
                  <a:pt x="7340600" y="0"/>
                </a:lnTo>
                <a:lnTo>
                  <a:pt x="0" y="0"/>
                </a:lnTo>
                <a:lnTo>
                  <a:pt x="0" y="25402"/>
                </a:lnTo>
                <a:close/>
              </a:path>
            </a:pathLst>
          </a:custGeom>
          <a:solidFill>
            <a:srgbClr val="B1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6150" y="4123687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39"/>
                </a:moveTo>
                <a:lnTo>
                  <a:pt x="7340600" y="40639"/>
                </a:lnTo>
                <a:lnTo>
                  <a:pt x="734060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B2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6150" y="4084317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3C4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6150" y="4044950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67"/>
                </a:moveTo>
                <a:lnTo>
                  <a:pt x="7340600" y="39367"/>
                </a:lnTo>
                <a:lnTo>
                  <a:pt x="7340600" y="0"/>
                </a:lnTo>
                <a:lnTo>
                  <a:pt x="0" y="0"/>
                </a:lnTo>
                <a:lnTo>
                  <a:pt x="0" y="39367"/>
                </a:lnTo>
                <a:close/>
              </a:path>
            </a:pathLst>
          </a:custGeom>
          <a:solidFill>
            <a:srgbClr val="B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3610" y="4005579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69"/>
                </a:moveTo>
                <a:lnTo>
                  <a:pt x="7345680" y="39369"/>
                </a:lnTo>
                <a:lnTo>
                  <a:pt x="734568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B5C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3610" y="3966209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6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3610" y="3925570"/>
            <a:ext cx="7345680" cy="40640"/>
          </a:xfrm>
          <a:custGeom>
            <a:avLst/>
            <a:gdLst/>
            <a:ahLst/>
            <a:cxnLst/>
            <a:rect l="l" t="t" r="r" b="b"/>
            <a:pathLst>
              <a:path w="7345680" h="40639">
                <a:moveTo>
                  <a:pt x="0" y="40639"/>
                </a:moveTo>
                <a:lnTo>
                  <a:pt x="7345680" y="40639"/>
                </a:lnTo>
                <a:lnTo>
                  <a:pt x="734568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B7C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3610" y="388620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8C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3610" y="3846829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69"/>
                </a:moveTo>
                <a:lnTo>
                  <a:pt x="7345680" y="39369"/>
                </a:lnTo>
                <a:lnTo>
                  <a:pt x="734568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B9C9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3610" y="3807459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ACA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3610" y="376809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B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3610" y="372872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43610" y="368935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D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3610" y="3648709"/>
            <a:ext cx="7345680" cy="40640"/>
          </a:xfrm>
          <a:custGeom>
            <a:avLst/>
            <a:gdLst/>
            <a:ahLst/>
            <a:cxnLst/>
            <a:rect l="l" t="t" r="r" b="b"/>
            <a:pathLst>
              <a:path w="7345680" h="40639">
                <a:moveTo>
                  <a:pt x="0" y="40639"/>
                </a:moveTo>
                <a:lnTo>
                  <a:pt x="7345680" y="40639"/>
                </a:lnTo>
                <a:lnTo>
                  <a:pt x="734568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BE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3610" y="360934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BF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43610" y="356997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69"/>
                </a:moveTo>
                <a:lnTo>
                  <a:pt x="7345680" y="39369"/>
                </a:lnTo>
                <a:lnTo>
                  <a:pt x="734568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0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43610" y="3530600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1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43610" y="3491229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0"/>
                </a:moveTo>
                <a:lnTo>
                  <a:pt x="7345680" y="39370"/>
                </a:lnTo>
                <a:lnTo>
                  <a:pt x="734568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2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43610" y="3451855"/>
            <a:ext cx="7345680" cy="39370"/>
          </a:xfrm>
          <a:custGeom>
            <a:avLst/>
            <a:gdLst/>
            <a:ahLst/>
            <a:cxnLst/>
            <a:rect l="l" t="t" r="r" b="b"/>
            <a:pathLst>
              <a:path w="7345680" h="39370">
                <a:moveTo>
                  <a:pt x="0" y="39374"/>
                </a:moveTo>
                <a:lnTo>
                  <a:pt x="7345680" y="39374"/>
                </a:lnTo>
                <a:lnTo>
                  <a:pt x="7345680" y="0"/>
                </a:lnTo>
                <a:lnTo>
                  <a:pt x="0" y="0"/>
                </a:lnTo>
                <a:lnTo>
                  <a:pt x="0" y="39374"/>
                </a:lnTo>
                <a:close/>
              </a:path>
            </a:pathLst>
          </a:custGeom>
          <a:solidFill>
            <a:srgbClr val="C3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46150" y="3411213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41"/>
                </a:moveTo>
                <a:lnTo>
                  <a:pt x="7340600" y="40641"/>
                </a:lnTo>
                <a:lnTo>
                  <a:pt x="7340600" y="0"/>
                </a:lnTo>
                <a:lnTo>
                  <a:pt x="0" y="0"/>
                </a:lnTo>
                <a:lnTo>
                  <a:pt x="0" y="40641"/>
                </a:lnTo>
                <a:close/>
              </a:path>
            </a:pathLst>
          </a:custGeom>
          <a:solidFill>
            <a:srgbClr val="C4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6150" y="337184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5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6150" y="333247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6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6150" y="329310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7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6150" y="325373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8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6150" y="321436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70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9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6150" y="3174992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A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46150" y="3134353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39"/>
                </a:moveTo>
                <a:lnTo>
                  <a:pt x="7340600" y="40639"/>
                </a:lnTo>
                <a:lnTo>
                  <a:pt x="734060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CC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46150" y="309498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C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6150" y="305561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D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6150" y="301624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E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46150" y="2976872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CF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46150" y="2937502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D0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6150" y="2896863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39"/>
                </a:moveTo>
                <a:lnTo>
                  <a:pt x="7340600" y="40639"/>
                </a:lnTo>
                <a:lnTo>
                  <a:pt x="734060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D1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6150" y="285749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2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46150" y="281812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3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6150" y="277875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4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6150" y="2739383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D5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6150" y="2700012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6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6150" y="2660642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7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46150" y="2620003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39"/>
                </a:moveTo>
                <a:lnTo>
                  <a:pt x="7340600" y="40639"/>
                </a:lnTo>
                <a:lnTo>
                  <a:pt x="734060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D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46150" y="258063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2"/>
                </a:moveTo>
                <a:lnTo>
                  <a:pt x="7340600" y="39372"/>
                </a:lnTo>
                <a:lnTo>
                  <a:pt x="7340600" y="0"/>
                </a:lnTo>
                <a:lnTo>
                  <a:pt x="0" y="0"/>
                </a:lnTo>
                <a:lnTo>
                  <a:pt x="0" y="39372"/>
                </a:lnTo>
                <a:close/>
              </a:path>
            </a:pathLst>
          </a:custGeom>
          <a:solidFill>
            <a:srgbClr val="D9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46150" y="254126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A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46150" y="250189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46150" y="2462520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46150" y="242315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DD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46150" y="2383780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DE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46150" y="2343141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39"/>
                </a:moveTo>
                <a:lnTo>
                  <a:pt x="7340600" y="40639"/>
                </a:lnTo>
                <a:lnTo>
                  <a:pt x="734060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DF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46150" y="230377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E0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46150" y="226440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E1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46150" y="222503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E2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46150" y="2185660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70"/>
                </a:moveTo>
                <a:lnTo>
                  <a:pt x="7340600" y="39370"/>
                </a:lnTo>
                <a:lnTo>
                  <a:pt x="7340600" y="0"/>
                </a:lnTo>
                <a:lnTo>
                  <a:pt x="0" y="0"/>
                </a:lnTo>
                <a:lnTo>
                  <a:pt x="0" y="39370"/>
                </a:lnTo>
                <a:close/>
              </a:path>
            </a:pathLst>
          </a:custGeom>
          <a:solidFill>
            <a:srgbClr val="E3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46150" y="2145021"/>
            <a:ext cx="7340600" cy="40640"/>
          </a:xfrm>
          <a:custGeom>
            <a:avLst/>
            <a:gdLst/>
            <a:ahLst/>
            <a:cxnLst/>
            <a:rect l="l" t="t" r="r" b="b"/>
            <a:pathLst>
              <a:path w="7340600" h="40639">
                <a:moveTo>
                  <a:pt x="0" y="40639"/>
                </a:moveTo>
                <a:lnTo>
                  <a:pt x="7340600" y="40639"/>
                </a:lnTo>
                <a:lnTo>
                  <a:pt x="7340600" y="0"/>
                </a:lnTo>
                <a:lnTo>
                  <a:pt x="0" y="0"/>
                </a:lnTo>
                <a:lnTo>
                  <a:pt x="0" y="40639"/>
                </a:lnTo>
                <a:close/>
              </a:path>
            </a:pathLst>
          </a:custGeom>
          <a:solidFill>
            <a:srgbClr val="E4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46150" y="2105651"/>
            <a:ext cx="7340600" cy="39370"/>
          </a:xfrm>
          <a:custGeom>
            <a:avLst/>
            <a:gdLst/>
            <a:ahLst/>
            <a:cxnLst/>
            <a:rect l="l" t="t" r="r" b="b"/>
            <a:pathLst>
              <a:path w="7340600" h="39369">
                <a:moveTo>
                  <a:pt x="0" y="39369"/>
                </a:moveTo>
                <a:lnTo>
                  <a:pt x="7340600" y="39369"/>
                </a:lnTo>
                <a:lnTo>
                  <a:pt x="7340600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E5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46150" y="2053589"/>
            <a:ext cx="7340600" cy="52069"/>
          </a:xfrm>
          <a:custGeom>
            <a:avLst/>
            <a:gdLst/>
            <a:ahLst/>
            <a:cxnLst/>
            <a:rect l="l" t="t" r="r" b="b"/>
            <a:pathLst>
              <a:path w="7340600" h="52069">
                <a:moveTo>
                  <a:pt x="0" y="52061"/>
                </a:moveTo>
                <a:lnTo>
                  <a:pt x="7340600" y="52061"/>
                </a:lnTo>
                <a:lnTo>
                  <a:pt x="7340600" y="0"/>
                </a:lnTo>
                <a:lnTo>
                  <a:pt x="0" y="0"/>
                </a:lnTo>
                <a:lnTo>
                  <a:pt x="0" y="52061"/>
                </a:lnTo>
                <a:close/>
              </a:path>
            </a:pathLst>
          </a:custGeom>
          <a:solidFill>
            <a:srgbClr val="E6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46150" y="2028189"/>
            <a:ext cx="7340600" cy="38100"/>
          </a:xfrm>
          <a:custGeom>
            <a:avLst/>
            <a:gdLst/>
            <a:ahLst/>
            <a:cxnLst/>
            <a:rect l="l" t="t" r="r" b="b"/>
            <a:pathLst>
              <a:path w="7340600" h="38100">
                <a:moveTo>
                  <a:pt x="0" y="38091"/>
                </a:moveTo>
                <a:lnTo>
                  <a:pt x="7340600" y="38091"/>
                </a:lnTo>
                <a:lnTo>
                  <a:pt x="7340600" y="0"/>
                </a:lnTo>
                <a:lnTo>
                  <a:pt x="0" y="0"/>
                </a:lnTo>
                <a:lnTo>
                  <a:pt x="0" y="38091"/>
                </a:lnTo>
                <a:close/>
              </a:path>
            </a:pathLst>
          </a:custGeom>
          <a:solidFill>
            <a:srgbClr val="E8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47419" y="2026920"/>
            <a:ext cx="7340600" cy="2162810"/>
          </a:xfrm>
          <a:custGeom>
            <a:avLst/>
            <a:gdLst/>
            <a:ahLst/>
            <a:cxnLst/>
            <a:rect l="l" t="t" r="r" b="b"/>
            <a:pathLst>
              <a:path w="7340600" h="2162810">
                <a:moveTo>
                  <a:pt x="3670300" y="2162810"/>
                </a:moveTo>
                <a:lnTo>
                  <a:pt x="0" y="2162810"/>
                </a:lnTo>
                <a:lnTo>
                  <a:pt x="0" y="0"/>
                </a:lnTo>
                <a:lnTo>
                  <a:pt x="7340600" y="0"/>
                </a:lnTo>
                <a:lnTo>
                  <a:pt x="7340600" y="2162810"/>
                </a:lnTo>
                <a:lnTo>
                  <a:pt x="3670300" y="2162810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024889" y="2059940"/>
            <a:ext cx="7149465" cy="2096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5"/>
              </a:spcBef>
            </a:pPr>
            <a:r>
              <a:rPr sz="4000" dirty="0">
                <a:latin typeface="Franklin Gothic Book"/>
                <a:cs typeface="Franklin Gothic Book"/>
              </a:rPr>
              <a:t>Necesidad de </a:t>
            </a:r>
            <a:r>
              <a:rPr sz="4000" spc="-15" dirty="0">
                <a:latin typeface="Franklin Gothic Book"/>
                <a:cs typeface="Franklin Gothic Book"/>
              </a:rPr>
              <a:t>autoevaluar </a:t>
            </a:r>
            <a:r>
              <a:rPr sz="3200" spc="-5" dirty="0">
                <a:latin typeface="Franklin Gothic Book"/>
                <a:cs typeface="Franklin Gothic Book"/>
              </a:rPr>
              <a:t>lo </a:t>
            </a:r>
            <a:r>
              <a:rPr sz="3200" spc="-15" dirty="0">
                <a:latin typeface="Franklin Gothic Book"/>
                <a:cs typeface="Franklin Gothic Book"/>
              </a:rPr>
              <a:t>que  </a:t>
            </a:r>
            <a:r>
              <a:rPr sz="3200" spc="-5" dirty="0">
                <a:latin typeface="Franklin Gothic Book"/>
                <a:cs typeface="Franklin Gothic Book"/>
              </a:rPr>
              <a:t>hacemos como Personas </a:t>
            </a:r>
            <a:r>
              <a:rPr sz="3200" spc="-10" dirty="0">
                <a:latin typeface="Franklin Gothic Book"/>
                <a:cs typeface="Franklin Gothic Book"/>
              </a:rPr>
              <a:t>Coordinadoras  </a:t>
            </a:r>
            <a:r>
              <a:rPr sz="3200" dirty="0">
                <a:latin typeface="Franklin Gothic Book"/>
                <a:cs typeface="Franklin Gothic Book"/>
              </a:rPr>
              <a:t>de </a:t>
            </a:r>
            <a:r>
              <a:rPr sz="3200" spc="-5" dirty="0">
                <a:latin typeface="Franklin Gothic Book"/>
                <a:cs typeface="Franklin Gothic Book"/>
              </a:rPr>
              <a:t>Coeducación, como </a:t>
            </a:r>
            <a:r>
              <a:rPr sz="3200" spc="-15" dirty="0">
                <a:latin typeface="Franklin Gothic Book"/>
                <a:cs typeface="Franklin Gothic Book"/>
              </a:rPr>
              <a:t>Centro. </a:t>
            </a:r>
            <a:r>
              <a:rPr sz="3200" dirty="0">
                <a:latin typeface="Franklin Gothic Book"/>
                <a:cs typeface="Franklin Gothic Book"/>
              </a:rPr>
              <a:t>Y el </a:t>
            </a:r>
            <a:r>
              <a:rPr sz="3200" spc="-10" dirty="0">
                <a:latin typeface="Franklin Gothic Book"/>
                <a:cs typeface="Franklin Gothic Book"/>
              </a:rPr>
              <a:t>propio  </a:t>
            </a:r>
            <a:r>
              <a:rPr sz="3200" spc="-5" dirty="0">
                <a:latin typeface="Franklin Gothic Book"/>
                <a:cs typeface="Franklin Gothic Book"/>
              </a:rPr>
              <a:t>Plan </a:t>
            </a:r>
            <a:r>
              <a:rPr sz="3200" dirty="0">
                <a:latin typeface="Franklin Gothic Book"/>
                <a:cs typeface="Franklin Gothic Book"/>
              </a:rPr>
              <a:t>de </a:t>
            </a:r>
            <a:r>
              <a:rPr sz="3200" spc="-5" dirty="0">
                <a:latin typeface="Franklin Gothic Book"/>
                <a:cs typeface="Franklin Gothic Book"/>
              </a:rPr>
              <a:t>Igualdad</a:t>
            </a:r>
            <a:r>
              <a:rPr sz="3200" dirty="0">
                <a:latin typeface="Franklin Gothic Book"/>
                <a:cs typeface="Franklin Gothic Book"/>
              </a:rPr>
              <a:t> </a:t>
            </a:r>
            <a:r>
              <a:rPr sz="3200" spc="-5" dirty="0">
                <a:latin typeface="Franklin Gothic Book"/>
                <a:cs typeface="Franklin Gothic Book"/>
              </a:rPr>
              <a:t>diseñado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52287" y="251459"/>
            <a:ext cx="8365771" cy="1656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04489" y="5674362"/>
            <a:ext cx="2733040" cy="26670"/>
          </a:xfrm>
          <a:custGeom>
            <a:avLst/>
            <a:gdLst/>
            <a:ahLst/>
            <a:cxnLst/>
            <a:rect l="l" t="t" r="r" b="b"/>
            <a:pathLst>
              <a:path w="2733040" h="26670">
                <a:moveTo>
                  <a:pt x="0" y="26667"/>
                </a:moveTo>
                <a:lnTo>
                  <a:pt x="2733040" y="26667"/>
                </a:lnTo>
                <a:lnTo>
                  <a:pt x="2733040" y="0"/>
                </a:lnTo>
                <a:lnTo>
                  <a:pt x="0" y="0"/>
                </a:lnTo>
                <a:lnTo>
                  <a:pt x="0" y="26667"/>
                </a:lnTo>
                <a:close/>
              </a:path>
            </a:pathLst>
          </a:custGeom>
          <a:solidFill>
            <a:srgbClr val="FFC4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903220" y="5648959"/>
            <a:ext cx="2735580" cy="30480"/>
          </a:xfrm>
          <a:custGeom>
            <a:avLst/>
            <a:gdLst/>
            <a:ahLst/>
            <a:cxnLst/>
            <a:rect l="l" t="t" r="r" b="b"/>
            <a:pathLst>
              <a:path w="2735579" h="30479">
                <a:moveTo>
                  <a:pt x="0" y="30479"/>
                </a:moveTo>
                <a:lnTo>
                  <a:pt x="2735580" y="30479"/>
                </a:lnTo>
                <a:lnTo>
                  <a:pt x="273558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FC4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03220" y="5622290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50"/>
                </a:moveTo>
                <a:lnTo>
                  <a:pt x="2735580" y="31750"/>
                </a:lnTo>
                <a:lnTo>
                  <a:pt x="273558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DC5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903220" y="5595620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49"/>
                </a:moveTo>
                <a:lnTo>
                  <a:pt x="2735580" y="31749"/>
                </a:lnTo>
                <a:lnTo>
                  <a:pt x="273558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FC6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03220" y="5568950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50"/>
                </a:moveTo>
                <a:lnTo>
                  <a:pt x="2735580" y="31750"/>
                </a:lnTo>
                <a:lnTo>
                  <a:pt x="273558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C7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03220" y="5543550"/>
            <a:ext cx="2735580" cy="30480"/>
          </a:xfrm>
          <a:custGeom>
            <a:avLst/>
            <a:gdLst/>
            <a:ahLst/>
            <a:cxnLst/>
            <a:rect l="l" t="t" r="r" b="b"/>
            <a:pathLst>
              <a:path w="2735579" h="30479">
                <a:moveTo>
                  <a:pt x="0" y="30480"/>
                </a:moveTo>
                <a:lnTo>
                  <a:pt x="2735580" y="30480"/>
                </a:lnTo>
                <a:lnTo>
                  <a:pt x="273558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FFC8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03220" y="5516879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50"/>
                </a:moveTo>
                <a:lnTo>
                  <a:pt x="2735580" y="31750"/>
                </a:lnTo>
                <a:lnTo>
                  <a:pt x="273558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C9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03220" y="5490209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49"/>
                </a:moveTo>
                <a:lnTo>
                  <a:pt x="2735580" y="31749"/>
                </a:lnTo>
                <a:lnTo>
                  <a:pt x="273558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FC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03220" y="5464809"/>
            <a:ext cx="2735580" cy="30480"/>
          </a:xfrm>
          <a:custGeom>
            <a:avLst/>
            <a:gdLst/>
            <a:ahLst/>
            <a:cxnLst/>
            <a:rect l="l" t="t" r="r" b="b"/>
            <a:pathLst>
              <a:path w="2735579" h="30479">
                <a:moveTo>
                  <a:pt x="0" y="30479"/>
                </a:moveTo>
                <a:lnTo>
                  <a:pt x="2735580" y="30479"/>
                </a:lnTo>
                <a:lnTo>
                  <a:pt x="273558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FC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903220" y="5438140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50"/>
                </a:moveTo>
                <a:lnTo>
                  <a:pt x="2735580" y="31750"/>
                </a:lnTo>
                <a:lnTo>
                  <a:pt x="273558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C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903220" y="5411470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49"/>
                </a:moveTo>
                <a:lnTo>
                  <a:pt x="2735580" y="31749"/>
                </a:lnTo>
                <a:lnTo>
                  <a:pt x="273558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FCC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03220" y="5386070"/>
            <a:ext cx="2735580" cy="30480"/>
          </a:xfrm>
          <a:custGeom>
            <a:avLst/>
            <a:gdLst/>
            <a:ahLst/>
            <a:cxnLst/>
            <a:rect l="l" t="t" r="r" b="b"/>
            <a:pathLst>
              <a:path w="2735579" h="30479">
                <a:moveTo>
                  <a:pt x="0" y="30479"/>
                </a:moveTo>
                <a:lnTo>
                  <a:pt x="2735580" y="30479"/>
                </a:lnTo>
                <a:lnTo>
                  <a:pt x="273558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FC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903220" y="5359400"/>
            <a:ext cx="2735580" cy="31750"/>
          </a:xfrm>
          <a:custGeom>
            <a:avLst/>
            <a:gdLst/>
            <a:ahLst/>
            <a:cxnLst/>
            <a:rect l="l" t="t" r="r" b="b"/>
            <a:pathLst>
              <a:path w="2735579" h="31750">
                <a:moveTo>
                  <a:pt x="0" y="31750"/>
                </a:moveTo>
                <a:lnTo>
                  <a:pt x="2735580" y="31750"/>
                </a:lnTo>
                <a:lnTo>
                  <a:pt x="273558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C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904489" y="533273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5"/>
                </a:moveTo>
                <a:lnTo>
                  <a:pt x="2733040" y="31745"/>
                </a:lnTo>
                <a:lnTo>
                  <a:pt x="2733040" y="0"/>
                </a:lnTo>
                <a:lnTo>
                  <a:pt x="0" y="0"/>
                </a:lnTo>
                <a:lnTo>
                  <a:pt x="0" y="31745"/>
                </a:lnTo>
                <a:close/>
              </a:path>
            </a:pathLst>
          </a:custGeom>
          <a:solidFill>
            <a:srgbClr val="FFCF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904489" y="530606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0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904489" y="5280662"/>
            <a:ext cx="2733040" cy="30480"/>
          </a:xfrm>
          <a:custGeom>
            <a:avLst/>
            <a:gdLst/>
            <a:ahLst/>
            <a:cxnLst/>
            <a:rect l="l" t="t" r="r" b="b"/>
            <a:pathLst>
              <a:path w="2733040" h="30479">
                <a:moveTo>
                  <a:pt x="0" y="30472"/>
                </a:moveTo>
                <a:lnTo>
                  <a:pt x="2733040" y="30472"/>
                </a:lnTo>
                <a:lnTo>
                  <a:pt x="2733040" y="0"/>
                </a:lnTo>
                <a:lnTo>
                  <a:pt x="0" y="0"/>
                </a:lnTo>
                <a:lnTo>
                  <a:pt x="0" y="30472"/>
                </a:lnTo>
                <a:close/>
              </a:path>
            </a:pathLst>
          </a:custGeom>
          <a:solidFill>
            <a:srgbClr val="FFD0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4489" y="525399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04489" y="522732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2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904489" y="520065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04489" y="5175252"/>
            <a:ext cx="2733040" cy="30480"/>
          </a:xfrm>
          <a:custGeom>
            <a:avLst/>
            <a:gdLst/>
            <a:ahLst/>
            <a:cxnLst/>
            <a:rect l="l" t="t" r="r" b="b"/>
            <a:pathLst>
              <a:path w="2733040" h="30479">
                <a:moveTo>
                  <a:pt x="0" y="30472"/>
                </a:moveTo>
                <a:lnTo>
                  <a:pt x="2733040" y="30472"/>
                </a:lnTo>
                <a:lnTo>
                  <a:pt x="2733040" y="0"/>
                </a:lnTo>
                <a:lnTo>
                  <a:pt x="0" y="0"/>
                </a:lnTo>
                <a:lnTo>
                  <a:pt x="0" y="30472"/>
                </a:lnTo>
                <a:close/>
              </a:path>
            </a:pathLst>
          </a:custGeom>
          <a:solidFill>
            <a:srgbClr val="FFD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04489" y="514858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5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04489" y="512191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DD6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04489" y="5096512"/>
            <a:ext cx="2733040" cy="30480"/>
          </a:xfrm>
          <a:custGeom>
            <a:avLst/>
            <a:gdLst/>
            <a:ahLst/>
            <a:cxnLst/>
            <a:rect l="l" t="t" r="r" b="b"/>
            <a:pathLst>
              <a:path w="2733040" h="30479">
                <a:moveTo>
                  <a:pt x="0" y="30472"/>
                </a:moveTo>
                <a:lnTo>
                  <a:pt x="2733040" y="30472"/>
                </a:lnTo>
                <a:lnTo>
                  <a:pt x="2733040" y="0"/>
                </a:lnTo>
                <a:lnTo>
                  <a:pt x="0" y="0"/>
                </a:lnTo>
                <a:lnTo>
                  <a:pt x="0" y="30472"/>
                </a:lnTo>
                <a:close/>
              </a:path>
            </a:pathLst>
          </a:custGeom>
          <a:solidFill>
            <a:srgbClr val="FFD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04489" y="506984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7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04489" y="5043172"/>
            <a:ext cx="2733040" cy="31750"/>
          </a:xfrm>
          <a:custGeom>
            <a:avLst/>
            <a:gdLst/>
            <a:ahLst/>
            <a:cxnLst/>
            <a:rect l="l" t="t" r="r" b="b"/>
            <a:pathLst>
              <a:path w="2733040" h="31750">
                <a:moveTo>
                  <a:pt x="0" y="31742"/>
                </a:moveTo>
                <a:lnTo>
                  <a:pt x="2733040" y="31742"/>
                </a:lnTo>
                <a:lnTo>
                  <a:pt x="2733040" y="0"/>
                </a:lnTo>
                <a:lnTo>
                  <a:pt x="0" y="0"/>
                </a:lnTo>
                <a:lnTo>
                  <a:pt x="0" y="31742"/>
                </a:lnTo>
                <a:close/>
              </a:path>
            </a:pathLst>
          </a:custGeom>
          <a:solidFill>
            <a:srgbClr val="FFD8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05760" y="4391659"/>
            <a:ext cx="2733040" cy="1309370"/>
          </a:xfrm>
          <a:custGeom>
            <a:avLst/>
            <a:gdLst/>
            <a:ahLst/>
            <a:cxnLst/>
            <a:rect l="l" t="t" r="r" b="b"/>
            <a:pathLst>
              <a:path w="2733040" h="1309370">
                <a:moveTo>
                  <a:pt x="1366519" y="1309370"/>
                </a:moveTo>
                <a:lnTo>
                  <a:pt x="0" y="1309370"/>
                </a:lnTo>
                <a:lnTo>
                  <a:pt x="0" y="0"/>
                </a:lnTo>
                <a:lnTo>
                  <a:pt x="2733040" y="0"/>
                </a:lnTo>
                <a:lnTo>
                  <a:pt x="2733040" y="1309370"/>
                </a:lnTo>
                <a:lnTo>
                  <a:pt x="1366519" y="13093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2910432" y="4406692"/>
            <a:ext cx="2724150" cy="639445"/>
          </a:xfrm>
          <a:prstGeom prst="rect">
            <a:avLst/>
          </a:prstGeom>
          <a:solidFill>
            <a:srgbClr val="FFE4DF"/>
          </a:solidFill>
        </p:spPr>
        <p:txBody>
          <a:bodyPr vert="horz" wrap="square" lIns="0" tIns="29209" rIns="0" bIns="0" rtlCol="0">
            <a:spAutoFit/>
          </a:bodyPr>
          <a:lstStyle/>
          <a:p>
            <a:pPr marL="85090">
              <a:lnSpc>
                <a:spcPts val="4800"/>
              </a:lnSpc>
              <a:spcBef>
                <a:spcPts val="229"/>
              </a:spcBef>
            </a:pPr>
            <a:r>
              <a:rPr sz="4400" spc="-5" dirty="0">
                <a:latin typeface="Franklin Gothic Book"/>
                <a:cs typeface="Franklin Gothic Book"/>
              </a:rPr>
              <a:t>Cuestionar</a:t>
            </a:r>
            <a:endParaRPr sz="4400">
              <a:latin typeface="Franklin Gothic Book"/>
              <a:cs typeface="Franklin Gothic Book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910432" y="5093970"/>
            <a:ext cx="2724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Franklin Gothic Book"/>
                <a:cs typeface="Franklin Gothic Book"/>
              </a:rPr>
              <a:t>su</a:t>
            </a:r>
            <a:r>
              <a:rPr sz="3600" spc="-40" dirty="0">
                <a:latin typeface="Franklin Gothic Book"/>
                <a:cs typeface="Franklin Gothic Book"/>
              </a:rPr>
              <a:t> </a:t>
            </a:r>
            <a:r>
              <a:rPr sz="3600" dirty="0">
                <a:latin typeface="Franklin Gothic Book"/>
                <a:cs typeface="Franklin Gothic Book"/>
              </a:rPr>
              <a:t>eficacia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57200" y="5678176"/>
            <a:ext cx="2218690" cy="22860"/>
          </a:xfrm>
          <a:custGeom>
            <a:avLst/>
            <a:gdLst/>
            <a:ahLst/>
            <a:cxnLst/>
            <a:rect l="l" t="t" r="r" b="b"/>
            <a:pathLst>
              <a:path w="2218690" h="22860">
                <a:moveTo>
                  <a:pt x="0" y="22853"/>
                </a:moveTo>
                <a:lnTo>
                  <a:pt x="2218690" y="22853"/>
                </a:lnTo>
                <a:lnTo>
                  <a:pt x="2218690" y="0"/>
                </a:lnTo>
                <a:lnTo>
                  <a:pt x="0" y="0"/>
                </a:lnTo>
                <a:lnTo>
                  <a:pt x="0" y="22853"/>
                </a:lnTo>
                <a:close/>
              </a:path>
            </a:pathLst>
          </a:custGeom>
          <a:solidFill>
            <a:srgbClr val="CCE4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57200" y="5655316"/>
            <a:ext cx="2218690" cy="26670"/>
          </a:xfrm>
          <a:custGeom>
            <a:avLst/>
            <a:gdLst/>
            <a:ahLst/>
            <a:cxnLst/>
            <a:rect l="l" t="t" r="r" b="b"/>
            <a:pathLst>
              <a:path w="2218690" h="26670">
                <a:moveTo>
                  <a:pt x="0" y="26663"/>
                </a:moveTo>
                <a:lnTo>
                  <a:pt x="2218690" y="26663"/>
                </a:lnTo>
                <a:lnTo>
                  <a:pt x="221869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7200" y="5632456"/>
            <a:ext cx="2218690" cy="26670"/>
          </a:xfrm>
          <a:custGeom>
            <a:avLst/>
            <a:gdLst/>
            <a:ahLst/>
            <a:cxnLst/>
            <a:rect l="l" t="t" r="r" b="b"/>
            <a:pathLst>
              <a:path w="2218690" h="26670">
                <a:moveTo>
                  <a:pt x="0" y="26663"/>
                </a:moveTo>
                <a:lnTo>
                  <a:pt x="2218690" y="26663"/>
                </a:lnTo>
                <a:lnTo>
                  <a:pt x="221869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7200" y="5609594"/>
            <a:ext cx="2218690" cy="26670"/>
          </a:xfrm>
          <a:custGeom>
            <a:avLst/>
            <a:gdLst/>
            <a:ahLst/>
            <a:cxnLst/>
            <a:rect l="l" t="t" r="r" b="b"/>
            <a:pathLst>
              <a:path w="2218690" h="26670">
                <a:moveTo>
                  <a:pt x="0" y="26665"/>
                </a:moveTo>
                <a:lnTo>
                  <a:pt x="2218690" y="26665"/>
                </a:lnTo>
                <a:lnTo>
                  <a:pt x="2218690" y="0"/>
                </a:lnTo>
                <a:lnTo>
                  <a:pt x="0" y="0"/>
                </a:lnTo>
                <a:lnTo>
                  <a:pt x="0" y="26665"/>
                </a:lnTo>
                <a:close/>
              </a:path>
            </a:pathLst>
          </a:custGeom>
          <a:solidFill>
            <a:srgbClr val="CD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57200" y="5586734"/>
            <a:ext cx="2218690" cy="25400"/>
          </a:xfrm>
          <a:custGeom>
            <a:avLst/>
            <a:gdLst/>
            <a:ahLst/>
            <a:cxnLst/>
            <a:rect l="l" t="t" r="r" b="b"/>
            <a:pathLst>
              <a:path w="2218690" h="25400">
                <a:moveTo>
                  <a:pt x="0" y="25395"/>
                </a:moveTo>
                <a:lnTo>
                  <a:pt x="2218690" y="25395"/>
                </a:lnTo>
                <a:lnTo>
                  <a:pt x="2218690" y="0"/>
                </a:lnTo>
                <a:lnTo>
                  <a:pt x="0" y="0"/>
                </a:lnTo>
                <a:lnTo>
                  <a:pt x="0" y="25395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7200" y="5562606"/>
            <a:ext cx="2218690" cy="26670"/>
          </a:xfrm>
          <a:custGeom>
            <a:avLst/>
            <a:gdLst/>
            <a:ahLst/>
            <a:cxnLst/>
            <a:rect l="l" t="t" r="r" b="b"/>
            <a:pathLst>
              <a:path w="2218690" h="26670">
                <a:moveTo>
                  <a:pt x="0" y="26663"/>
                </a:moveTo>
                <a:lnTo>
                  <a:pt x="2218690" y="26663"/>
                </a:lnTo>
                <a:lnTo>
                  <a:pt x="221869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57200" y="5539744"/>
            <a:ext cx="2218690" cy="26670"/>
          </a:xfrm>
          <a:custGeom>
            <a:avLst/>
            <a:gdLst/>
            <a:ahLst/>
            <a:cxnLst/>
            <a:rect l="l" t="t" r="r" b="b"/>
            <a:pathLst>
              <a:path w="2218690" h="26670">
                <a:moveTo>
                  <a:pt x="0" y="26665"/>
                </a:moveTo>
                <a:lnTo>
                  <a:pt x="2218690" y="26665"/>
                </a:lnTo>
                <a:lnTo>
                  <a:pt x="2218690" y="0"/>
                </a:lnTo>
                <a:lnTo>
                  <a:pt x="0" y="0"/>
                </a:lnTo>
                <a:lnTo>
                  <a:pt x="0" y="26665"/>
                </a:lnTo>
                <a:close/>
              </a:path>
            </a:pathLst>
          </a:custGeom>
          <a:solidFill>
            <a:srgbClr val="CF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4659" y="551687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54659" y="549402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69"/>
                </a:moveTo>
                <a:lnTo>
                  <a:pt x="2222500" y="26669"/>
                </a:lnTo>
                <a:lnTo>
                  <a:pt x="222250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54659" y="547115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1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54659" y="544830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69"/>
                </a:moveTo>
                <a:lnTo>
                  <a:pt x="2222500" y="26669"/>
                </a:lnTo>
                <a:lnTo>
                  <a:pt x="222250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54659" y="542544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3E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54659" y="540130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3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4659" y="537845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69"/>
                </a:moveTo>
                <a:lnTo>
                  <a:pt x="2222500" y="26669"/>
                </a:lnTo>
                <a:lnTo>
                  <a:pt x="222250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4659" y="535559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54659" y="533272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5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4659" y="530987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69"/>
                </a:moveTo>
                <a:lnTo>
                  <a:pt x="2222500" y="26669"/>
                </a:lnTo>
                <a:lnTo>
                  <a:pt x="222250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4659" y="528700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4659" y="526415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69"/>
                </a:moveTo>
                <a:lnTo>
                  <a:pt x="2222500" y="26669"/>
                </a:lnTo>
                <a:lnTo>
                  <a:pt x="222250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7E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4659" y="524002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69"/>
                </a:moveTo>
                <a:lnTo>
                  <a:pt x="2222500" y="26669"/>
                </a:lnTo>
                <a:lnTo>
                  <a:pt x="222250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4659" y="521715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4659" y="519430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4659" y="517144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4659" y="514857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54659" y="512572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54659" y="510285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CE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54659" y="507872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54659" y="505587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54659" y="5033009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54659" y="5010150"/>
            <a:ext cx="2222500" cy="26670"/>
          </a:xfrm>
          <a:custGeom>
            <a:avLst/>
            <a:gdLst/>
            <a:ahLst/>
            <a:cxnLst/>
            <a:rect l="l" t="t" r="r" b="b"/>
            <a:pathLst>
              <a:path w="2222500" h="26670">
                <a:moveTo>
                  <a:pt x="0" y="26670"/>
                </a:moveTo>
                <a:lnTo>
                  <a:pt x="2222500" y="26670"/>
                </a:lnTo>
                <a:lnTo>
                  <a:pt x="222250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461872" y="4405424"/>
            <a:ext cx="2209800" cy="629920"/>
          </a:xfrm>
          <a:prstGeom prst="rect">
            <a:avLst/>
          </a:prstGeom>
          <a:solidFill>
            <a:srgbClr val="E8F3D9"/>
          </a:solidFill>
        </p:spPr>
        <p:txBody>
          <a:bodyPr vert="horz" wrap="square" lIns="0" tIns="31750" rIns="0" bIns="0" rtlCol="0">
            <a:spAutoFit/>
          </a:bodyPr>
          <a:lstStyle/>
          <a:p>
            <a:pPr marL="187960">
              <a:lnSpc>
                <a:spcPts val="4705"/>
              </a:lnSpc>
              <a:spcBef>
                <a:spcPts val="250"/>
              </a:spcBef>
            </a:pPr>
            <a:r>
              <a:rPr sz="4800" spc="-30" dirty="0">
                <a:latin typeface="Franklin Gothic Book"/>
                <a:cs typeface="Franklin Gothic Book"/>
              </a:rPr>
              <a:t>Revisar</a:t>
            </a:r>
            <a:endParaRPr sz="4800">
              <a:latin typeface="Franklin Gothic Book"/>
              <a:cs typeface="Franklin Gothic Book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61872" y="5084445"/>
            <a:ext cx="2209800" cy="603250"/>
          </a:xfrm>
          <a:prstGeom prst="rect">
            <a:avLst/>
          </a:prstGeom>
          <a:solidFill>
            <a:srgbClr val="D5E9BD"/>
          </a:solidFill>
        </p:spPr>
        <p:txBody>
          <a:bodyPr vert="horz" wrap="square" lIns="0" tIns="8318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655"/>
              </a:spcBef>
            </a:pPr>
            <a:r>
              <a:rPr sz="3200" spc="-10" dirty="0">
                <a:latin typeface="Franklin Gothic Book"/>
                <a:cs typeface="Franklin Gothic Book"/>
              </a:rPr>
              <a:t>propuestas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6200775" y="5687695"/>
            <a:ext cx="2599055" cy="0"/>
          </a:xfrm>
          <a:custGeom>
            <a:avLst/>
            <a:gdLst/>
            <a:ahLst/>
            <a:cxnLst/>
            <a:rect l="l" t="t" r="r" b="b"/>
            <a:pathLst>
              <a:path w="2599054">
                <a:moveTo>
                  <a:pt x="0" y="0"/>
                </a:moveTo>
                <a:lnTo>
                  <a:pt x="2599055" y="0"/>
                </a:lnTo>
              </a:path>
            </a:pathLst>
          </a:custGeom>
          <a:ln w="3175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830570" y="5665470"/>
            <a:ext cx="2969260" cy="21590"/>
          </a:xfrm>
          <a:custGeom>
            <a:avLst/>
            <a:gdLst/>
            <a:ahLst/>
            <a:cxnLst/>
            <a:rect l="l" t="t" r="r" b="b"/>
            <a:pathLst>
              <a:path w="2969259" h="21589">
                <a:moveTo>
                  <a:pt x="0" y="21589"/>
                </a:moveTo>
                <a:lnTo>
                  <a:pt x="2969260" y="21589"/>
                </a:lnTo>
                <a:lnTo>
                  <a:pt x="2969260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F5D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830570" y="5662929"/>
            <a:ext cx="1484630" cy="0"/>
          </a:xfrm>
          <a:custGeom>
            <a:avLst/>
            <a:gdLst/>
            <a:ahLst/>
            <a:cxnLst/>
            <a:rect l="l" t="t" r="r" b="b"/>
            <a:pathLst>
              <a:path w="1484629">
                <a:moveTo>
                  <a:pt x="0" y="0"/>
                </a:moveTo>
                <a:lnTo>
                  <a:pt x="1484629" y="0"/>
                </a:lnTo>
              </a:path>
            </a:pathLst>
          </a:custGeom>
          <a:ln w="5080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829300" y="5634990"/>
            <a:ext cx="2971800" cy="30480"/>
          </a:xfrm>
          <a:custGeom>
            <a:avLst/>
            <a:gdLst/>
            <a:ahLst/>
            <a:cxnLst/>
            <a:rect l="l" t="t" r="r" b="b"/>
            <a:pathLst>
              <a:path w="2971800" h="30479">
                <a:moveTo>
                  <a:pt x="0" y="30479"/>
                </a:moveTo>
                <a:lnTo>
                  <a:pt x="2971800" y="30479"/>
                </a:lnTo>
                <a:lnTo>
                  <a:pt x="29718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5D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829300" y="5608320"/>
            <a:ext cx="2971800" cy="30480"/>
          </a:xfrm>
          <a:custGeom>
            <a:avLst/>
            <a:gdLst/>
            <a:ahLst/>
            <a:cxnLst/>
            <a:rect l="l" t="t" r="r" b="b"/>
            <a:pathLst>
              <a:path w="2971800" h="30479">
                <a:moveTo>
                  <a:pt x="0" y="30479"/>
                </a:moveTo>
                <a:lnTo>
                  <a:pt x="2971800" y="30479"/>
                </a:lnTo>
                <a:lnTo>
                  <a:pt x="29718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5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829300" y="5581650"/>
            <a:ext cx="2971800" cy="30480"/>
          </a:xfrm>
          <a:custGeom>
            <a:avLst/>
            <a:gdLst/>
            <a:ahLst/>
            <a:cxnLst/>
            <a:rect l="l" t="t" r="r" b="b"/>
            <a:pathLst>
              <a:path w="2971800" h="30479">
                <a:moveTo>
                  <a:pt x="0" y="30480"/>
                </a:moveTo>
                <a:lnTo>
                  <a:pt x="2971800" y="30480"/>
                </a:lnTo>
                <a:lnTo>
                  <a:pt x="297180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F5D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829300" y="5554979"/>
            <a:ext cx="2971800" cy="31750"/>
          </a:xfrm>
          <a:custGeom>
            <a:avLst/>
            <a:gdLst/>
            <a:ahLst/>
            <a:cxnLst/>
            <a:rect l="l" t="t" r="r" b="b"/>
            <a:pathLst>
              <a:path w="2971800" h="31750">
                <a:moveTo>
                  <a:pt x="0" y="31750"/>
                </a:moveTo>
                <a:lnTo>
                  <a:pt x="2971800" y="31750"/>
                </a:lnTo>
                <a:lnTo>
                  <a:pt x="29718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829300" y="5528309"/>
            <a:ext cx="2971800" cy="31750"/>
          </a:xfrm>
          <a:custGeom>
            <a:avLst/>
            <a:gdLst/>
            <a:ahLst/>
            <a:cxnLst/>
            <a:rect l="l" t="t" r="r" b="b"/>
            <a:pathLst>
              <a:path w="2971800" h="31750">
                <a:moveTo>
                  <a:pt x="0" y="31749"/>
                </a:moveTo>
                <a:lnTo>
                  <a:pt x="2971800" y="31749"/>
                </a:lnTo>
                <a:lnTo>
                  <a:pt x="297180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29300" y="5501640"/>
            <a:ext cx="2971800" cy="31750"/>
          </a:xfrm>
          <a:custGeom>
            <a:avLst/>
            <a:gdLst/>
            <a:ahLst/>
            <a:cxnLst/>
            <a:rect l="l" t="t" r="r" b="b"/>
            <a:pathLst>
              <a:path w="2971800" h="31750">
                <a:moveTo>
                  <a:pt x="0" y="31750"/>
                </a:moveTo>
                <a:lnTo>
                  <a:pt x="2971800" y="31750"/>
                </a:lnTo>
                <a:lnTo>
                  <a:pt x="29718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829300" y="5473700"/>
            <a:ext cx="2971800" cy="33020"/>
          </a:xfrm>
          <a:custGeom>
            <a:avLst/>
            <a:gdLst/>
            <a:ahLst/>
            <a:cxnLst/>
            <a:rect l="l" t="t" r="r" b="b"/>
            <a:pathLst>
              <a:path w="2971800" h="33020">
                <a:moveTo>
                  <a:pt x="0" y="33019"/>
                </a:moveTo>
                <a:lnTo>
                  <a:pt x="2971800" y="33019"/>
                </a:lnTo>
                <a:lnTo>
                  <a:pt x="2971800" y="0"/>
                </a:lnTo>
                <a:lnTo>
                  <a:pt x="0" y="0"/>
                </a:lnTo>
                <a:lnTo>
                  <a:pt x="0" y="33019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29300" y="5447029"/>
            <a:ext cx="2971800" cy="31750"/>
          </a:xfrm>
          <a:custGeom>
            <a:avLst/>
            <a:gdLst/>
            <a:ahLst/>
            <a:cxnLst/>
            <a:rect l="l" t="t" r="r" b="b"/>
            <a:pathLst>
              <a:path w="2971800" h="31750">
                <a:moveTo>
                  <a:pt x="0" y="31750"/>
                </a:moveTo>
                <a:lnTo>
                  <a:pt x="2971800" y="31750"/>
                </a:lnTo>
                <a:lnTo>
                  <a:pt x="29718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29300" y="5420359"/>
            <a:ext cx="2971800" cy="31750"/>
          </a:xfrm>
          <a:custGeom>
            <a:avLst/>
            <a:gdLst/>
            <a:ahLst/>
            <a:cxnLst/>
            <a:rect l="l" t="t" r="r" b="b"/>
            <a:pathLst>
              <a:path w="2971800" h="31750">
                <a:moveTo>
                  <a:pt x="0" y="31749"/>
                </a:moveTo>
                <a:lnTo>
                  <a:pt x="2971800" y="31749"/>
                </a:lnTo>
                <a:lnTo>
                  <a:pt x="297180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829300" y="5393690"/>
            <a:ext cx="2971800" cy="31750"/>
          </a:xfrm>
          <a:custGeom>
            <a:avLst/>
            <a:gdLst/>
            <a:ahLst/>
            <a:cxnLst/>
            <a:rect l="l" t="t" r="r" b="b"/>
            <a:pathLst>
              <a:path w="2971800" h="31750">
                <a:moveTo>
                  <a:pt x="0" y="31750"/>
                </a:moveTo>
                <a:lnTo>
                  <a:pt x="2971800" y="31750"/>
                </a:lnTo>
                <a:lnTo>
                  <a:pt x="297180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829300" y="536702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49"/>
                </a:moveTo>
                <a:lnTo>
                  <a:pt x="2973070" y="31749"/>
                </a:lnTo>
                <a:lnTo>
                  <a:pt x="297307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829300" y="534035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29300" y="5314950"/>
            <a:ext cx="2973070" cy="30480"/>
          </a:xfrm>
          <a:custGeom>
            <a:avLst/>
            <a:gdLst/>
            <a:ahLst/>
            <a:cxnLst/>
            <a:rect l="l" t="t" r="r" b="b"/>
            <a:pathLst>
              <a:path w="2973070" h="30479">
                <a:moveTo>
                  <a:pt x="0" y="30480"/>
                </a:moveTo>
                <a:lnTo>
                  <a:pt x="2973070" y="30480"/>
                </a:lnTo>
                <a:lnTo>
                  <a:pt x="297307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829300" y="5288279"/>
            <a:ext cx="2973070" cy="30480"/>
          </a:xfrm>
          <a:custGeom>
            <a:avLst/>
            <a:gdLst/>
            <a:ahLst/>
            <a:cxnLst/>
            <a:rect l="l" t="t" r="r" b="b"/>
            <a:pathLst>
              <a:path w="2973070" h="30479">
                <a:moveTo>
                  <a:pt x="0" y="30480"/>
                </a:moveTo>
                <a:lnTo>
                  <a:pt x="2973070" y="30480"/>
                </a:lnTo>
                <a:lnTo>
                  <a:pt x="297307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829300" y="526034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829300" y="523367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49"/>
                </a:moveTo>
                <a:lnTo>
                  <a:pt x="2973070" y="31749"/>
                </a:lnTo>
                <a:lnTo>
                  <a:pt x="297307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829300" y="520700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829300" y="5180329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829300" y="5153659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829300" y="512699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829300" y="510032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49"/>
                </a:moveTo>
                <a:lnTo>
                  <a:pt x="2973070" y="31749"/>
                </a:lnTo>
                <a:lnTo>
                  <a:pt x="2973070" y="0"/>
                </a:lnTo>
                <a:lnTo>
                  <a:pt x="0" y="0"/>
                </a:lnTo>
                <a:lnTo>
                  <a:pt x="0" y="31749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29300" y="5073650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829300" y="5046979"/>
            <a:ext cx="2973070" cy="31750"/>
          </a:xfrm>
          <a:custGeom>
            <a:avLst/>
            <a:gdLst/>
            <a:ahLst/>
            <a:cxnLst/>
            <a:rect l="l" t="t" r="r" b="b"/>
            <a:pathLst>
              <a:path w="2973070" h="31750">
                <a:moveTo>
                  <a:pt x="0" y="31750"/>
                </a:moveTo>
                <a:lnTo>
                  <a:pt x="2973070" y="31750"/>
                </a:lnTo>
                <a:lnTo>
                  <a:pt x="297307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 txBox="1"/>
          <p:nvPr/>
        </p:nvSpPr>
        <p:spPr>
          <a:xfrm>
            <a:off x="5836512" y="4454952"/>
            <a:ext cx="2960370" cy="608330"/>
          </a:xfrm>
          <a:prstGeom prst="rect">
            <a:avLst/>
          </a:prstGeom>
          <a:solidFill>
            <a:srgbClr val="FAEDE0"/>
          </a:solidFill>
        </p:spPr>
        <p:txBody>
          <a:bodyPr vert="horz" wrap="square" lIns="0" tIns="29209" rIns="0" bIns="0" rtlCol="0">
            <a:spAutoFit/>
          </a:bodyPr>
          <a:lstStyle/>
          <a:p>
            <a:pPr marL="585470">
              <a:lnSpc>
                <a:spcPts val="4555"/>
              </a:lnSpc>
              <a:spcBef>
                <a:spcPts val="229"/>
              </a:spcBef>
            </a:pPr>
            <a:r>
              <a:rPr sz="4800" dirty="0">
                <a:latin typeface="Franklin Gothic Book"/>
                <a:cs typeface="Franklin Gothic Book"/>
              </a:rPr>
              <a:t>Evaluar</a:t>
            </a:r>
            <a:endParaRPr sz="4800">
              <a:latin typeface="Franklin Gothic Book"/>
              <a:cs typeface="Franklin Gothic Book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836512" y="5094604"/>
            <a:ext cx="2960370" cy="577215"/>
          </a:xfrm>
          <a:prstGeom prst="rect">
            <a:avLst/>
          </a:prstGeom>
          <a:solidFill>
            <a:srgbClr val="F6E2C8"/>
          </a:solidFill>
        </p:spPr>
        <p:txBody>
          <a:bodyPr vert="horz" wrap="square" lIns="0" tIns="121285" rIns="0" bIns="0" rtlCol="0">
            <a:spAutoFit/>
          </a:bodyPr>
          <a:lstStyle/>
          <a:p>
            <a:pPr marL="455930">
              <a:lnSpc>
                <a:spcPct val="100000"/>
              </a:lnSpc>
              <a:spcBef>
                <a:spcPts val="955"/>
              </a:spcBef>
            </a:pPr>
            <a:r>
              <a:rPr sz="2800" dirty="0">
                <a:latin typeface="Franklin Gothic Book"/>
                <a:cs typeface="Franklin Gothic Book"/>
              </a:rPr>
              <a:t>Para</a:t>
            </a:r>
            <a:r>
              <a:rPr sz="2800" spc="-15" dirty="0">
                <a:latin typeface="Franklin Gothic Book"/>
                <a:cs typeface="Franklin Gothic Book"/>
              </a:rPr>
              <a:t> </a:t>
            </a:r>
            <a:r>
              <a:rPr sz="2800" dirty="0">
                <a:latin typeface="Franklin Gothic Book"/>
                <a:cs typeface="Franklin Gothic Book"/>
              </a:rPr>
              <a:t>mejorar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4450"/>
            <a:ext cx="7315200" cy="748030"/>
          </a:xfrm>
          <a:custGeom>
            <a:avLst/>
            <a:gdLst/>
            <a:ahLst/>
            <a:cxnLst/>
            <a:rect l="l" t="t" r="r" b="b"/>
            <a:pathLst>
              <a:path w="7315200" h="748030">
                <a:moveTo>
                  <a:pt x="7315200" y="0"/>
                </a:moveTo>
                <a:lnTo>
                  <a:pt x="0" y="0"/>
                </a:lnTo>
                <a:lnTo>
                  <a:pt x="0" y="748029"/>
                </a:lnTo>
                <a:lnTo>
                  <a:pt x="7315200" y="748029"/>
                </a:lnTo>
                <a:lnTo>
                  <a:pt x="731520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2869" y="76200"/>
            <a:ext cx="39198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56815" algn="l"/>
              </a:tabLst>
            </a:pPr>
            <a:r>
              <a:rPr sz="2000" b="1" spc="10" dirty="0">
                <a:latin typeface="Arial Rounded MT Bold"/>
                <a:cs typeface="Arial Rounded MT Bold"/>
              </a:rPr>
              <a:t>D</a:t>
            </a:r>
            <a:r>
              <a:rPr sz="2000" b="1" spc="5" dirty="0">
                <a:latin typeface="Arial Rounded MT Bold"/>
                <a:cs typeface="Arial Rounded MT Bold"/>
              </a:rPr>
              <a:t>I</a:t>
            </a:r>
            <a:r>
              <a:rPr sz="2000" b="1" spc="-5" dirty="0">
                <a:latin typeface="Arial Rounded MT Bold"/>
                <a:cs typeface="Arial Rounded MT Bold"/>
              </a:rPr>
              <a:t>EZ</a:t>
            </a:r>
            <a:r>
              <a:rPr sz="2000" b="1" spc="30" dirty="0">
                <a:latin typeface="Arial Rounded MT Bold"/>
                <a:cs typeface="Arial Rounded MT Bold"/>
              </a:rPr>
              <a:t> </a:t>
            </a:r>
            <a:r>
              <a:rPr sz="2000" b="1" spc="-18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</a:t>
            </a:r>
            <a:r>
              <a:rPr sz="2000" b="1" spc="5" dirty="0">
                <a:latin typeface="Arial Rounded MT Bold"/>
                <a:cs typeface="Arial Rounded MT Bold"/>
              </a:rPr>
              <a:t>S</a:t>
            </a:r>
            <a:r>
              <a:rPr sz="2000" b="1" spc="-5" dirty="0">
                <a:latin typeface="Arial Rounded MT Bold"/>
                <a:cs typeface="Arial Rounded MT Bold"/>
              </a:rPr>
              <a:t>OS</a:t>
            </a:r>
            <a:r>
              <a:rPr sz="2000" b="1" spc="20" dirty="0">
                <a:latin typeface="Arial Rounded MT Bold"/>
                <a:cs typeface="Arial Rounded MT Bold"/>
              </a:rPr>
              <a:t> </a:t>
            </a:r>
            <a:r>
              <a:rPr sz="2000" b="1" spc="-170" dirty="0">
                <a:latin typeface="Arial Rounded MT Bold"/>
                <a:cs typeface="Arial Rounded MT Bold"/>
              </a:rPr>
              <a:t>P</a:t>
            </a:r>
            <a:r>
              <a:rPr sz="2000" b="1" dirty="0">
                <a:latin typeface="Arial Rounded MT Bold"/>
                <a:cs typeface="Arial Rounded MT Bold"/>
              </a:rPr>
              <a:t>AR</a:t>
            </a:r>
            <a:r>
              <a:rPr sz="2000" b="1" spc="-5" dirty="0">
                <a:latin typeface="Arial Rounded MT Bold"/>
                <a:cs typeface="Arial Rounded MT Bold"/>
              </a:rPr>
              <a:t>A</a:t>
            </a:r>
            <a:r>
              <a:rPr sz="2000" b="1" dirty="0">
                <a:latin typeface="Arial Rounded MT Bold"/>
                <a:cs typeface="Arial Rounded MT Bold"/>
              </a:rPr>
              <a:t>	</a:t>
            </a:r>
            <a:r>
              <a:rPr sz="2000" b="1" spc="-5" dirty="0">
                <a:latin typeface="Arial Rounded MT Bold"/>
                <a:cs typeface="Arial Rounded MT Bold"/>
              </a:rPr>
              <a:t>E</a:t>
            </a:r>
            <a:r>
              <a:rPr sz="2000" b="1" spc="-15" dirty="0">
                <a:latin typeface="Arial Rounded MT Bold"/>
                <a:cs typeface="Arial Rounded MT Bold"/>
              </a:rPr>
              <a:t>L</a:t>
            </a:r>
            <a:r>
              <a:rPr sz="2000" b="1" dirty="0">
                <a:latin typeface="Arial Rounded MT Bold"/>
                <a:cs typeface="Arial Rounded MT Bold"/>
              </a:rPr>
              <a:t>AB</a:t>
            </a:r>
            <a:r>
              <a:rPr sz="2000" b="1" spc="5" dirty="0">
                <a:latin typeface="Arial Rounded MT Bold"/>
                <a:cs typeface="Arial Rounded MT Bold"/>
              </a:rPr>
              <a:t>O</a:t>
            </a:r>
            <a:r>
              <a:rPr sz="2000" b="1" dirty="0">
                <a:latin typeface="Arial Rounded MT Bold"/>
                <a:cs typeface="Arial Rounded MT Bold"/>
              </a:rPr>
              <a:t>RA</a:t>
            </a:r>
            <a:r>
              <a:rPr sz="2000" b="1" spc="-5" dirty="0">
                <a:latin typeface="Arial Rounded MT Bold"/>
                <a:cs typeface="Arial Rounded MT Bold"/>
              </a:rPr>
              <a:t>R  </a:t>
            </a:r>
            <a:r>
              <a:rPr sz="2000" b="1" spc="5" dirty="0">
                <a:latin typeface="Arial Rounded MT Bold"/>
                <a:cs typeface="Arial Rounded MT Bold"/>
              </a:rPr>
              <a:t>NUESTRO </a:t>
            </a:r>
            <a:r>
              <a:rPr sz="2000" b="1" spc="-5" dirty="0">
                <a:latin typeface="Arial Rounded MT Bold"/>
                <a:cs typeface="Arial Rounded MT Bold"/>
              </a:rPr>
              <a:t>PLAN </a:t>
            </a:r>
            <a:r>
              <a:rPr sz="2000" b="1" spc="10" dirty="0">
                <a:latin typeface="Arial Rounded MT Bold"/>
                <a:cs typeface="Arial Rounded MT Bold"/>
              </a:rPr>
              <a:t>DE</a:t>
            </a:r>
            <a:r>
              <a:rPr sz="2000" b="1" spc="-5" dirty="0">
                <a:latin typeface="Arial Rounded MT Bold"/>
                <a:cs typeface="Arial Rounded MT Bold"/>
              </a:rPr>
              <a:t> </a:t>
            </a:r>
            <a:r>
              <a:rPr sz="2000" b="1" spc="-15" dirty="0">
                <a:latin typeface="Arial Rounded MT Bold"/>
                <a:cs typeface="Arial Rounded MT Bold"/>
              </a:rPr>
              <a:t>IGUALDAD</a:t>
            </a:r>
            <a:endParaRPr sz="20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29410" y="943610"/>
            <a:ext cx="2376170" cy="1096010"/>
          </a:xfrm>
          <a:prstGeom prst="rect">
            <a:avLst/>
          </a:prstGeom>
          <a:solidFill>
            <a:srgbClr val="CCFFCC"/>
          </a:solidFill>
          <a:ln w="9344">
            <a:solidFill>
              <a:srgbClr val="019ED8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 marR="324485">
              <a:lnSpc>
                <a:spcPct val="100000"/>
              </a:lnSpc>
              <a:spcBef>
                <a:spcPts val="359"/>
              </a:spcBef>
            </a:pPr>
            <a:r>
              <a:rPr sz="2200" b="1" spc="-10" dirty="0">
                <a:latin typeface="Arial"/>
                <a:cs typeface="Arial"/>
              </a:rPr>
              <a:t>Memoria</a:t>
            </a:r>
            <a:r>
              <a:rPr sz="2200" b="1" spc="-6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anual  del plan de  igualdad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74490" y="23012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74490" y="22936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4490" y="22866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4490" y="22796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490" y="22720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74490" y="22650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4490" y="22580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4490" y="22504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490" y="22434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4490" y="22364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74490" y="22288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4490" y="222186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4490" y="221487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4490" y="22072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5759" y="22002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59" y="21932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5759" y="21856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59" y="21786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59" y="217106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59" y="21640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75759" y="21564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59" y="214947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75759" y="21424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75759" y="213487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59" y="212788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59" y="21209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75759" y="211327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59" y="210629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759" y="20993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5759" y="209168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5759" y="20847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5759" y="20777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59" y="20701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75759" y="20631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75759" y="205612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75759" y="2048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59" y="2041525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90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59" y="203390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59" y="202692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75759" y="201930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762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59" y="201231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5759" y="20053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5759" y="199771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5759" y="199072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90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75759" y="19837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5759" y="197612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75759" y="196913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75759" y="19621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59" y="195452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75759" y="1947545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75759" y="194056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75759" y="1932939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5759" y="1925954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888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75759" y="191897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19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75759" y="1911350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7620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59" y="1908810"/>
            <a:ext cx="360680" cy="394970"/>
          </a:xfrm>
          <a:custGeom>
            <a:avLst/>
            <a:gdLst/>
            <a:ahLst/>
            <a:cxnLst/>
            <a:rect l="l" t="t" r="r" b="b"/>
            <a:pathLst>
              <a:path w="360679" h="394969">
                <a:moveTo>
                  <a:pt x="18033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60679" y="0"/>
                </a:lnTo>
                <a:lnTo>
                  <a:pt x="360679" y="394969"/>
                </a:lnTo>
                <a:lnTo>
                  <a:pt x="180339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180432" y="1940559"/>
            <a:ext cx="351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2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036820" y="2336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36820" y="23272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D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36820" y="23190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5DD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36820" y="23107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E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36820" y="23018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5D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36820" y="22942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6820" y="22853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5DF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36820" y="22764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36820" y="2268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10160">
            <a:solidFill>
              <a:srgbClr val="F6E0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36820" y="2259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F6E1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6820" y="22510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90">
            <a:solidFill>
              <a:srgbClr val="F6E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6820" y="224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36820" y="2234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6E2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36820" y="2225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6E2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36820" y="2217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3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36820" y="2209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6820" y="22009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6820" y="2192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4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3682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7E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36820" y="21755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7E5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36820" y="2167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36820" y="21583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6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6820" y="21501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7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36820" y="21418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36820" y="21329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7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36820" y="21247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8E8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36820" y="2116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8E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36820" y="21075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9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36820" y="20993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10160">
            <a:solidFill>
              <a:srgbClr val="F9E9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36820" y="20910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6820" y="20821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A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36820" y="20745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36820" y="2065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9EB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36820" y="2056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6820" y="20491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36820" y="20402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AE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8090" y="20320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AE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8090" y="2023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D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8090" y="20148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8090" y="20059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AEE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38090" y="19983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8090" y="198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EF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38090" y="19812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10159">
            <a:solidFill>
              <a:srgbClr val="FBF0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8090" y="19729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38090" y="19640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38090" y="19551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38090" y="19475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8090" y="194437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69"/>
                </a:lnTo>
                <a:lnTo>
                  <a:pt x="177800" y="3949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5042762" y="1976120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3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5723890" y="24796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723890" y="24726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389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389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2389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2389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2389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2389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389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2389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72389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72389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2389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2389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2389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23890" y="23717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23890" y="23647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23890" y="23571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23890" y="23501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23890" y="23425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3890" y="2335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23890" y="23279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23890" y="23209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23890" y="23139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23890" y="23063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23890" y="22993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23890" y="22923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23890" y="22847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23890" y="2277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23890" y="22707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3890" y="22631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890" y="22561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23890" y="22491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23890" y="22415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23890" y="22345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23890" y="22275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23890" y="22199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23890" y="22123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23890" y="2205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23890" y="219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723890" y="21907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23890" y="21837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723890" y="21767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723890" y="21691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3890" y="21621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23890" y="21551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23890" y="21475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723890" y="21405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23890" y="2133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23890" y="2125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723890" y="2118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723890" y="2112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23890" y="2104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23890" y="2097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23890" y="20897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25159" y="2087879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69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5802629" y="2119629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6094729" y="34353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1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094729" y="34277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2C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4729" y="3420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3C4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4729" y="34137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4C5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4729" y="34061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5C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4729" y="33991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6C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4729" y="33921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7C7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94729" y="33845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8C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94729" y="33775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89">
            <a:solidFill>
              <a:srgbClr val="B9C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4729" y="33705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ACA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4729" y="33629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BCC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4729" y="33559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8890">
            <a:solidFill>
              <a:srgbClr val="BC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94729" y="33489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20">
            <a:solidFill>
              <a:srgbClr val="BDCC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94729" y="33413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40" y="0"/>
                </a:lnTo>
              </a:path>
            </a:pathLst>
          </a:custGeom>
          <a:ln w="7619">
            <a:solidFill>
              <a:srgbClr val="BECD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096000" y="3334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BFCE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6000" y="3327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0CF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96000" y="3319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1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96000" y="3312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2D0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6000" y="33051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3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96000" y="3298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4D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96000" y="32905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5D3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096000" y="32835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6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96000" y="3276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7D4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96000" y="32689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8D5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96000" y="3261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9D6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96000" y="3255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AD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6000" y="32473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CD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096000" y="32404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96000" y="3233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96000" y="3225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EDA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96000" y="32188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FDB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96000" y="3211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D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96000" y="32042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1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96000" y="3197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2D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96000" y="31902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3D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6000" y="3182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4DF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96000" y="31756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5E0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96000" y="31680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96000" y="3161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1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6000" y="31534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2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6000" y="31464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3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096000" y="31394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AE4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096000" y="31318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5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096000" y="312483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CE6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096000" y="3117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DE6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096000" y="31102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EE7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096000" y="310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8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096000" y="30962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9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096000" y="308863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E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096000" y="3081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2EA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96000" y="3074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EB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096000" y="30670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4EC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6000" y="306006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5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6000" y="30530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EE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96000" y="304546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8EF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96000" y="304292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 txBox="1"/>
          <p:nvPr/>
        </p:nvSpPr>
        <p:spPr>
          <a:xfrm>
            <a:off x="6100672" y="307467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5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5830570" y="42792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830570" y="42691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8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30570" y="42589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9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30570" y="424878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ACC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830570" y="423799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59">
            <a:solidFill>
              <a:srgbClr val="CCCD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830570" y="422846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CCE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30570" y="4218304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30570" y="420814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1430">
            <a:solidFill>
              <a:srgbClr val="CED0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30570" y="4197350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0" y="0"/>
                </a:moveTo>
                <a:lnTo>
                  <a:pt x="424179" y="0"/>
                </a:lnTo>
              </a:path>
            </a:pathLst>
          </a:custGeom>
          <a:ln w="10160">
            <a:solidFill>
              <a:srgbClr val="CFD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30570" y="41878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0D2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30570" y="417766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D1D3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830570" y="41668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2D4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830570" y="4156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3D5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830570" y="41465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4D6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830570" y="413702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D5D7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30570" y="41262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6D8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30570" y="41160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7D9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830570" y="41059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8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830570" y="40957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9D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30570" y="40855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A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30570" y="40754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B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30570" y="40652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CD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830570" y="40551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DDE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830570" y="40449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DE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830570" y="40347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DF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830570" y="40246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0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30570" y="401447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1E2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30570" y="40043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2E3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30570" y="39941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3E4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30570" y="39839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4E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30570" y="397382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5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30570" y="39630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6E7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830570" y="395287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29">
            <a:solidFill>
              <a:srgbClr val="E7E8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830570" y="394335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60">
            <a:solidFill>
              <a:srgbClr val="E8E9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0570" y="3933190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9EA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30570" y="3922395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AEB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30570" y="3912234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1430">
            <a:solidFill>
              <a:srgbClr val="EBEC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830570" y="3902709"/>
            <a:ext cx="425450" cy="0"/>
          </a:xfrm>
          <a:custGeom>
            <a:avLst/>
            <a:gdLst/>
            <a:ahLst/>
            <a:cxnLst/>
            <a:rect l="l" t="t" r="r" b="b"/>
            <a:pathLst>
              <a:path w="425450">
                <a:moveTo>
                  <a:pt x="0" y="0"/>
                </a:moveTo>
                <a:lnTo>
                  <a:pt x="425450" y="0"/>
                </a:lnTo>
              </a:path>
            </a:pathLst>
          </a:custGeom>
          <a:ln w="10159">
            <a:solidFill>
              <a:srgbClr val="ECED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830570" y="3893184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10" y="0"/>
                </a:lnTo>
              </a:path>
            </a:pathLst>
          </a:custGeom>
          <a:ln w="8889">
            <a:solidFill>
              <a:srgbClr val="EEEE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31840" y="3887470"/>
            <a:ext cx="422909" cy="396240"/>
          </a:xfrm>
          <a:custGeom>
            <a:avLst/>
            <a:gdLst/>
            <a:ahLst/>
            <a:cxnLst/>
            <a:rect l="l" t="t" r="r" b="b"/>
            <a:pathLst>
              <a:path w="422910" h="396239">
                <a:moveTo>
                  <a:pt x="212089" y="396239"/>
                </a:moveTo>
                <a:lnTo>
                  <a:pt x="0" y="396239"/>
                </a:lnTo>
                <a:lnTo>
                  <a:pt x="0" y="0"/>
                </a:lnTo>
                <a:lnTo>
                  <a:pt x="422910" y="0"/>
                </a:lnTo>
                <a:lnTo>
                  <a:pt x="422910" y="396239"/>
                </a:lnTo>
                <a:lnTo>
                  <a:pt x="212089" y="396239"/>
                </a:lnTo>
                <a:close/>
              </a:path>
            </a:pathLst>
          </a:custGeom>
          <a:ln w="9344">
            <a:solidFill>
              <a:srgbClr val="7577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/>
          <p:nvPr/>
        </p:nvSpPr>
        <p:spPr>
          <a:xfrm>
            <a:off x="5836512" y="3920490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6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5186679" y="47599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86679" y="47529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186679" y="4745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186679" y="47383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186679" y="47313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186679" y="47244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86679" y="47167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186679" y="47097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186679" y="47028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186679" y="46951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86679" y="46882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186679" y="46812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86679" y="46736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86679" y="4666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86679" y="46596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186679" y="46520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186679" y="46450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186679" y="46380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186679" y="46304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186679" y="46228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186679" y="46158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86679" y="46088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86679" y="46012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186679" y="45942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186679" y="4587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186679" y="45796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186679" y="45726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186679" y="45656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86679" y="45580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186679" y="45510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86679" y="45440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186679" y="45364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86679" y="45294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186679" y="45224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186679" y="45148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186679" y="4507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86679" y="4500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86679" y="449325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86679" y="44856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86679" y="44786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186679" y="44716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186679" y="446405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86679" y="445706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186679" y="445007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186679" y="444245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86679" y="44354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186679" y="442848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679" y="442087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86679" y="441388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186679" y="440689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186679" y="4399279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86679" y="43922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888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86679" y="438530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86679" y="437769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86679" y="437133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761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87950" y="4367529"/>
            <a:ext cx="355600" cy="396240"/>
          </a:xfrm>
          <a:custGeom>
            <a:avLst/>
            <a:gdLst/>
            <a:ahLst/>
            <a:cxnLst/>
            <a:rect l="l" t="t" r="r" b="b"/>
            <a:pathLst>
              <a:path w="355600" h="396239">
                <a:moveTo>
                  <a:pt x="177800" y="396240"/>
                </a:moveTo>
                <a:lnTo>
                  <a:pt x="0" y="396240"/>
                </a:lnTo>
                <a:lnTo>
                  <a:pt x="0" y="0"/>
                </a:lnTo>
                <a:lnTo>
                  <a:pt x="355600" y="0"/>
                </a:lnTo>
                <a:lnTo>
                  <a:pt x="355600" y="396240"/>
                </a:lnTo>
                <a:lnTo>
                  <a:pt x="177800" y="3962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 txBox="1"/>
          <p:nvPr/>
        </p:nvSpPr>
        <p:spPr>
          <a:xfrm>
            <a:off x="5265420" y="440055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7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3530600" y="4388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30600" y="4380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4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30600" y="4373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DC5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30600" y="4364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6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30600" y="4356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7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530600" y="4349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530600" y="4341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530600" y="4333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CA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30600" y="4324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30600" y="4317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C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30600" y="4309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C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30600" y="430212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CD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30600" y="4293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530600" y="4285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CF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530600" y="4277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530600" y="4270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530600" y="4261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1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30600" y="4253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2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30600" y="4246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30600" y="42379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30600" y="4229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5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530600" y="42221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DD6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530600" y="4214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30600" y="42062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7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530600" y="41979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8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530600" y="41903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30600" y="41827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A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30600" y="41744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FFD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530600" y="41662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530600" y="415861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C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30600" y="41509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D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0600" y="414337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D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0600" y="413448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DF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30600" y="412686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0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30600" y="411924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1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530600" y="411035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89">
            <a:solidFill>
              <a:srgbClr val="FFE2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30600" y="410273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8890">
            <a:solidFill>
              <a:srgbClr val="FFE2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530600" y="40951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3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530600" y="40874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4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30600" y="4079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530600" y="40709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530600" y="40633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530600" y="40557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8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30600" y="4047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8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0600" y="403923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9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30600" y="403161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30600" y="402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FFEB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30600" y="40157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FFEC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30600" y="400748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FFED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30600" y="4001130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600" y="0"/>
                </a:lnTo>
              </a:path>
            </a:pathLst>
          </a:custGeom>
          <a:ln w="6340">
            <a:solidFill>
              <a:srgbClr val="FFE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531870" y="3996690"/>
            <a:ext cx="355600" cy="394970"/>
          </a:xfrm>
          <a:custGeom>
            <a:avLst/>
            <a:gdLst/>
            <a:ahLst/>
            <a:cxnLst/>
            <a:rect l="l" t="t" r="r" b="b"/>
            <a:pathLst>
              <a:path w="355600" h="394970">
                <a:moveTo>
                  <a:pt x="17780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55600" y="0"/>
                </a:lnTo>
                <a:lnTo>
                  <a:pt x="355600" y="394970"/>
                </a:lnTo>
                <a:lnTo>
                  <a:pt x="177800" y="394970"/>
                </a:lnTo>
                <a:close/>
              </a:path>
            </a:pathLst>
          </a:custGeom>
          <a:ln w="9344">
            <a:solidFill>
              <a:srgbClr val="F764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 txBox="1"/>
          <p:nvPr/>
        </p:nvSpPr>
        <p:spPr>
          <a:xfrm>
            <a:off x="3536542" y="4029709"/>
            <a:ext cx="346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9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75" name="object 375"/>
          <p:cNvSpPr/>
          <p:nvPr/>
        </p:nvSpPr>
        <p:spPr>
          <a:xfrm>
            <a:off x="3594100" y="27686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594100" y="27609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4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94100" y="27539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DE4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94100" y="27470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94100" y="27393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EE5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94100" y="27324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CFE5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94100" y="2725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0E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94100" y="2717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6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594100" y="271081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1E6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94100" y="2703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2E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94100" y="269621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2E7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94100" y="26892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3E8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94100" y="26822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4E8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94100" y="2674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94100" y="26676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94100" y="2660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6E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94100" y="2653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6E9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4100" y="26460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7E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4100" y="26384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D8E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94100" y="26314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9EB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94100" y="26238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9E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94100" y="261683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AEB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94100" y="2609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BE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94100" y="26022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BEC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94100" y="259524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594100" y="25882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94100" y="258063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DED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594100" y="25736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EEE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594100" y="2566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594100" y="2559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FEE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4100" y="25520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0EF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94100" y="2545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1EF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94100" y="25374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1EF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594100" y="25304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2F0D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594100" y="25234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3F0D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594100" y="2515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3F0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594100" y="250888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4F1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94100" y="250126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E5F1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594100" y="2494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E6F2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94100" y="248666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6F2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94100" y="247967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E7F2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594100" y="247268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E8F3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95370" y="246507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8F3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95370" y="245808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9F3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95370" y="2451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AF4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95370" y="2443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AF4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95370" y="243649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BF5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595370" y="24295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95370" y="242188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CF5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595370" y="241490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DF6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595370" y="2407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EEF6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95370" y="2400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EEF6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595370" y="2393314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8889">
            <a:solidFill>
              <a:srgbClr val="EFF7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595370" y="2386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1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595370" y="237871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69" y="0"/>
                </a:lnTo>
              </a:path>
            </a:pathLst>
          </a:custGeom>
          <a:ln w="7620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95370" y="237617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69">
                <a:moveTo>
                  <a:pt x="179069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69" y="0"/>
                </a:lnTo>
                <a:lnTo>
                  <a:pt x="356869" y="394969"/>
                </a:lnTo>
                <a:lnTo>
                  <a:pt x="179069" y="3949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 txBox="1"/>
          <p:nvPr/>
        </p:nvSpPr>
        <p:spPr>
          <a:xfrm>
            <a:off x="3600042" y="240792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1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32" name="object 432"/>
          <p:cNvSpPr/>
          <p:nvPr/>
        </p:nvSpPr>
        <p:spPr>
          <a:xfrm>
            <a:off x="4105909" y="49136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105909" y="49060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105909" y="489902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105909" y="48920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105909" y="48844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105909" y="48768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105909" y="48704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105909" y="48628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5909" y="48552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909" y="48488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05909" y="48412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05909" y="48336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05909" y="48272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05909" y="48196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05909" y="481202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05909" y="48056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05909" y="47980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05909" y="47904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105909" y="478345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105909" y="47764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105909" y="47688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05909" y="476186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90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105909" y="47548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105909" y="47472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05909" y="473964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105909" y="47332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105909" y="47256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105909" y="471805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105909" y="47117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5909" y="47040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05909" y="469645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05909" y="46901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05909" y="46824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05909" y="467487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5909" y="46685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5909" y="466090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20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105909" y="465327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05909" y="4646295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05909" y="463930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05909" y="463169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05909" y="4624704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888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05909" y="4617720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761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07179" y="46101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07179" y="460247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07179" y="45961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A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07179" y="45885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BE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07179" y="458089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07179" y="457454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07179" y="456692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DF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07179" y="455930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0E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07179" y="4552950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20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07179" y="45453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07179" y="453770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870" y="0"/>
                </a:lnTo>
              </a:path>
            </a:pathLst>
          </a:custGeom>
          <a:ln w="7619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7179" y="4521200"/>
            <a:ext cx="356870" cy="394970"/>
          </a:xfrm>
          <a:custGeom>
            <a:avLst/>
            <a:gdLst/>
            <a:ahLst/>
            <a:cxnLst/>
            <a:rect l="l" t="t" r="r" b="b"/>
            <a:pathLst>
              <a:path w="356870" h="394970">
                <a:moveTo>
                  <a:pt x="179070" y="394969"/>
                </a:moveTo>
                <a:lnTo>
                  <a:pt x="0" y="394969"/>
                </a:lnTo>
                <a:lnTo>
                  <a:pt x="0" y="0"/>
                </a:lnTo>
                <a:lnTo>
                  <a:pt x="356870" y="0"/>
                </a:lnTo>
                <a:lnTo>
                  <a:pt x="356870" y="394969"/>
                </a:lnTo>
                <a:lnTo>
                  <a:pt x="179070" y="394969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 txBox="1"/>
          <p:nvPr/>
        </p:nvSpPr>
        <p:spPr>
          <a:xfrm>
            <a:off x="4111852" y="4552950"/>
            <a:ext cx="347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8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87" name="object 487"/>
          <p:cNvSpPr/>
          <p:nvPr/>
        </p:nvSpPr>
        <p:spPr>
          <a:xfrm>
            <a:off x="3887470" y="3020060"/>
            <a:ext cx="2089150" cy="867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310890" y="3097529"/>
            <a:ext cx="278765" cy="277495"/>
          </a:xfrm>
          <a:custGeom>
            <a:avLst/>
            <a:gdLst/>
            <a:ahLst/>
            <a:cxnLst/>
            <a:rect l="l" t="t" r="r" b="b"/>
            <a:pathLst>
              <a:path w="278764" h="277495">
                <a:moveTo>
                  <a:pt x="278692" y="0"/>
                </a:moveTo>
                <a:lnTo>
                  <a:pt x="0" y="0"/>
                </a:lnTo>
                <a:lnTo>
                  <a:pt x="0" y="277177"/>
                </a:lnTo>
                <a:lnTo>
                  <a:pt x="278692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310890" y="3097529"/>
            <a:ext cx="288925" cy="287655"/>
          </a:xfrm>
          <a:custGeom>
            <a:avLst/>
            <a:gdLst/>
            <a:ahLst/>
            <a:cxnLst/>
            <a:rect l="l" t="t" r="r" b="b"/>
            <a:pathLst>
              <a:path w="288925" h="287654">
                <a:moveTo>
                  <a:pt x="288879" y="0"/>
                </a:moveTo>
                <a:lnTo>
                  <a:pt x="278692" y="0"/>
                </a:lnTo>
                <a:lnTo>
                  <a:pt x="0" y="277177"/>
                </a:lnTo>
                <a:lnTo>
                  <a:pt x="0" y="287309"/>
                </a:lnTo>
                <a:lnTo>
                  <a:pt x="288879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310890" y="3097529"/>
            <a:ext cx="299085" cy="297815"/>
          </a:xfrm>
          <a:custGeom>
            <a:avLst/>
            <a:gdLst/>
            <a:ahLst/>
            <a:cxnLst/>
            <a:rect l="l" t="t" r="r" b="b"/>
            <a:pathLst>
              <a:path w="299085" h="297814">
                <a:moveTo>
                  <a:pt x="299067" y="0"/>
                </a:moveTo>
                <a:lnTo>
                  <a:pt x="288879" y="0"/>
                </a:lnTo>
                <a:lnTo>
                  <a:pt x="0" y="287309"/>
                </a:lnTo>
                <a:lnTo>
                  <a:pt x="0" y="297442"/>
                </a:lnTo>
                <a:lnTo>
                  <a:pt x="299067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310890" y="3097529"/>
            <a:ext cx="309880" cy="307975"/>
          </a:xfrm>
          <a:custGeom>
            <a:avLst/>
            <a:gdLst/>
            <a:ahLst/>
            <a:cxnLst/>
            <a:rect l="l" t="t" r="r" b="b"/>
            <a:pathLst>
              <a:path w="309879" h="307975">
                <a:moveTo>
                  <a:pt x="309255" y="0"/>
                </a:moveTo>
                <a:lnTo>
                  <a:pt x="299067" y="0"/>
                </a:lnTo>
                <a:lnTo>
                  <a:pt x="0" y="297442"/>
                </a:lnTo>
                <a:lnTo>
                  <a:pt x="0" y="307574"/>
                </a:lnTo>
                <a:lnTo>
                  <a:pt x="309255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310890" y="3097529"/>
            <a:ext cx="320040" cy="318135"/>
          </a:xfrm>
          <a:custGeom>
            <a:avLst/>
            <a:gdLst/>
            <a:ahLst/>
            <a:cxnLst/>
            <a:rect l="l" t="t" r="r" b="b"/>
            <a:pathLst>
              <a:path w="320039" h="318135">
                <a:moveTo>
                  <a:pt x="319443" y="0"/>
                </a:moveTo>
                <a:lnTo>
                  <a:pt x="309255" y="0"/>
                </a:lnTo>
                <a:lnTo>
                  <a:pt x="0" y="307574"/>
                </a:lnTo>
                <a:lnTo>
                  <a:pt x="0" y="317707"/>
                </a:lnTo>
                <a:lnTo>
                  <a:pt x="319443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310890" y="3097529"/>
            <a:ext cx="330200" cy="328295"/>
          </a:xfrm>
          <a:custGeom>
            <a:avLst/>
            <a:gdLst/>
            <a:ahLst/>
            <a:cxnLst/>
            <a:rect l="l" t="t" r="r" b="b"/>
            <a:pathLst>
              <a:path w="330200" h="328295">
                <a:moveTo>
                  <a:pt x="329630" y="0"/>
                </a:moveTo>
                <a:lnTo>
                  <a:pt x="319443" y="0"/>
                </a:lnTo>
                <a:lnTo>
                  <a:pt x="0" y="317707"/>
                </a:lnTo>
                <a:lnTo>
                  <a:pt x="0" y="327839"/>
                </a:lnTo>
                <a:lnTo>
                  <a:pt x="32963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310890" y="3097529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339818" y="0"/>
                </a:moveTo>
                <a:lnTo>
                  <a:pt x="329630" y="0"/>
                </a:lnTo>
                <a:lnTo>
                  <a:pt x="0" y="327839"/>
                </a:lnTo>
                <a:lnTo>
                  <a:pt x="0" y="337971"/>
                </a:lnTo>
                <a:lnTo>
                  <a:pt x="33981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310890" y="3097529"/>
            <a:ext cx="350520" cy="348615"/>
          </a:xfrm>
          <a:custGeom>
            <a:avLst/>
            <a:gdLst/>
            <a:ahLst/>
            <a:cxnLst/>
            <a:rect l="l" t="t" r="r" b="b"/>
            <a:pathLst>
              <a:path w="350520" h="348614">
                <a:moveTo>
                  <a:pt x="350006" y="0"/>
                </a:moveTo>
                <a:lnTo>
                  <a:pt x="339818" y="0"/>
                </a:lnTo>
                <a:lnTo>
                  <a:pt x="0" y="337971"/>
                </a:lnTo>
                <a:lnTo>
                  <a:pt x="0" y="348104"/>
                </a:lnTo>
                <a:lnTo>
                  <a:pt x="350006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310890" y="3097529"/>
            <a:ext cx="360680" cy="358775"/>
          </a:xfrm>
          <a:custGeom>
            <a:avLst/>
            <a:gdLst/>
            <a:ahLst/>
            <a:cxnLst/>
            <a:rect l="l" t="t" r="r" b="b"/>
            <a:pathLst>
              <a:path w="360679" h="358775">
                <a:moveTo>
                  <a:pt x="360194" y="0"/>
                </a:moveTo>
                <a:lnTo>
                  <a:pt x="350006" y="0"/>
                </a:lnTo>
                <a:lnTo>
                  <a:pt x="0" y="348104"/>
                </a:lnTo>
                <a:lnTo>
                  <a:pt x="0" y="358236"/>
                </a:lnTo>
                <a:lnTo>
                  <a:pt x="360194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0890" y="3097529"/>
            <a:ext cx="370840" cy="368935"/>
          </a:xfrm>
          <a:custGeom>
            <a:avLst/>
            <a:gdLst/>
            <a:ahLst/>
            <a:cxnLst/>
            <a:rect l="l" t="t" r="r" b="b"/>
            <a:pathLst>
              <a:path w="370839" h="368935">
                <a:moveTo>
                  <a:pt x="370381" y="0"/>
                </a:moveTo>
                <a:lnTo>
                  <a:pt x="360194" y="0"/>
                </a:lnTo>
                <a:lnTo>
                  <a:pt x="0" y="358236"/>
                </a:lnTo>
                <a:lnTo>
                  <a:pt x="0" y="368369"/>
                </a:lnTo>
                <a:lnTo>
                  <a:pt x="37038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0890" y="3097529"/>
            <a:ext cx="381000" cy="379095"/>
          </a:xfrm>
          <a:custGeom>
            <a:avLst/>
            <a:gdLst/>
            <a:ahLst/>
            <a:cxnLst/>
            <a:rect l="l" t="t" r="r" b="b"/>
            <a:pathLst>
              <a:path w="381000" h="379095">
                <a:moveTo>
                  <a:pt x="380569" y="0"/>
                </a:moveTo>
                <a:lnTo>
                  <a:pt x="370381" y="0"/>
                </a:lnTo>
                <a:lnTo>
                  <a:pt x="0" y="368369"/>
                </a:lnTo>
                <a:lnTo>
                  <a:pt x="0" y="378501"/>
                </a:lnTo>
                <a:lnTo>
                  <a:pt x="380569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10890" y="3097529"/>
            <a:ext cx="391160" cy="389255"/>
          </a:xfrm>
          <a:custGeom>
            <a:avLst/>
            <a:gdLst/>
            <a:ahLst/>
            <a:cxnLst/>
            <a:rect l="l" t="t" r="r" b="b"/>
            <a:pathLst>
              <a:path w="391160" h="389254">
                <a:moveTo>
                  <a:pt x="390757" y="0"/>
                </a:moveTo>
                <a:lnTo>
                  <a:pt x="380569" y="0"/>
                </a:lnTo>
                <a:lnTo>
                  <a:pt x="0" y="378501"/>
                </a:lnTo>
                <a:lnTo>
                  <a:pt x="0" y="388633"/>
                </a:lnTo>
                <a:lnTo>
                  <a:pt x="390757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10890" y="3097529"/>
            <a:ext cx="401320" cy="394970"/>
          </a:xfrm>
          <a:custGeom>
            <a:avLst/>
            <a:gdLst/>
            <a:ahLst/>
            <a:cxnLst/>
            <a:rect l="l" t="t" r="r" b="b"/>
            <a:pathLst>
              <a:path w="401320" h="394970">
                <a:moveTo>
                  <a:pt x="400945" y="0"/>
                </a:moveTo>
                <a:lnTo>
                  <a:pt x="390757" y="0"/>
                </a:lnTo>
                <a:lnTo>
                  <a:pt x="0" y="388633"/>
                </a:lnTo>
                <a:lnTo>
                  <a:pt x="0" y="393700"/>
                </a:lnTo>
                <a:lnTo>
                  <a:pt x="1269" y="394970"/>
                </a:lnTo>
                <a:lnTo>
                  <a:pt x="3816" y="394970"/>
                </a:lnTo>
                <a:lnTo>
                  <a:pt x="400945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1470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32489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33508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45270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355457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365645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75833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386021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396208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406396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416584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426772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36959" y="3097529"/>
            <a:ext cx="407670" cy="394970"/>
          </a:xfrm>
          <a:custGeom>
            <a:avLst/>
            <a:gdLst/>
            <a:ahLst/>
            <a:cxnLst/>
            <a:rect l="l" t="t" r="r" b="b"/>
            <a:pathLst>
              <a:path w="407670" h="394970">
                <a:moveTo>
                  <a:pt x="407316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407316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47147" y="3097529"/>
            <a:ext cx="398780" cy="394970"/>
          </a:xfrm>
          <a:custGeom>
            <a:avLst/>
            <a:gdLst/>
            <a:ahLst/>
            <a:cxnLst/>
            <a:rect l="l" t="t" r="r" b="b"/>
            <a:pathLst>
              <a:path w="398779" h="394970">
                <a:moveTo>
                  <a:pt x="398412" y="0"/>
                </a:moveTo>
                <a:lnTo>
                  <a:pt x="397128" y="0"/>
                </a:lnTo>
                <a:lnTo>
                  <a:pt x="0" y="394970"/>
                </a:lnTo>
                <a:lnTo>
                  <a:pt x="10187" y="394970"/>
                </a:lnTo>
                <a:lnTo>
                  <a:pt x="398412" y="8855"/>
                </a:lnTo>
                <a:lnTo>
                  <a:pt x="39841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57335" y="3106385"/>
            <a:ext cx="388620" cy="386715"/>
          </a:xfrm>
          <a:custGeom>
            <a:avLst/>
            <a:gdLst/>
            <a:ahLst/>
            <a:cxnLst/>
            <a:rect l="l" t="t" r="r" b="b"/>
            <a:pathLst>
              <a:path w="388620" h="386714">
                <a:moveTo>
                  <a:pt x="388224" y="0"/>
                </a:moveTo>
                <a:lnTo>
                  <a:pt x="0" y="386114"/>
                </a:lnTo>
                <a:lnTo>
                  <a:pt x="10187" y="386114"/>
                </a:lnTo>
                <a:lnTo>
                  <a:pt x="388224" y="10132"/>
                </a:lnTo>
                <a:lnTo>
                  <a:pt x="388224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467523" y="311651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60" h="376554">
                <a:moveTo>
                  <a:pt x="378036" y="0"/>
                </a:moveTo>
                <a:lnTo>
                  <a:pt x="0" y="375982"/>
                </a:lnTo>
                <a:lnTo>
                  <a:pt x="10187" y="375982"/>
                </a:lnTo>
                <a:lnTo>
                  <a:pt x="378036" y="10132"/>
                </a:lnTo>
                <a:lnTo>
                  <a:pt x="378036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477710" y="3126650"/>
            <a:ext cx="368300" cy="366395"/>
          </a:xfrm>
          <a:custGeom>
            <a:avLst/>
            <a:gdLst/>
            <a:ahLst/>
            <a:cxnLst/>
            <a:rect l="l" t="t" r="r" b="b"/>
            <a:pathLst>
              <a:path w="368300" h="366395">
                <a:moveTo>
                  <a:pt x="367848" y="0"/>
                </a:moveTo>
                <a:lnTo>
                  <a:pt x="0" y="365849"/>
                </a:lnTo>
                <a:lnTo>
                  <a:pt x="10187" y="365849"/>
                </a:lnTo>
                <a:lnTo>
                  <a:pt x="367848" y="10132"/>
                </a:lnTo>
                <a:lnTo>
                  <a:pt x="367848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487898" y="3136782"/>
            <a:ext cx="358140" cy="356235"/>
          </a:xfrm>
          <a:custGeom>
            <a:avLst/>
            <a:gdLst/>
            <a:ahLst/>
            <a:cxnLst/>
            <a:rect l="l" t="t" r="r" b="b"/>
            <a:pathLst>
              <a:path w="358139" h="356235">
                <a:moveTo>
                  <a:pt x="357661" y="0"/>
                </a:moveTo>
                <a:lnTo>
                  <a:pt x="0" y="355717"/>
                </a:lnTo>
                <a:lnTo>
                  <a:pt x="11207" y="355717"/>
                </a:lnTo>
                <a:lnTo>
                  <a:pt x="357661" y="10204"/>
                </a:lnTo>
                <a:lnTo>
                  <a:pt x="357661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499106" y="3146987"/>
            <a:ext cx="346710" cy="346075"/>
          </a:xfrm>
          <a:custGeom>
            <a:avLst/>
            <a:gdLst/>
            <a:ahLst/>
            <a:cxnLst/>
            <a:rect l="l" t="t" r="r" b="b"/>
            <a:pathLst>
              <a:path w="346710" h="346075">
                <a:moveTo>
                  <a:pt x="346453" y="0"/>
                </a:moveTo>
                <a:lnTo>
                  <a:pt x="0" y="345512"/>
                </a:lnTo>
                <a:lnTo>
                  <a:pt x="10173" y="345512"/>
                </a:lnTo>
                <a:lnTo>
                  <a:pt x="346453" y="10146"/>
                </a:lnTo>
                <a:lnTo>
                  <a:pt x="346453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509279" y="3157133"/>
            <a:ext cx="336550" cy="335915"/>
          </a:xfrm>
          <a:custGeom>
            <a:avLst/>
            <a:gdLst/>
            <a:ahLst/>
            <a:cxnLst/>
            <a:rect l="l" t="t" r="r" b="b"/>
            <a:pathLst>
              <a:path w="336550" h="335914">
                <a:moveTo>
                  <a:pt x="336280" y="0"/>
                </a:moveTo>
                <a:lnTo>
                  <a:pt x="0" y="335366"/>
                </a:lnTo>
                <a:lnTo>
                  <a:pt x="11160" y="335366"/>
                </a:lnTo>
                <a:lnTo>
                  <a:pt x="336280" y="10246"/>
                </a:lnTo>
                <a:lnTo>
                  <a:pt x="33628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20440" y="316737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325120" y="0"/>
                </a:moveTo>
                <a:lnTo>
                  <a:pt x="0" y="325120"/>
                </a:lnTo>
                <a:lnTo>
                  <a:pt x="9187" y="325120"/>
                </a:lnTo>
                <a:lnTo>
                  <a:pt x="325120" y="10046"/>
                </a:lnTo>
                <a:lnTo>
                  <a:pt x="32512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529627" y="3177426"/>
            <a:ext cx="316230" cy="315595"/>
          </a:xfrm>
          <a:custGeom>
            <a:avLst/>
            <a:gdLst/>
            <a:ahLst/>
            <a:cxnLst/>
            <a:rect l="l" t="t" r="r" b="b"/>
            <a:pathLst>
              <a:path w="316229" h="315595">
                <a:moveTo>
                  <a:pt x="315932" y="0"/>
                </a:moveTo>
                <a:lnTo>
                  <a:pt x="0" y="315073"/>
                </a:lnTo>
                <a:lnTo>
                  <a:pt x="10486" y="315073"/>
                </a:lnTo>
                <a:lnTo>
                  <a:pt x="315932" y="11288"/>
                </a:lnTo>
                <a:lnTo>
                  <a:pt x="315932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540114" y="3188714"/>
            <a:ext cx="306070" cy="304165"/>
          </a:xfrm>
          <a:custGeom>
            <a:avLst/>
            <a:gdLst/>
            <a:ahLst/>
            <a:cxnLst/>
            <a:rect l="l" t="t" r="r" b="b"/>
            <a:pathLst>
              <a:path w="306070" h="304164">
                <a:moveTo>
                  <a:pt x="305445" y="0"/>
                </a:moveTo>
                <a:lnTo>
                  <a:pt x="0" y="303785"/>
                </a:lnTo>
                <a:lnTo>
                  <a:pt x="9860" y="303785"/>
                </a:lnTo>
                <a:lnTo>
                  <a:pt x="305445" y="9003"/>
                </a:lnTo>
                <a:lnTo>
                  <a:pt x="30544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549975" y="3197718"/>
            <a:ext cx="295910" cy="295275"/>
          </a:xfrm>
          <a:custGeom>
            <a:avLst/>
            <a:gdLst/>
            <a:ahLst/>
            <a:cxnLst/>
            <a:rect l="l" t="t" r="r" b="b"/>
            <a:pathLst>
              <a:path w="295910" h="295275">
                <a:moveTo>
                  <a:pt x="295584" y="0"/>
                </a:moveTo>
                <a:lnTo>
                  <a:pt x="0" y="294781"/>
                </a:lnTo>
                <a:lnTo>
                  <a:pt x="10173" y="294781"/>
                </a:lnTo>
                <a:lnTo>
                  <a:pt x="295584" y="10146"/>
                </a:lnTo>
                <a:lnTo>
                  <a:pt x="295584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560148" y="3207864"/>
            <a:ext cx="285750" cy="285115"/>
          </a:xfrm>
          <a:custGeom>
            <a:avLst/>
            <a:gdLst/>
            <a:ahLst/>
            <a:cxnLst/>
            <a:rect l="l" t="t" r="r" b="b"/>
            <a:pathLst>
              <a:path w="285750" h="285114">
                <a:moveTo>
                  <a:pt x="285410" y="0"/>
                </a:moveTo>
                <a:lnTo>
                  <a:pt x="0" y="284635"/>
                </a:lnTo>
                <a:lnTo>
                  <a:pt x="11090" y="284635"/>
                </a:lnTo>
                <a:lnTo>
                  <a:pt x="285410" y="10315"/>
                </a:lnTo>
                <a:lnTo>
                  <a:pt x="28541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571240" y="321817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274320"/>
                </a:lnTo>
                <a:lnTo>
                  <a:pt x="10160" y="274320"/>
                </a:lnTo>
                <a:lnTo>
                  <a:pt x="274320" y="10160"/>
                </a:lnTo>
                <a:lnTo>
                  <a:pt x="27432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81400" y="3228339"/>
            <a:ext cx="264160" cy="264160"/>
          </a:xfrm>
          <a:custGeom>
            <a:avLst/>
            <a:gdLst/>
            <a:ahLst/>
            <a:cxnLst/>
            <a:rect l="l" t="t" r="r" b="b"/>
            <a:pathLst>
              <a:path w="264160" h="264160">
                <a:moveTo>
                  <a:pt x="264160" y="0"/>
                </a:moveTo>
                <a:lnTo>
                  <a:pt x="0" y="264160"/>
                </a:lnTo>
                <a:lnTo>
                  <a:pt x="10160" y="264160"/>
                </a:lnTo>
                <a:lnTo>
                  <a:pt x="264160" y="10160"/>
                </a:lnTo>
                <a:lnTo>
                  <a:pt x="26416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91559" y="3238500"/>
            <a:ext cx="2540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 txBox="1"/>
          <p:nvPr/>
        </p:nvSpPr>
        <p:spPr>
          <a:xfrm>
            <a:off x="3312159" y="3096260"/>
            <a:ext cx="534670" cy="394970"/>
          </a:xfrm>
          <a:prstGeom prst="rect">
            <a:avLst/>
          </a:prstGeom>
          <a:ln w="9344">
            <a:solidFill>
              <a:srgbClr val="FFFF99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latin typeface="Arial Black"/>
                <a:cs typeface="Arial Black"/>
              </a:rPr>
              <a:t>10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30" name="object 530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1078230" y="0"/>
                </a:moveTo>
                <a:lnTo>
                  <a:pt x="0" y="0"/>
                </a:lnTo>
                <a:lnTo>
                  <a:pt x="0" y="6856730"/>
                </a:lnTo>
                <a:lnTo>
                  <a:pt x="1078230" y="6856730"/>
                </a:lnTo>
                <a:lnTo>
                  <a:pt x="1078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078230" y="3492500"/>
            <a:ext cx="0" cy="3365500"/>
          </a:xfrm>
          <a:custGeom>
            <a:avLst/>
            <a:gdLst/>
            <a:ahLst/>
            <a:cxnLst/>
            <a:rect l="l" t="t" r="r" b="b"/>
            <a:pathLst>
              <a:path h="3365500">
                <a:moveTo>
                  <a:pt x="0" y="0"/>
                </a:moveTo>
                <a:lnTo>
                  <a:pt x="0" y="3365500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0" y="1270"/>
            <a:ext cx="1078230" cy="6856730"/>
          </a:xfrm>
          <a:custGeom>
            <a:avLst/>
            <a:gdLst/>
            <a:ahLst/>
            <a:cxnLst/>
            <a:rect l="l" t="t" r="r" b="b"/>
            <a:pathLst>
              <a:path w="1078230" h="6856730">
                <a:moveTo>
                  <a:pt x="0" y="6856730"/>
                </a:moveTo>
                <a:lnTo>
                  <a:pt x="0" y="0"/>
                </a:lnTo>
                <a:lnTo>
                  <a:pt x="1078230" y="0"/>
                </a:lnTo>
                <a:lnTo>
                  <a:pt x="1078230" y="3491229"/>
                </a:lnTo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 txBox="1"/>
          <p:nvPr/>
        </p:nvSpPr>
        <p:spPr>
          <a:xfrm>
            <a:off x="130021" y="489406"/>
            <a:ext cx="854075" cy="6008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81915" algn="ctr">
              <a:lnSpc>
                <a:spcPts val="3220"/>
              </a:lnSpc>
            </a:pP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LA</a:t>
            </a:r>
            <a:r>
              <a:rPr sz="2800" spc="15" dirty="0">
                <a:solidFill>
                  <a:srgbClr val="9900FF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ELABORACIÓN</a:t>
            </a:r>
            <a:endParaRPr sz="2800">
              <a:latin typeface="Franklin Gothic Book"/>
              <a:cs typeface="Franklin Gothic Book"/>
            </a:endParaRPr>
          </a:p>
          <a:p>
            <a:pPr algn="ctr">
              <a:lnSpc>
                <a:spcPts val="3354"/>
              </a:lnSpc>
            </a:pP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DEL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PLAN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DE </a:t>
            </a:r>
            <a:r>
              <a:rPr sz="2800" spc="-10" dirty="0">
                <a:solidFill>
                  <a:srgbClr val="9900FF"/>
                </a:solidFill>
                <a:latin typeface="Franklin Gothic Book"/>
                <a:cs typeface="Franklin Gothic Book"/>
              </a:rPr>
              <a:t>IGUALDAD </a:t>
            </a:r>
            <a:r>
              <a:rPr sz="2800" spc="5" dirty="0">
                <a:solidFill>
                  <a:srgbClr val="9900FF"/>
                </a:solidFill>
                <a:latin typeface="Franklin Gothic Book"/>
                <a:cs typeface="Franklin Gothic Book"/>
              </a:rPr>
              <a:t>EN </a:t>
            </a:r>
            <a:r>
              <a:rPr sz="2800" spc="10" dirty="0">
                <a:solidFill>
                  <a:srgbClr val="9900FF"/>
                </a:solidFill>
                <a:latin typeface="Franklin Gothic Book"/>
                <a:cs typeface="Franklin Gothic Book"/>
              </a:rPr>
              <a:t>MI </a:t>
            </a:r>
            <a:r>
              <a:rPr sz="2800" dirty="0">
                <a:solidFill>
                  <a:srgbClr val="9900FF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34" name="object 534"/>
          <p:cNvSpPr/>
          <p:nvPr/>
        </p:nvSpPr>
        <p:spPr>
          <a:xfrm>
            <a:off x="5975350" y="6096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A8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5975350" y="6026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9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5975350" y="59563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AD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975350" y="5880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BD8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975350" y="5810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AC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75350" y="5734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ADD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975350" y="56641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AE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975350" y="558800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59">
            <a:solidFill>
              <a:srgbClr val="B0D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975350" y="55181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1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975350" y="544194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2D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75350" y="537209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0160">
            <a:solidFill>
              <a:srgbClr val="B3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975350" y="53022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29">
            <a:solidFill>
              <a:srgbClr val="B4D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975350" y="522605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>
                <a:moveTo>
                  <a:pt x="0" y="0"/>
                </a:moveTo>
                <a:lnTo>
                  <a:pt x="2232659" y="0"/>
                </a:lnTo>
              </a:path>
            </a:pathLst>
          </a:custGeom>
          <a:ln w="11430">
            <a:solidFill>
              <a:srgbClr val="B5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975350" y="51561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6DD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975350" y="50863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8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75350" y="5010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9D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975350" y="4933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A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975350" y="4864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BBD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975350" y="47942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C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975350" y="4718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BDE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75350" y="4641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BE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75350" y="4572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0E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75350" y="4502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1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975350" y="44259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2E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975350" y="4349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3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75350" y="4279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4E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75350" y="42100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5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975350" y="4133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7E4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975350" y="4064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C8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975350" y="39941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9E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75350" y="3917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A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975350" y="3841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CE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75350" y="3771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CC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75350" y="37020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CDE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75350" y="3625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CF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5350" y="3556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0E8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975350" y="3479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1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975350" y="34099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2E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75350" y="33400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3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975350" y="3263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4E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975350" y="3187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5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975350" y="311784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29">
            <a:solidFill>
              <a:srgbClr val="D7EB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75350" y="3048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8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75350" y="2971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9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75350" y="28447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5350" y="276859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75350" y="2755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DC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975350" y="26797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DDEE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975350" y="25527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975350" y="247650"/>
            <a:ext cx="2233930" cy="11430"/>
          </a:xfrm>
          <a:custGeom>
            <a:avLst/>
            <a:gdLst/>
            <a:ahLst/>
            <a:cxnLst/>
            <a:rect l="l" t="t" r="r" b="b"/>
            <a:pathLst>
              <a:path w="2233929" h="11429">
                <a:moveTo>
                  <a:pt x="0" y="11430"/>
                </a:moveTo>
                <a:lnTo>
                  <a:pt x="2233929" y="11430"/>
                </a:lnTo>
                <a:lnTo>
                  <a:pt x="2233929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975350" y="24637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59">
            <a:solidFill>
              <a:srgbClr val="E1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75350" y="238759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2F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975350" y="231775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1430">
            <a:solidFill>
              <a:srgbClr val="E3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975350" y="22479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929" y="0"/>
                </a:lnTo>
              </a:path>
            </a:pathLst>
          </a:custGeom>
          <a:ln w="10160">
            <a:solidFill>
              <a:srgbClr val="E4F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975350" y="219708"/>
            <a:ext cx="2231390" cy="0"/>
          </a:xfrm>
          <a:custGeom>
            <a:avLst/>
            <a:gdLst/>
            <a:ahLst/>
            <a:cxnLst/>
            <a:rect l="l" t="t" r="r" b="b"/>
            <a:pathLst>
              <a:path w="2231390">
                <a:moveTo>
                  <a:pt x="0" y="0"/>
                </a:moveTo>
                <a:lnTo>
                  <a:pt x="2231390" y="0"/>
                </a:lnTo>
              </a:path>
            </a:pathLst>
          </a:custGeom>
          <a:ln w="5077">
            <a:solidFill>
              <a:srgbClr val="E6F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976620" y="215900"/>
            <a:ext cx="2231390" cy="394970"/>
          </a:xfrm>
          <a:custGeom>
            <a:avLst/>
            <a:gdLst/>
            <a:ahLst/>
            <a:cxnLst/>
            <a:rect l="l" t="t" r="r" b="b"/>
            <a:pathLst>
              <a:path w="2231390" h="394970">
                <a:moveTo>
                  <a:pt x="1115059" y="394970"/>
                </a:moveTo>
                <a:lnTo>
                  <a:pt x="0" y="394970"/>
                </a:lnTo>
                <a:lnTo>
                  <a:pt x="0" y="0"/>
                </a:lnTo>
                <a:lnTo>
                  <a:pt x="2231389" y="0"/>
                </a:lnTo>
                <a:lnTo>
                  <a:pt x="2231389" y="394970"/>
                </a:lnTo>
                <a:lnTo>
                  <a:pt x="1115059" y="3949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 txBox="1"/>
          <p:nvPr/>
        </p:nvSpPr>
        <p:spPr>
          <a:xfrm>
            <a:off x="5981292" y="248920"/>
            <a:ext cx="2222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 Black"/>
                <a:cs typeface="Arial Black"/>
              </a:rPr>
              <a:t>Paso</a:t>
            </a:r>
            <a:r>
              <a:rPr sz="2000" spc="-20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Diez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91" name="object 591"/>
          <p:cNvSpPr txBox="1"/>
          <p:nvPr/>
        </p:nvSpPr>
        <p:spPr>
          <a:xfrm>
            <a:off x="1661160" y="5055870"/>
            <a:ext cx="6884034" cy="15875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ct val="93500"/>
              </a:lnSpc>
              <a:spcBef>
                <a:spcPts val="240"/>
              </a:spcBef>
            </a:pPr>
            <a:r>
              <a:rPr sz="1800" b="1" spc="-5" dirty="0">
                <a:latin typeface="Arial"/>
                <a:cs typeface="Arial"/>
              </a:rPr>
              <a:t>La </a:t>
            </a:r>
            <a:r>
              <a:rPr sz="1800" b="1" spc="-10" dirty="0">
                <a:latin typeface="Arial"/>
                <a:cs typeface="Arial"/>
              </a:rPr>
              <a:t>memoria </a:t>
            </a:r>
            <a:r>
              <a:rPr sz="1800" b="1" spc="-5" dirty="0">
                <a:latin typeface="Arial"/>
                <a:cs typeface="Arial"/>
              </a:rPr>
              <a:t>del Plan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Igualdad </a:t>
            </a:r>
            <a:r>
              <a:rPr sz="1800" spc="-10" dirty="0">
                <a:latin typeface="Arial"/>
                <a:cs typeface="Arial"/>
              </a:rPr>
              <a:t>es un documento que aunque  </a:t>
            </a:r>
            <a:r>
              <a:rPr sz="1800" dirty="0">
                <a:latin typeface="Arial"/>
                <a:cs typeface="Arial"/>
              </a:rPr>
              <a:t>sea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carácter </a:t>
            </a:r>
            <a:r>
              <a:rPr sz="1800" spc="-10" dirty="0">
                <a:latin typeface="Arial"/>
                <a:cs typeface="Arial"/>
              </a:rPr>
              <a:t>interno, </a:t>
            </a:r>
            <a:r>
              <a:rPr sz="1800" spc="-5" dirty="0">
                <a:latin typeface="Arial"/>
                <a:cs typeface="Arial"/>
              </a:rPr>
              <a:t>al centro ha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resultarle </a:t>
            </a:r>
            <a:r>
              <a:rPr sz="1800" spc="-10" dirty="0">
                <a:latin typeface="Arial"/>
                <a:cs typeface="Arial"/>
              </a:rPr>
              <a:t>especialmente </a:t>
            </a:r>
            <a:r>
              <a:rPr sz="1800" spc="-5" dirty="0">
                <a:latin typeface="Arial"/>
                <a:cs typeface="Arial"/>
              </a:rPr>
              <a:t>útil  </a:t>
            </a:r>
            <a:r>
              <a:rPr sz="1800" spc="-10" dirty="0">
                <a:latin typeface="Arial"/>
                <a:cs typeface="Arial"/>
              </a:rPr>
              <a:t>pues </a:t>
            </a:r>
            <a:r>
              <a:rPr sz="1800" spc="-5" dirty="0">
                <a:latin typeface="Arial"/>
                <a:cs typeface="Arial"/>
              </a:rPr>
              <a:t>recoge la </a:t>
            </a:r>
            <a:r>
              <a:rPr sz="1800" spc="-10" dirty="0">
                <a:latin typeface="Arial"/>
                <a:cs typeface="Arial"/>
              </a:rPr>
              <a:t>calidad </a:t>
            </a:r>
            <a:r>
              <a:rPr sz="1800" spc="-5" dirty="0">
                <a:latin typeface="Arial"/>
                <a:cs typeface="Arial"/>
              </a:rPr>
              <a:t>con que </a:t>
            </a:r>
            <a:r>
              <a:rPr sz="1800" spc="-10" dirty="0">
                <a:latin typeface="Arial"/>
                <a:cs typeface="Arial"/>
              </a:rPr>
              <a:t>se </a:t>
            </a:r>
            <a:r>
              <a:rPr sz="1800" spc="-5" dirty="0">
                <a:latin typeface="Arial"/>
                <a:cs typeface="Arial"/>
              </a:rPr>
              <a:t>han </a:t>
            </a:r>
            <a:r>
              <a:rPr sz="1800" spc="-10" dirty="0">
                <a:latin typeface="Arial"/>
                <a:cs typeface="Arial"/>
              </a:rPr>
              <a:t>desarrollado </a:t>
            </a:r>
            <a:r>
              <a:rPr sz="1800" spc="-5" dirty="0">
                <a:latin typeface="Arial"/>
                <a:cs typeface="Arial"/>
              </a:rPr>
              <a:t>las </a:t>
            </a:r>
            <a:r>
              <a:rPr sz="1800" spc="-10" dirty="0">
                <a:latin typeface="Arial"/>
                <a:cs typeface="Arial"/>
              </a:rPr>
              <a:t>actuaciones 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permite redactar las </a:t>
            </a:r>
            <a:r>
              <a:rPr sz="1800" spc="-10" dirty="0">
                <a:latin typeface="Arial"/>
                <a:cs typeface="Arial"/>
              </a:rPr>
              <a:t>reflexiones </a:t>
            </a:r>
            <a:r>
              <a:rPr sz="1800" spc="-5" dirty="0">
                <a:latin typeface="Arial"/>
                <a:cs typeface="Arial"/>
              </a:rPr>
              <a:t>cualitativas resultantes de la  </a:t>
            </a:r>
            <a:r>
              <a:rPr sz="1800" spc="-10" dirty="0">
                <a:latin typeface="Arial"/>
                <a:cs typeface="Arial"/>
              </a:rPr>
              <a:t>evaluación.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60"/>
              </a:lnSpc>
            </a:pPr>
            <a:r>
              <a:rPr sz="1800" b="1" spc="-5" dirty="0">
                <a:latin typeface="Arial"/>
                <a:cs typeface="Arial"/>
              </a:rPr>
              <a:t>Es el documento de mejora del Plan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Igualdad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647950"/>
            <a:ext cx="3571240" cy="4210050"/>
          </a:xfrm>
          <a:custGeom>
            <a:avLst/>
            <a:gdLst/>
            <a:ahLst/>
            <a:cxnLst/>
            <a:rect l="l" t="t" r="r" b="b"/>
            <a:pathLst>
              <a:path w="3571240" h="4210050">
                <a:moveTo>
                  <a:pt x="0" y="0"/>
                </a:moveTo>
                <a:lnTo>
                  <a:pt x="0" y="4210050"/>
                </a:lnTo>
                <a:lnTo>
                  <a:pt x="3571240" y="4210050"/>
                </a:lnTo>
                <a:lnTo>
                  <a:pt x="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2540" y="0"/>
            <a:ext cx="9146540" cy="6859270"/>
          </a:xfrm>
          <a:custGeom>
            <a:avLst/>
            <a:gdLst/>
            <a:ahLst/>
            <a:cxnLst/>
            <a:rect l="l" t="t" r="r" b="b"/>
            <a:pathLst>
              <a:path w="9146540" h="6859270">
                <a:moveTo>
                  <a:pt x="7738110" y="0"/>
                </a:moveTo>
                <a:lnTo>
                  <a:pt x="0" y="6859270"/>
                </a:lnTo>
                <a:lnTo>
                  <a:pt x="9146540" y="6859270"/>
                </a:lnTo>
                <a:lnTo>
                  <a:pt x="9146540" y="1270"/>
                </a:lnTo>
                <a:lnTo>
                  <a:pt x="7738110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50770" y="1855470"/>
            <a:ext cx="5360670" cy="50025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09029" y="1471294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20">
                <a:moveTo>
                  <a:pt x="0" y="0"/>
                </a:moveTo>
                <a:lnTo>
                  <a:pt x="2204720" y="0"/>
                </a:lnTo>
              </a:path>
            </a:pathLst>
          </a:custGeom>
          <a:ln w="3175">
            <a:solidFill>
              <a:srgbClr val="5D7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6609" y="1456689"/>
            <a:ext cx="2517140" cy="13970"/>
          </a:xfrm>
          <a:custGeom>
            <a:avLst/>
            <a:gdLst/>
            <a:ahLst/>
            <a:cxnLst/>
            <a:rect l="l" t="t" r="r" b="b"/>
            <a:pathLst>
              <a:path w="2517140" h="13969">
                <a:moveTo>
                  <a:pt x="0" y="13969"/>
                </a:moveTo>
                <a:lnTo>
                  <a:pt x="2517139" y="13969"/>
                </a:lnTo>
                <a:lnTo>
                  <a:pt x="2517139" y="0"/>
                </a:lnTo>
                <a:lnTo>
                  <a:pt x="0" y="0"/>
                </a:lnTo>
                <a:lnTo>
                  <a:pt x="0" y="13969"/>
                </a:lnTo>
                <a:close/>
              </a:path>
            </a:pathLst>
          </a:custGeom>
          <a:solidFill>
            <a:srgbClr val="5D79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96609" y="1454785"/>
            <a:ext cx="1257300" cy="0"/>
          </a:xfrm>
          <a:custGeom>
            <a:avLst/>
            <a:gdLst/>
            <a:ahLst/>
            <a:cxnLst/>
            <a:rect l="l" t="t" r="r" b="b"/>
            <a:pathLst>
              <a:path w="1257300">
                <a:moveTo>
                  <a:pt x="0" y="0"/>
                </a:moveTo>
                <a:lnTo>
                  <a:pt x="1257299" y="0"/>
                </a:lnTo>
              </a:path>
            </a:pathLst>
          </a:custGeom>
          <a:ln w="3810">
            <a:solidFill>
              <a:srgbClr val="5D7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94070" y="143383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79" y="22859"/>
                </a:lnTo>
                <a:lnTo>
                  <a:pt x="251967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D7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94070" y="1416050"/>
            <a:ext cx="2520950" cy="21590"/>
          </a:xfrm>
          <a:custGeom>
            <a:avLst/>
            <a:gdLst/>
            <a:ahLst/>
            <a:cxnLst/>
            <a:rect l="l" t="t" r="r" b="b"/>
            <a:pathLst>
              <a:path w="2520950" h="21590">
                <a:moveTo>
                  <a:pt x="0" y="21590"/>
                </a:moveTo>
                <a:lnTo>
                  <a:pt x="2520950" y="21590"/>
                </a:lnTo>
                <a:lnTo>
                  <a:pt x="252095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5E7B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95340" y="139700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F7C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5340" y="137795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07D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95340" y="136016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17E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95340" y="134111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17F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95340" y="132206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28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95340" y="130428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38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95340" y="128523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48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95340" y="126746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683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95340" y="124841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684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95340" y="122936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685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95340" y="121158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786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95340" y="119253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887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95340" y="1173480"/>
            <a:ext cx="2519680" cy="24130"/>
          </a:xfrm>
          <a:custGeom>
            <a:avLst/>
            <a:gdLst/>
            <a:ahLst/>
            <a:cxnLst/>
            <a:rect l="l" t="t" r="r" b="b"/>
            <a:pathLst>
              <a:path w="2519679" h="24130">
                <a:moveTo>
                  <a:pt x="0" y="24130"/>
                </a:moveTo>
                <a:lnTo>
                  <a:pt x="2519680" y="24130"/>
                </a:lnTo>
                <a:lnTo>
                  <a:pt x="2519680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6988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95340" y="115570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98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95340" y="113665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A8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95340" y="1117600"/>
            <a:ext cx="2519680" cy="24130"/>
          </a:xfrm>
          <a:custGeom>
            <a:avLst/>
            <a:gdLst/>
            <a:ahLst/>
            <a:cxnLst/>
            <a:rect l="l" t="t" r="r" b="b"/>
            <a:pathLst>
              <a:path w="2519679" h="24130">
                <a:moveTo>
                  <a:pt x="0" y="24129"/>
                </a:moveTo>
                <a:lnTo>
                  <a:pt x="2519680" y="24129"/>
                </a:lnTo>
                <a:lnTo>
                  <a:pt x="2519680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6B8B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95340" y="109981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C8C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95340" y="108076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D8D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95340" y="106298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E8E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95340" y="104393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6E8F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95340" y="1026160"/>
            <a:ext cx="2519680" cy="21590"/>
          </a:xfrm>
          <a:custGeom>
            <a:avLst/>
            <a:gdLst/>
            <a:ahLst/>
            <a:cxnLst/>
            <a:rect l="l" t="t" r="r" b="b"/>
            <a:pathLst>
              <a:path w="2519679" h="21590">
                <a:moveTo>
                  <a:pt x="0" y="21590"/>
                </a:moveTo>
                <a:lnTo>
                  <a:pt x="2519680" y="21590"/>
                </a:lnTo>
                <a:lnTo>
                  <a:pt x="25196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6F90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95340" y="100711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091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95340" y="98806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19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95340" y="97028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293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95340" y="95123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294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95340" y="93218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39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95340" y="91440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49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95340" y="895350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597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95340" y="87756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699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95340" y="85851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699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95340" y="83946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79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95340" y="821689"/>
            <a:ext cx="2519680" cy="22860"/>
          </a:xfrm>
          <a:custGeom>
            <a:avLst/>
            <a:gdLst/>
            <a:ahLst/>
            <a:cxnLst/>
            <a:rect l="l" t="t" r="r" b="b"/>
            <a:pathLst>
              <a:path w="2519679" h="22859">
                <a:moveTo>
                  <a:pt x="0" y="22859"/>
                </a:moveTo>
                <a:lnTo>
                  <a:pt x="2519680" y="22859"/>
                </a:lnTo>
                <a:lnTo>
                  <a:pt x="25196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89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95340" y="802640"/>
            <a:ext cx="2520950" cy="22860"/>
          </a:xfrm>
          <a:custGeom>
            <a:avLst/>
            <a:gdLst/>
            <a:ahLst/>
            <a:cxnLst/>
            <a:rect l="l" t="t" r="r" b="b"/>
            <a:pathLst>
              <a:path w="2520950" h="22859">
                <a:moveTo>
                  <a:pt x="0" y="22859"/>
                </a:moveTo>
                <a:lnTo>
                  <a:pt x="2520950" y="22859"/>
                </a:lnTo>
                <a:lnTo>
                  <a:pt x="252095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799C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96609" y="783590"/>
            <a:ext cx="2519680" cy="24130"/>
          </a:xfrm>
          <a:custGeom>
            <a:avLst/>
            <a:gdLst/>
            <a:ahLst/>
            <a:cxnLst/>
            <a:rect l="l" t="t" r="r" b="b"/>
            <a:pathLst>
              <a:path w="2519679" h="24129">
                <a:moveTo>
                  <a:pt x="0" y="24130"/>
                </a:moveTo>
                <a:lnTo>
                  <a:pt x="2519680" y="24130"/>
                </a:lnTo>
                <a:lnTo>
                  <a:pt x="2519680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7A9D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96609" y="772159"/>
            <a:ext cx="2517140" cy="16510"/>
          </a:xfrm>
          <a:custGeom>
            <a:avLst/>
            <a:gdLst/>
            <a:ahLst/>
            <a:cxnLst/>
            <a:rect l="l" t="t" r="r" b="b"/>
            <a:pathLst>
              <a:path w="2517140" h="16509">
                <a:moveTo>
                  <a:pt x="0" y="16504"/>
                </a:moveTo>
                <a:lnTo>
                  <a:pt x="2517140" y="16504"/>
                </a:lnTo>
                <a:lnTo>
                  <a:pt x="2517140" y="0"/>
                </a:lnTo>
                <a:lnTo>
                  <a:pt x="0" y="0"/>
                </a:lnTo>
                <a:lnTo>
                  <a:pt x="0" y="16504"/>
                </a:lnTo>
                <a:close/>
              </a:path>
            </a:pathLst>
          </a:custGeom>
          <a:solidFill>
            <a:srgbClr val="7B9F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96609" y="770890"/>
            <a:ext cx="2517140" cy="699770"/>
          </a:xfrm>
          <a:custGeom>
            <a:avLst/>
            <a:gdLst/>
            <a:ahLst/>
            <a:cxnLst/>
            <a:rect l="l" t="t" r="r" b="b"/>
            <a:pathLst>
              <a:path w="2517140" h="699769">
                <a:moveTo>
                  <a:pt x="1258569" y="699770"/>
                </a:moveTo>
                <a:lnTo>
                  <a:pt x="0" y="699770"/>
                </a:lnTo>
                <a:lnTo>
                  <a:pt x="0" y="0"/>
                </a:lnTo>
                <a:lnTo>
                  <a:pt x="2517140" y="0"/>
                </a:lnTo>
                <a:lnTo>
                  <a:pt x="2517140" y="699770"/>
                </a:lnTo>
                <a:lnTo>
                  <a:pt x="1258569" y="6997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901282" y="782113"/>
            <a:ext cx="2508250" cy="677545"/>
          </a:xfrm>
          <a:prstGeom prst="rect">
            <a:avLst/>
          </a:prstGeom>
          <a:solidFill>
            <a:srgbClr val="6D8D34"/>
          </a:solidFill>
        </p:spPr>
        <p:txBody>
          <a:bodyPr vert="horz" wrap="square" lIns="0" tIns="3302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26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HOJA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DE</a:t>
            </a:r>
            <a:r>
              <a:rPr sz="2000" spc="2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RUTA</a:t>
            </a:r>
            <a:endParaRPr sz="2000">
              <a:latin typeface="Franklin Gothic Book"/>
              <a:cs typeface="Franklin Gothic Book"/>
            </a:endParaRPr>
          </a:p>
          <a:p>
            <a:pPr marL="8509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 CREAR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DIA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</a:t>
            </a:r>
            <a:r>
              <a:rPr sz="2000" spc="3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DIA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62000" y="154939"/>
            <a:ext cx="5048250" cy="4782820"/>
          </a:xfrm>
          <a:custGeom>
            <a:avLst/>
            <a:gdLst/>
            <a:ahLst/>
            <a:cxnLst/>
            <a:rect l="l" t="t" r="r" b="b"/>
            <a:pathLst>
              <a:path w="5048250" h="4782820">
                <a:moveTo>
                  <a:pt x="3647440" y="0"/>
                </a:moveTo>
                <a:lnTo>
                  <a:pt x="0" y="3169919"/>
                </a:lnTo>
                <a:lnTo>
                  <a:pt x="1402080" y="4782820"/>
                </a:lnTo>
                <a:lnTo>
                  <a:pt x="5048250" y="1611629"/>
                </a:lnTo>
                <a:lnTo>
                  <a:pt x="36474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2000" y="154939"/>
            <a:ext cx="5048250" cy="4782820"/>
          </a:xfrm>
          <a:custGeom>
            <a:avLst/>
            <a:gdLst/>
            <a:ahLst/>
            <a:cxnLst/>
            <a:rect l="l" t="t" r="r" b="b"/>
            <a:pathLst>
              <a:path w="5048250" h="4782820">
                <a:moveTo>
                  <a:pt x="3224529" y="3197859"/>
                </a:moveTo>
                <a:lnTo>
                  <a:pt x="1402080" y="4782820"/>
                </a:lnTo>
                <a:lnTo>
                  <a:pt x="0" y="3169919"/>
                </a:lnTo>
                <a:lnTo>
                  <a:pt x="3647440" y="0"/>
                </a:lnTo>
                <a:lnTo>
                  <a:pt x="5048250" y="1611629"/>
                </a:lnTo>
                <a:lnTo>
                  <a:pt x="3224529" y="3197859"/>
                </a:lnTo>
                <a:close/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 rot="19200000">
            <a:off x="651513" y="1770896"/>
            <a:ext cx="4228837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45"/>
              </a:lnSpc>
            </a:pPr>
            <a:r>
              <a:rPr sz="4200" baseline="-9920" dirty="0">
                <a:latin typeface="Franklin Gothic Book"/>
                <a:cs typeface="Franklin Gothic Book"/>
              </a:rPr>
              <a:t>A </a:t>
            </a:r>
            <a:r>
              <a:rPr sz="4200" spc="-52" baseline="-8928" dirty="0">
                <a:latin typeface="Franklin Gothic Book"/>
                <a:cs typeface="Franklin Gothic Book"/>
              </a:rPr>
              <a:t>m</a:t>
            </a:r>
            <a:r>
              <a:rPr sz="4200" spc="-52" baseline="-7936" dirty="0">
                <a:latin typeface="Franklin Gothic Book"/>
                <a:cs typeface="Franklin Gothic Book"/>
              </a:rPr>
              <a:t>od</a:t>
            </a:r>
            <a:r>
              <a:rPr sz="4200" spc="-52" baseline="-6944" dirty="0">
                <a:latin typeface="Franklin Gothic Book"/>
                <a:cs typeface="Franklin Gothic Book"/>
              </a:rPr>
              <a:t>o </a:t>
            </a:r>
            <a:r>
              <a:rPr sz="4200" spc="-44" baseline="-5952" dirty="0">
                <a:latin typeface="Franklin Gothic Book"/>
                <a:cs typeface="Franklin Gothic Book"/>
              </a:rPr>
              <a:t>de </a:t>
            </a:r>
            <a:r>
              <a:rPr sz="4200" spc="-67" baseline="-4960" dirty="0">
                <a:latin typeface="Franklin Gothic Book"/>
                <a:cs typeface="Franklin Gothic Book"/>
              </a:rPr>
              <a:t>e</a:t>
            </a:r>
            <a:r>
              <a:rPr sz="4200" spc="-67" baseline="-3968" dirty="0">
                <a:latin typeface="Franklin Gothic Book"/>
                <a:cs typeface="Franklin Gothic Book"/>
              </a:rPr>
              <a:t>jem</a:t>
            </a:r>
            <a:r>
              <a:rPr sz="4200" spc="-67" baseline="-2976" dirty="0">
                <a:latin typeface="Franklin Gothic Book"/>
                <a:cs typeface="Franklin Gothic Book"/>
              </a:rPr>
              <a:t>p</a:t>
            </a:r>
            <a:r>
              <a:rPr sz="4200" spc="-67" baseline="-1984" dirty="0">
                <a:latin typeface="Franklin Gothic Book"/>
                <a:cs typeface="Franklin Gothic Book"/>
              </a:rPr>
              <a:t>lo</a:t>
            </a:r>
            <a:r>
              <a:rPr sz="4200" spc="-225" baseline="-1984" dirty="0">
                <a:latin typeface="Franklin Gothic Book"/>
                <a:cs typeface="Franklin Gothic Book"/>
              </a:rPr>
              <a:t> </a:t>
            </a:r>
            <a:r>
              <a:rPr sz="2800" spc="-45" dirty="0">
                <a:latin typeface="Franklin Gothic Book"/>
                <a:cs typeface="Franklin Gothic Book"/>
              </a:rPr>
              <a:t>Práctico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51" name="object 51"/>
          <p:cNvSpPr txBox="1"/>
          <p:nvPr/>
        </p:nvSpPr>
        <p:spPr>
          <a:xfrm rot="19200000">
            <a:off x="1486680" y="2152905"/>
            <a:ext cx="2982281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4200" spc="-60" baseline="-4960" dirty="0">
                <a:latin typeface="Franklin Gothic Book"/>
                <a:cs typeface="Franklin Gothic Book"/>
              </a:rPr>
              <a:t>P</a:t>
            </a:r>
            <a:r>
              <a:rPr sz="4200" spc="-60" baseline="-3968" dirty="0">
                <a:latin typeface="Franklin Gothic Book"/>
                <a:cs typeface="Franklin Gothic Book"/>
              </a:rPr>
              <a:t>LA</a:t>
            </a:r>
            <a:r>
              <a:rPr sz="4200" spc="-60" baseline="-2976" dirty="0">
                <a:latin typeface="Franklin Gothic Book"/>
                <a:cs typeface="Franklin Gothic Book"/>
              </a:rPr>
              <a:t>N </a:t>
            </a:r>
            <a:r>
              <a:rPr sz="4200" spc="-30" baseline="-1984" dirty="0">
                <a:latin typeface="Franklin Gothic Book"/>
                <a:cs typeface="Franklin Gothic Book"/>
              </a:rPr>
              <a:t>DE</a:t>
            </a:r>
            <a:r>
              <a:rPr sz="4200" spc="-135" baseline="-1984" dirty="0">
                <a:latin typeface="Franklin Gothic Book"/>
                <a:cs typeface="Franklin Gothic Book"/>
              </a:rPr>
              <a:t> </a:t>
            </a:r>
            <a:r>
              <a:rPr sz="2800" spc="-60" dirty="0">
                <a:latin typeface="Franklin Gothic Book"/>
                <a:cs typeface="Franklin Gothic Book"/>
              </a:rPr>
              <a:t>IGUALD</a:t>
            </a:r>
            <a:r>
              <a:rPr sz="4200" spc="-89" baseline="1984" dirty="0">
                <a:latin typeface="Franklin Gothic Book"/>
                <a:cs typeface="Franklin Gothic Book"/>
              </a:rPr>
              <a:t>A</a:t>
            </a:r>
            <a:r>
              <a:rPr sz="4200" spc="-89" baseline="2976" dirty="0">
                <a:latin typeface="Franklin Gothic Book"/>
                <a:cs typeface="Franklin Gothic Book"/>
              </a:rPr>
              <a:t>D</a:t>
            </a:r>
            <a:endParaRPr sz="4200" baseline="2976">
              <a:latin typeface="Franklin Gothic Book"/>
              <a:cs typeface="Franklin Gothic Book"/>
            </a:endParaRPr>
          </a:p>
        </p:txBody>
      </p:sp>
      <p:sp>
        <p:nvSpPr>
          <p:cNvPr id="52" name="object 52"/>
          <p:cNvSpPr txBox="1"/>
          <p:nvPr/>
        </p:nvSpPr>
        <p:spPr>
          <a:xfrm rot="19200000">
            <a:off x="1470045" y="2755924"/>
            <a:ext cx="2928068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4200" spc="-60" baseline="-1984" dirty="0">
                <a:latin typeface="Franklin Gothic Book"/>
                <a:cs typeface="Franklin Gothic Book"/>
              </a:rPr>
              <a:t>CE</a:t>
            </a:r>
            <a:r>
              <a:rPr sz="2800" spc="-40" dirty="0">
                <a:latin typeface="Franklin Gothic Book"/>
                <a:cs typeface="Franklin Gothic Book"/>
              </a:rPr>
              <a:t>IP Glor</a:t>
            </a:r>
            <a:r>
              <a:rPr sz="4200" spc="-60" baseline="1984" dirty="0">
                <a:latin typeface="Franklin Gothic Book"/>
                <a:cs typeface="Franklin Gothic Book"/>
              </a:rPr>
              <a:t>ia</a:t>
            </a:r>
            <a:r>
              <a:rPr sz="4200" spc="-187" baseline="1984" dirty="0">
                <a:latin typeface="Franklin Gothic Book"/>
                <a:cs typeface="Franklin Gothic Book"/>
              </a:rPr>
              <a:t> </a:t>
            </a:r>
            <a:r>
              <a:rPr sz="4200" spc="-67" baseline="2976" dirty="0">
                <a:latin typeface="Franklin Gothic Book"/>
                <a:cs typeface="Franklin Gothic Book"/>
              </a:rPr>
              <a:t>Fue</a:t>
            </a:r>
            <a:r>
              <a:rPr sz="4200" spc="-67" baseline="3968" dirty="0">
                <a:latin typeface="Franklin Gothic Book"/>
                <a:cs typeface="Franklin Gothic Book"/>
              </a:rPr>
              <a:t>rt</a:t>
            </a:r>
            <a:r>
              <a:rPr sz="4200" spc="-67" baseline="4960" dirty="0">
                <a:latin typeface="Franklin Gothic Book"/>
                <a:cs typeface="Franklin Gothic Book"/>
              </a:rPr>
              <a:t>es</a:t>
            </a:r>
            <a:endParaRPr sz="4200" baseline="4960">
              <a:latin typeface="Franklin Gothic Book"/>
              <a:cs typeface="Franklin Gothic Book"/>
            </a:endParaRPr>
          </a:p>
        </p:txBody>
      </p:sp>
      <p:sp>
        <p:nvSpPr>
          <p:cNvPr id="53" name="object 53"/>
          <p:cNvSpPr txBox="1"/>
          <p:nvPr/>
        </p:nvSpPr>
        <p:spPr>
          <a:xfrm rot="19200000">
            <a:off x="1683868" y="2738992"/>
            <a:ext cx="3757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3000" b="1" spc="-52" baseline="-9722" dirty="0">
                <a:latin typeface="Arial"/>
                <a:cs typeface="Arial"/>
              </a:rPr>
              <a:t>l</a:t>
            </a:r>
            <a:r>
              <a:rPr sz="3000" b="1" spc="-52" baseline="-8333" dirty="0">
                <a:latin typeface="Arial"/>
                <a:cs typeface="Arial"/>
              </a:rPr>
              <a:t>íne</a:t>
            </a:r>
            <a:r>
              <a:rPr sz="3000" b="1" spc="-52" baseline="-6944" dirty="0">
                <a:latin typeface="Arial"/>
                <a:cs typeface="Arial"/>
              </a:rPr>
              <a:t>as </a:t>
            </a:r>
            <a:r>
              <a:rPr sz="3000" b="1" spc="-37" baseline="-6944" dirty="0">
                <a:latin typeface="Arial"/>
                <a:cs typeface="Arial"/>
              </a:rPr>
              <a:t>d</a:t>
            </a:r>
            <a:r>
              <a:rPr sz="3000" b="1" spc="-37" baseline="-5555" dirty="0">
                <a:latin typeface="Arial"/>
                <a:cs typeface="Arial"/>
              </a:rPr>
              <a:t>e </a:t>
            </a:r>
            <a:r>
              <a:rPr sz="3000" b="1" spc="-52" baseline="-4166" dirty="0">
                <a:latin typeface="Arial"/>
                <a:cs typeface="Arial"/>
              </a:rPr>
              <a:t>act</a:t>
            </a:r>
            <a:r>
              <a:rPr sz="3000" b="1" spc="-52" baseline="-2777" dirty="0">
                <a:latin typeface="Arial"/>
                <a:cs typeface="Arial"/>
              </a:rPr>
              <a:t>uac</a:t>
            </a:r>
            <a:r>
              <a:rPr sz="3000" b="1" spc="-52" baseline="-1388" dirty="0">
                <a:latin typeface="Arial"/>
                <a:cs typeface="Arial"/>
              </a:rPr>
              <a:t>ión</a:t>
            </a:r>
            <a:r>
              <a:rPr sz="3000" b="1" spc="-135" baseline="-1388" dirty="0">
                <a:latin typeface="Arial"/>
                <a:cs typeface="Arial"/>
              </a:rPr>
              <a:t> </a:t>
            </a:r>
            <a:r>
              <a:rPr sz="2000" b="1" spc="-40" dirty="0">
                <a:latin typeface="Arial"/>
                <a:cs typeface="Arial"/>
              </a:rPr>
              <a:t>si</a:t>
            </a:r>
            <a:r>
              <a:rPr sz="3000" b="1" spc="-60" baseline="1388" dirty="0">
                <a:latin typeface="Arial"/>
                <a:cs typeface="Arial"/>
              </a:rPr>
              <a:t>mu</a:t>
            </a:r>
            <a:r>
              <a:rPr sz="3000" b="1" spc="-60" baseline="2777" dirty="0">
                <a:latin typeface="Arial"/>
                <a:cs typeface="Arial"/>
              </a:rPr>
              <a:t>ltán</a:t>
            </a:r>
            <a:r>
              <a:rPr sz="3000" b="1" spc="-60" baseline="4166" dirty="0">
                <a:latin typeface="Arial"/>
                <a:cs typeface="Arial"/>
              </a:rPr>
              <a:t>ea</a:t>
            </a:r>
            <a:endParaRPr sz="3000" baseline="4166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 rot="19200000">
            <a:off x="1767907" y="3198732"/>
            <a:ext cx="4390757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3000" b="1" spc="-52" baseline="-6944" dirty="0">
                <a:latin typeface="Arial"/>
                <a:cs typeface="Arial"/>
              </a:rPr>
              <a:t>P</a:t>
            </a:r>
            <a:r>
              <a:rPr sz="3000" b="1" spc="-52" baseline="-5555" dirty="0">
                <a:latin typeface="Arial"/>
                <a:cs typeface="Arial"/>
              </a:rPr>
              <a:t>rem</a:t>
            </a:r>
            <a:r>
              <a:rPr sz="3000" b="1" spc="-52" baseline="-4166" dirty="0">
                <a:latin typeface="Arial"/>
                <a:cs typeface="Arial"/>
              </a:rPr>
              <a:t>io </a:t>
            </a:r>
            <a:r>
              <a:rPr sz="3000" b="1" spc="-52" baseline="-2777" dirty="0">
                <a:latin typeface="Arial"/>
                <a:cs typeface="Arial"/>
              </a:rPr>
              <a:t>Do</a:t>
            </a:r>
            <a:r>
              <a:rPr sz="3000" b="1" spc="-52" baseline="-1388" dirty="0">
                <a:latin typeface="Arial"/>
                <a:cs typeface="Arial"/>
              </a:rPr>
              <a:t>lor</a:t>
            </a:r>
            <a:r>
              <a:rPr sz="2000" b="1" spc="-35" dirty="0">
                <a:latin typeface="Arial"/>
                <a:cs typeface="Arial"/>
              </a:rPr>
              <a:t>es </a:t>
            </a:r>
            <a:r>
              <a:rPr sz="3000" b="1" spc="-67" baseline="1388" dirty="0">
                <a:latin typeface="Arial"/>
                <a:cs typeface="Arial"/>
              </a:rPr>
              <a:t>Vel</a:t>
            </a:r>
            <a:r>
              <a:rPr sz="3000" b="1" spc="-67" baseline="2777" dirty="0">
                <a:latin typeface="Arial"/>
                <a:cs typeface="Arial"/>
              </a:rPr>
              <a:t>asc</a:t>
            </a:r>
            <a:r>
              <a:rPr sz="3000" b="1" spc="-67" baseline="4166" dirty="0">
                <a:latin typeface="Arial"/>
                <a:cs typeface="Arial"/>
              </a:rPr>
              <a:t>o </a:t>
            </a:r>
            <a:r>
              <a:rPr sz="3000" b="1" spc="-44" baseline="4166" dirty="0">
                <a:latin typeface="Arial"/>
                <a:cs typeface="Arial"/>
              </a:rPr>
              <a:t>2</a:t>
            </a:r>
            <a:r>
              <a:rPr sz="3000" b="1" spc="-44" baseline="5555" dirty="0">
                <a:latin typeface="Arial"/>
                <a:cs typeface="Arial"/>
              </a:rPr>
              <a:t>016 </a:t>
            </a:r>
            <a:r>
              <a:rPr sz="3000" b="1" baseline="6944" dirty="0">
                <a:latin typeface="Arial"/>
                <a:cs typeface="Arial"/>
              </a:rPr>
              <a:t>y</a:t>
            </a:r>
            <a:r>
              <a:rPr sz="3000" b="1" spc="-247" baseline="6944" dirty="0">
                <a:latin typeface="Arial"/>
                <a:cs typeface="Arial"/>
              </a:rPr>
              <a:t> </a:t>
            </a:r>
            <a:r>
              <a:rPr sz="3000" b="1" spc="-44" baseline="8333" dirty="0">
                <a:latin typeface="Arial"/>
                <a:cs typeface="Arial"/>
              </a:rPr>
              <a:t>201</a:t>
            </a:r>
            <a:r>
              <a:rPr sz="3000" b="1" spc="-44" baseline="9722" dirty="0">
                <a:latin typeface="Arial"/>
                <a:cs typeface="Arial"/>
              </a:rPr>
              <a:t>7</a:t>
            </a:r>
            <a:endParaRPr sz="3000" baseline="9722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4139" y="541019"/>
            <a:ext cx="3427729" cy="701040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45720" rIns="0" bIns="0" rtlCol="0">
            <a:spAutoFit/>
          </a:bodyPr>
          <a:lstStyle/>
          <a:p>
            <a:pPr marL="89535" marR="490220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latin typeface="Franklin Gothic Book"/>
                <a:cs typeface="Franklin Gothic Book"/>
              </a:rPr>
              <a:t>PLAN </a:t>
            </a:r>
            <a:r>
              <a:rPr sz="2000" spc="5" dirty="0">
                <a:latin typeface="Franklin Gothic Book"/>
                <a:cs typeface="Franklin Gothic Book"/>
              </a:rPr>
              <a:t>DE </a:t>
            </a:r>
            <a:r>
              <a:rPr sz="2000" dirty="0">
                <a:latin typeface="Franklin Gothic Book"/>
                <a:cs typeface="Franklin Gothic Book"/>
              </a:rPr>
              <a:t>CENTRO </a:t>
            </a:r>
            <a:r>
              <a:rPr sz="2000" spc="5" dirty="0">
                <a:latin typeface="Franklin Gothic Book"/>
                <a:cs typeface="Franklin Gothic Book"/>
              </a:rPr>
              <a:t>CON  </a:t>
            </a:r>
            <a:r>
              <a:rPr sz="2000" spc="-5" dirty="0">
                <a:latin typeface="Franklin Gothic Book"/>
                <a:cs typeface="Franklin Gothic Book"/>
              </a:rPr>
              <a:t>PERSPECTIVA </a:t>
            </a:r>
            <a:r>
              <a:rPr sz="2000" spc="5" dirty="0">
                <a:latin typeface="Franklin Gothic Book"/>
                <a:cs typeface="Franklin Gothic Book"/>
              </a:rPr>
              <a:t>DE </a:t>
            </a:r>
            <a:r>
              <a:rPr sz="2000" dirty="0">
                <a:latin typeface="Franklin Gothic Book"/>
                <a:cs typeface="Franklin Gothic Book"/>
              </a:rPr>
              <a:t>GÉNERO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3600" y="1756410"/>
            <a:ext cx="6767830" cy="2834640"/>
          </a:xfrm>
          <a:custGeom>
            <a:avLst/>
            <a:gdLst/>
            <a:ahLst/>
            <a:cxnLst/>
            <a:rect l="l" t="t" r="r" b="b"/>
            <a:pathLst>
              <a:path w="6767830" h="2834640">
                <a:moveTo>
                  <a:pt x="6767830" y="0"/>
                </a:moveTo>
                <a:lnTo>
                  <a:pt x="0" y="0"/>
                </a:lnTo>
                <a:lnTo>
                  <a:pt x="0" y="2834640"/>
                </a:lnTo>
                <a:lnTo>
                  <a:pt x="6767830" y="2834640"/>
                </a:lnTo>
                <a:lnTo>
                  <a:pt x="676783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3600" y="1756410"/>
            <a:ext cx="6767830" cy="2834640"/>
          </a:xfrm>
          <a:custGeom>
            <a:avLst/>
            <a:gdLst/>
            <a:ahLst/>
            <a:cxnLst/>
            <a:rect l="l" t="t" r="r" b="b"/>
            <a:pathLst>
              <a:path w="6767830" h="2834640">
                <a:moveTo>
                  <a:pt x="3384550" y="2834640"/>
                </a:moveTo>
                <a:lnTo>
                  <a:pt x="0" y="2834640"/>
                </a:lnTo>
                <a:lnTo>
                  <a:pt x="0" y="0"/>
                </a:lnTo>
                <a:lnTo>
                  <a:pt x="6767830" y="0"/>
                </a:lnTo>
                <a:lnTo>
                  <a:pt x="6767830" y="2834640"/>
                </a:lnTo>
                <a:lnTo>
                  <a:pt x="3384550" y="283464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1069" y="186562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1069" y="217042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1069" y="247522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1069" y="278002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1069" y="308482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1069" y="338962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1069" y="3695700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1069" y="4000500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1069" y="4305300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83969" y="1789429"/>
            <a:ext cx="600773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43885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Finalidades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Educativas. 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Indicadores de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Evaluación  Informe</a:t>
            </a:r>
            <a:r>
              <a:rPr sz="2000" spc="2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Anual</a:t>
            </a:r>
            <a:endParaRPr sz="2000">
              <a:latin typeface="Franklin Gothic Book"/>
              <a:cs typeface="Franklin Gothic Book"/>
            </a:endParaRPr>
          </a:p>
          <a:p>
            <a:pPr marL="12700" marR="3544570">
              <a:lnSpc>
                <a:spcPct val="100000"/>
              </a:lnSpc>
            </a:pP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La </a:t>
            </a:r>
            <a:r>
              <a:rPr sz="20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demanda</a:t>
            </a:r>
            <a:r>
              <a:rPr sz="2000" spc="-6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formativa 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Plan de</a:t>
            </a:r>
            <a:r>
              <a:rPr sz="2000" spc="3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Gestión</a:t>
            </a:r>
            <a:endParaRPr sz="20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ROF</a:t>
            </a:r>
            <a:endParaRPr sz="2000">
              <a:latin typeface="Franklin Gothic Book"/>
              <a:cs typeface="Franklin Gothic Book"/>
            </a:endParaRPr>
          </a:p>
          <a:p>
            <a:pPr marL="12700" marR="3064510">
              <a:lnSpc>
                <a:spcPct val="100000"/>
              </a:lnSpc>
            </a:pP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Plan de Acción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Tutorial 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Programaciones</a:t>
            </a:r>
            <a:r>
              <a:rPr sz="2000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didácticas</a:t>
            </a:r>
            <a:endParaRPr sz="20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En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la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Planificación didáctica de Ciclos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y</a:t>
            </a:r>
            <a:r>
              <a:rPr sz="2000" spc="13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departamentos</a:t>
            </a:r>
            <a:endParaRPr sz="20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8439" y="5795007"/>
            <a:ext cx="6452870" cy="52069"/>
          </a:xfrm>
          <a:custGeom>
            <a:avLst/>
            <a:gdLst/>
            <a:ahLst/>
            <a:cxnLst/>
            <a:rect l="l" t="t" r="r" b="b"/>
            <a:pathLst>
              <a:path w="6452870" h="52070">
                <a:moveTo>
                  <a:pt x="0" y="52072"/>
                </a:moveTo>
                <a:lnTo>
                  <a:pt x="6452870" y="52072"/>
                </a:lnTo>
                <a:lnTo>
                  <a:pt x="6452870" y="0"/>
                </a:lnTo>
                <a:lnTo>
                  <a:pt x="0" y="0"/>
                </a:lnTo>
                <a:lnTo>
                  <a:pt x="0" y="52072"/>
                </a:lnTo>
                <a:close/>
              </a:path>
            </a:pathLst>
          </a:custGeom>
          <a:solidFill>
            <a:srgbClr val="A8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8439" y="5731507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A9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88439" y="5668007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AA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88439" y="5604507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ABD8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88439" y="5541007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ACD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88439" y="5477507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AD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8439" y="541400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2"/>
                </a:moveTo>
                <a:lnTo>
                  <a:pt x="6452870" y="63502"/>
                </a:lnTo>
                <a:lnTo>
                  <a:pt x="6452870" y="0"/>
                </a:lnTo>
                <a:lnTo>
                  <a:pt x="0" y="0"/>
                </a:lnTo>
                <a:lnTo>
                  <a:pt x="0" y="63502"/>
                </a:lnTo>
                <a:close/>
              </a:path>
            </a:pathLst>
          </a:custGeom>
          <a:solidFill>
            <a:srgbClr val="AE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8439" y="535050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AF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8439" y="528700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499"/>
                </a:moveTo>
                <a:lnTo>
                  <a:pt x="6452870" y="63499"/>
                </a:lnTo>
                <a:lnTo>
                  <a:pt x="6452870" y="0"/>
                </a:lnTo>
                <a:lnTo>
                  <a:pt x="0" y="0"/>
                </a:lnTo>
                <a:lnTo>
                  <a:pt x="0" y="63499"/>
                </a:lnTo>
                <a:close/>
              </a:path>
            </a:pathLst>
          </a:custGeom>
          <a:solidFill>
            <a:srgbClr val="B0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88439" y="522350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1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88439" y="516000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499"/>
                </a:moveTo>
                <a:lnTo>
                  <a:pt x="6452870" y="63499"/>
                </a:lnTo>
                <a:lnTo>
                  <a:pt x="6452870" y="0"/>
                </a:lnTo>
                <a:lnTo>
                  <a:pt x="0" y="0"/>
                </a:lnTo>
                <a:lnTo>
                  <a:pt x="0" y="63499"/>
                </a:lnTo>
                <a:close/>
              </a:path>
            </a:pathLst>
          </a:custGeom>
          <a:solidFill>
            <a:srgbClr val="B2D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88439" y="5095235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70">
                <a:moveTo>
                  <a:pt x="0" y="64770"/>
                </a:moveTo>
                <a:lnTo>
                  <a:pt x="6452870" y="64770"/>
                </a:lnTo>
                <a:lnTo>
                  <a:pt x="6452870" y="0"/>
                </a:lnTo>
                <a:lnTo>
                  <a:pt x="0" y="0"/>
                </a:lnTo>
                <a:lnTo>
                  <a:pt x="0" y="64770"/>
                </a:lnTo>
                <a:close/>
              </a:path>
            </a:pathLst>
          </a:custGeom>
          <a:solidFill>
            <a:srgbClr val="B3D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88439" y="50317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499"/>
                </a:moveTo>
                <a:lnTo>
                  <a:pt x="6452870" y="63499"/>
                </a:lnTo>
                <a:lnTo>
                  <a:pt x="6452870" y="0"/>
                </a:lnTo>
                <a:lnTo>
                  <a:pt x="0" y="0"/>
                </a:lnTo>
                <a:lnTo>
                  <a:pt x="0" y="63499"/>
                </a:lnTo>
                <a:close/>
              </a:path>
            </a:pathLst>
          </a:custGeom>
          <a:solidFill>
            <a:srgbClr val="B4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88439" y="49682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5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88439" y="49047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6D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88439" y="48412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D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88439" y="47777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8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8439" y="47142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9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88439" y="465073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A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88439" y="4587233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2"/>
                </a:moveTo>
                <a:lnTo>
                  <a:pt x="6452870" y="63502"/>
                </a:lnTo>
                <a:lnTo>
                  <a:pt x="6452870" y="0"/>
                </a:lnTo>
                <a:lnTo>
                  <a:pt x="0" y="0"/>
                </a:lnTo>
                <a:lnTo>
                  <a:pt x="0" y="63502"/>
                </a:lnTo>
                <a:close/>
              </a:path>
            </a:pathLst>
          </a:custGeom>
          <a:solidFill>
            <a:srgbClr val="BB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88439" y="4523733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C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88439" y="4460233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D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88439" y="4396733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E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88439" y="4331963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70">
                <a:moveTo>
                  <a:pt x="0" y="64770"/>
                </a:moveTo>
                <a:lnTo>
                  <a:pt x="6452870" y="64770"/>
                </a:lnTo>
                <a:lnTo>
                  <a:pt x="6452870" y="0"/>
                </a:lnTo>
                <a:lnTo>
                  <a:pt x="0" y="0"/>
                </a:lnTo>
                <a:lnTo>
                  <a:pt x="0" y="64770"/>
                </a:lnTo>
                <a:close/>
              </a:path>
            </a:pathLst>
          </a:custGeom>
          <a:solidFill>
            <a:srgbClr val="BF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88439" y="4269733"/>
            <a:ext cx="6452870" cy="62230"/>
          </a:xfrm>
          <a:custGeom>
            <a:avLst/>
            <a:gdLst/>
            <a:ahLst/>
            <a:cxnLst/>
            <a:rect l="l" t="t" r="r" b="b"/>
            <a:pathLst>
              <a:path w="6452870" h="62229">
                <a:moveTo>
                  <a:pt x="0" y="62229"/>
                </a:moveTo>
                <a:lnTo>
                  <a:pt x="6452870" y="62229"/>
                </a:lnTo>
                <a:lnTo>
                  <a:pt x="645287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solidFill>
            <a:srgbClr val="C0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88439" y="4204963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70">
                <a:moveTo>
                  <a:pt x="0" y="64769"/>
                </a:moveTo>
                <a:lnTo>
                  <a:pt x="6452870" y="64769"/>
                </a:lnTo>
                <a:lnTo>
                  <a:pt x="6452870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1E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88439" y="4142732"/>
            <a:ext cx="6452870" cy="62230"/>
          </a:xfrm>
          <a:custGeom>
            <a:avLst/>
            <a:gdLst/>
            <a:ahLst/>
            <a:cxnLst/>
            <a:rect l="l" t="t" r="r" b="b"/>
            <a:pathLst>
              <a:path w="6452870" h="62229">
                <a:moveTo>
                  <a:pt x="0" y="62230"/>
                </a:moveTo>
                <a:lnTo>
                  <a:pt x="6452870" y="62230"/>
                </a:lnTo>
                <a:lnTo>
                  <a:pt x="645287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C2E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88439" y="4077963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70">
                <a:moveTo>
                  <a:pt x="0" y="64769"/>
                </a:moveTo>
                <a:lnTo>
                  <a:pt x="6452870" y="64769"/>
                </a:lnTo>
                <a:lnTo>
                  <a:pt x="6452870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3E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88439" y="4014463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4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88439" y="39509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2"/>
                </a:moveTo>
                <a:lnTo>
                  <a:pt x="6452870" y="63502"/>
                </a:lnTo>
                <a:lnTo>
                  <a:pt x="6452870" y="0"/>
                </a:lnTo>
                <a:lnTo>
                  <a:pt x="0" y="0"/>
                </a:lnTo>
                <a:lnTo>
                  <a:pt x="0" y="63502"/>
                </a:lnTo>
                <a:close/>
              </a:path>
            </a:pathLst>
          </a:custGeom>
          <a:solidFill>
            <a:srgbClr val="C5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88439" y="38874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6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88439" y="38239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7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88439" y="37604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8E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88439" y="36969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9E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8439" y="36334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88439" y="35699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C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88439" y="35064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C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88439" y="34429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D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88439" y="3379461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E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88439" y="3314691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70">
                <a:moveTo>
                  <a:pt x="0" y="64770"/>
                </a:moveTo>
                <a:lnTo>
                  <a:pt x="6452870" y="64770"/>
                </a:lnTo>
                <a:lnTo>
                  <a:pt x="6452870" y="0"/>
                </a:lnTo>
                <a:lnTo>
                  <a:pt x="0" y="0"/>
                </a:lnTo>
                <a:lnTo>
                  <a:pt x="0" y="64770"/>
                </a:lnTo>
                <a:close/>
              </a:path>
            </a:pathLst>
          </a:custGeom>
          <a:solidFill>
            <a:srgbClr val="CFE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88439" y="3252460"/>
            <a:ext cx="6452870" cy="62230"/>
          </a:xfrm>
          <a:custGeom>
            <a:avLst/>
            <a:gdLst/>
            <a:ahLst/>
            <a:cxnLst/>
            <a:rect l="l" t="t" r="r" b="b"/>
            <a:pathLst>
              <a:path w="6452870" h="62229">
                <a:moveTo>
                  <a:pt x="0" y="62230"/>
                </a:moveTo>
                <a:lnTo>
                  <a:pt x="6452870" y="62230"/>
                </a:lnTo>
                <a:lnTo>
                  <a:pt x="6452870" y="0"/>
                </a:lnTo>
                <a:lnTo>
                  <a:pt x="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D0E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88439" y="3187691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70">
                <a:moveTo>
                  <a:pt x="0" y="64769"/>
                </a:moveTo>
                <a:lnTo>
                  <a:pt x="6452870" y="64769"/>
                </a:lnTo>
                <a:lnTo>
                  <a:pt x="6452870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D1E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88439" y="31241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2"/>
                </a:moveTo>
                <a:lnTo>
                  <a:pt x="6452870" y="63502"/>
                </a:lnTo>
                <a:lnTo>
                  <a:pt x="6452870" y="0"/>
                </a:lnTo>
                <a:lnTo>
                  <a:pt x="0" y="0"/>
                </a:lnTo>
                <a:lnTo>
                  <a:pt x="0" y="63502"/>
                </a:lnTo>
                <a:close/>
              </a:path>
            </a:pathLst>
          </a:custGeom>
          <a:solidFill>
            <a:srgbClr val="D2E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88439" y="30606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3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88439" y="29971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4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88439" y="29336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5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88439" y="28701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6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88439" y="28066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7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88439" y="27431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8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88439" y="26796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9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88439" y="26161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88439" y="2552688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88439" y="248918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2"/>
                </a:moveTo>
                <a:lnTo>
                  <a:pt x="6452870" y="63502"/>
                </a:lnTo>
                <a:lnTo>
                  <a:pt x="6452870" y="0"/>
                </a:lnTo>
                <a:lnTo>
                  <a:pt x="0" y="0"/>
                </a:lnTo>
                <a:lnTo>
                  <a:pt x="0" y="63502"/>
                </a:lnTo>
                <a:close/>
              </a:path>
            </a:pathLst>
          </a:custGeom>
          <a:solidFill>
            <a:srgbClr val="DC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88439" y="242568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DD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88439" y="2362185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1"/>
                </a:moveTo>
                <a:lnTo>
                  <a:pt x="6452870" y="63501"/>
                </a:lnTo>
                <a:lnTo>
                  <a:pt x="6452870" y="0"/>
                </a:lnTo>
                <a:lnTo>
                  <a:pt x="0" y="0"/>
                </a:lnTo>
                <a:lnTo>
                  <a:pt x="0" y="63501"/>
                </a:lnTo>
                <a:close/>
              </a:path>
            </a:pathLst>
          </a:custGeom>
          <a:solidFill>
            <a:srgbClr val="DE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88439" y="2297416"/>
            <a:ext cx="6452870" cy="64769"/>
          </a:xfrm>
          <a:custGeom>
            <a:avLst/>
            <a:gdLst/>
            <a:ahLst/>
            <a:cxnLst/>
            <a:rect l="l" t="t" r="r" b="b"/>
            <a:pathLst>
              <a:path w="6452870" h="64769">
                <a:moveTo>
                  <a:pt x="0" y="64768"/>
                </a:moveTo>
                <a:lnTo>
                  <a:pt x="6452870" y="64768"/>
                </a:lnTo>
                <a:lnTo>
                  <a:pt x="6452870" y="0"/>
                </a:lnTo>
                <a:lnTo>
                  <a:pt x="0" y="0"/>
                </a:lnTo>
                <a:lnTo>
                  <a:pt x="0" y="64768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88439" y="223391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88439" y="217041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E1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88439" y="210691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E2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88439" y="204341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E3F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488439" y="1979916"/>
            <a:ext cx="6452870" cy="63500"/>
          </a:xfrm>
          <a:custGeom>
            <a:avLst/>
            <a:gdLst/>
            <a:ahLst/>
            <a:cxnLst/>
            <a:rect l="l" t="t" r="r" b="b"/>
            <a:pathLst>
              <a:path w="6452870" h="63500">
                <a:moveTo>
                  <a:pt x="0" y="63500"/>
                </a:moveTo>
                <a:lnTo>
                  <a:pt x="6452870" y="63500"/>
                </a:lnTo>
                <a:lnTo>
                  <a:pt x="645287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E4F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88439" y="1917700"/>
            <a:ext cx="6452870" cy="62230"/>
          </a:xfrm>
          <a:custGeom>
            <a:avLst/>
            <a:gdLst/>
            <a:ahLst/>
            <a:cxnLst/>
            <a:rect l="l" t="t" r="r" b="b"/>
            <a:pathLst>
              <a:path w="6452870" h="62230">
                <a:moveTo>
                  <a:pt x="0" y="62216"/>
                </a:moveTo>
                <a:lnTo>
                  <a:pt x="6452870" y="62216"/>
                </a:lnTo>
                <a:lnTo>
                  <a:pt x="6452870" y="0"/>
                </a:lnTo>
                <a:lnTo>
                  <a:pt x="0" y="0"/>
                </a:lnTo>
                <a:lnTo>
                  <a:pt x="0" y="62216"/>
                </a:lnTo>
                <a:close/>
              </a:path>
            </a:pathLst>
          </a:custGeom>
          <a:solidFill>
            <a:srgbClr val="E6F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488439" y="1916429"/>
            <a:ext cx="6454140" cy="3930650"/>
          </a:xfrm>
          <a:custGeom>
            <a:avLst/>
            <a:gdLst/>
            <a:ahLst/>
            <a:cxnLst/>
            <a:rect l="l" t="t" r="r" b="b"/>
            <a:pathLst>
              <a:path w="6454140" h="3930650">
                <a:moveTo>
                  <a:pt x="3227070" y="3930650"/>
                </a:moveTo>
                <a:lnTo>
                  <a:pt x="0" y="3930650"/>
                </a:lnTo>
                <a:lnTo>
                  <a:pt x="0" y="0"/>
                </a:lnTo>
                <a:lnTo>
                  <a:pt x="6454140" y="0"/>
                </a:lnTo>
                <a:lnTo>
                  <a:pt x="6454140" y="3930650"/>
                </a:lnTo>
                <a:lnTo>
                  <a:pt x="3227070" y="393065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565910" y="2056129"/>
            <a:ext cx="16827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5" dirty="0">
                <a:latin typeface="Wingdings"/>
                <a:cs typeface="Wingdings"/>
              </a:rPr>
              <a:t></a:t>
            </a:r>
            <a:endParaRPr sz="1250">
              <a:latin typeface="Wingdings"/>
              <a:cs typeface="Wingding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023110" y="1949450"/>
            <a:ext cx="57429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55875" algn="l"/>
              </a:tabLst>
            </a:pPr>
            <a:r>
              <a:rPr sz="2800" spc="10" dirty="0">
                <a:latin typeface="Franklin Gothic Book"/>
                <a:cs typeface="Franklin Gothic Book"/>
              </a:rPr>
              <a:t>Importancia</a:t>
            </a:r>
            <a:r>
              <a:rPr sz="2800" dirty="0">
                <a:latin typeface="Franklin Gothic Book"/>
                <a:cs typeface="Franklin Gothic Book"/>
              </a:rPr>
              <a:t> del	</a:t>
            </a:r>
            <a:r>
              <a:rPr sz="2800" spc="-5" dirty="0">
                <a:latin typeface="Franklin Gothic Book"/>
                <a:cs typeface="Franklin Gothic Book"/>
              </a:rPr>
              <a:t>LENGUAJE </a:t>
            </a:r>
            <a:r>
              <a:rPr sz="2800" dirty="0">
                <a:latin typeface="Franklin Gothic Book"/>
                <a:cs typeface="Franklin Gothic Book"/>
              </a:rPr>
              <a:t>no</a:t>
            </a:r>
            <a:r>
              <a:rPr sz="2800" spc="-5" dirty="0">
                <a:latin typeface="Franklin Gothic Book"/>
                <a:cs typeface="Franklin Gothic Book"/>
              </a:rPr>
              <a:t> sexista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565910" y="3336289"/>
            <a:ext cx="16827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5" dirty="0">
                <a:solidFill>
                  <a:srgbClr val="6F2F9F"/>
                </a:solidFill>
                <a:latin typeface="Wingdings"/>
                <a:cs typeface="Wingdings"/>
              </a:rPr>
              <a:t></a:t>
            </a:r>
            <a:endParaRPr sz="1250">
              <a:latin typeface="Wingdings"/>
              <a:cs typeface="Wingding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023110" y="3229609"/>
            <a:ext cx="30918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5" dirty="0">
                <a:latin typeface="Franklin Gothic Book"/>
                <a:cs typeface="Franklin Gothic Book"/>
              </a:rPr>
              <a:t>LOS</a:t>
            </a:r>
            <a:r>
              <a:rPr sz="2800" spc="-60" dirty="0">
                <a:latin typeface="Franklin Gothic Book"/>
                <a:cs typeface="Franklin Gothic Book"/>
              </a:rPr>
              <a:t> </a:t>
            </a:r>
            <a:r>
              <a:rPr sz="2800" spc="-5" dirty="0">
                <a:latin typeface="Franklin Gothic Book"/>
                <a:cs typeface="Franklin Gothic Book"/>
              </a:rPr>
              <a:t>DIAGNÓSTICOS: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565910" y="3763009"/>
            <a:ext cx="16827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5" dirty="0">
                <a:solidFill>
                  <a:srgbClr val="6F2F9F"/>
                </a:solidFill>
                <a:latin typeface="Wingdings"/>
                <a:cs typeface="Wingdings"/>
              </a:rPr>
              <a:t></a:t>
            </a:r>
            <a:endParaRPr sz="1250">
              <a:latin typeface="Wingdings"/>
              <a:cs typeface="Wingding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23110" y="3656329"/>
            <a:ext cx="57232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5" dirty="0">
                <a:latin typeface="Franklin Gothic Book"/>
                <a:cs typeface="Franklin Gothic Book"/>
              </a:rPr>
              <a:t>Estable </a:t>
            </a:r>
            <a:r>
              <a:rPr sz="2800" dirty="0">
                <a:latin typeface="Franklin Gothic Book"/>
                <a:cs typeface="Franklin Gothic Book"/>
              </a:rPr>
              <a:t>cada año: </a:t>
            </a:r>
            <a:r>
              <a:rPr sz="2800" spc="-10" dirty="0">
                <a:latin typeface="Franklin Gothic Book"/>
                <a:cs typeface="Franklin Gothic Book"/>
              </a:rPr>
              <a:t>datos</a:t>
            </a:r>
            <a:r>
              <a:rPr sz="2800" spc="35" dirty="0">
                <a:latin typeface="Franklin Gothic Book"/>
                <a:cs typeface="Franklin Gothic Book"/>
              </a:rPr>
              <a:t> </a:t>
            </a:r>
            <a:r>
              <a:rPr sz="2800" dirty="0">
                <a:latin typeface="Franklin Gothic Book"/>
                <a:cs typeface="Franklin Gothic Book"/>
              </a:rPr>
              <a:t>estructurales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565910" y="4081779"/>
            <a:ext cx="5332730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5900" algn="ctr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Franklin Gothic Book"/>
                <a:cs typeface="Franklin Gothic Book"/>
              </a:rPr>
              <a:t>involución </a:t>
            </a:r>
            <a:r>
              <a:rPr sz="2800" dirty="0">
                <a:latin typeface="Franklin Gothic Book"/>
                <a:cs typeface="Franklin Gothic Book"/>
              </a:rPr>
              <a:t>/</a:t>
            </a:r>
            <a:r>
              <a:rPr sz="2800" spc="15" dirty="0">
                <a:latin typeface="Franklin Gothic Book"/>
                <a:cs typeface="Franklin Gothic Book"/>
              </a:rPr>
              <a:t> </a:t>
            </a:r>
            <a:r>
              <a:rPr sz="2800" spc="-5" dirty="0">
                <a:latin typeface="Franklin Gothic Book"/>
                <a:cs typeface="Franklin Gothic Book"/>
              </a:rPr>
              <a:t>evolución</a:t>
            </a:r>
            <a:endParaRPr sz="28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latin typeface="Franklin Gothic Book"/>
                <a:cs typeface="Franklin Gothic Book"/>
              </a:rPr>
              <a:t>Diagnóstico puntual anual : uso </a:t>
            </a:r>
            <a:r>
              <a:rPr sz="2800" spc="-5" dirty="0">
                <a:latin typeface="Franklin Gothic Book"/>
                <a:cs typeface="Franklin Gothic Book"/>
              </a:rPr>
              <a:t>del  tiempo </a:t>
            </a:r>
            <a:r>
              <a:rPr sz="2800" dirty="0">
                <a:latin typeface="Franklin Gothic Book"/>
                <a:cs typeface="Franklin Gothic Book"/>
              </a:rPr>
              <a:t>y tareas</a:t>
            </a:r>
            <a:r>
              <a:rPr sz="2800" spc="45" dirty="0">
                <a:latin typeface="Franklin Gothic Book"/>
                <a:cs typeface="Franklin Gothic Book"/>
              </a:rPr>
              <a:t> </a:t>
            </a:r>
            <a:r>
              <a:rPr sz="2800" dirty="0">
                <a:latin typeface="Franklin Gothic Book"/>
                <a:cs typeface="Franklin Gothic Book"/>
              </a:rPr>
              <a:t>domésticas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868680" y="1322072"/>
            <a:ext cx="7689850" cy="17780"/>
          </a:xfrm>
          <a:custGeom>
            <a:avLst/>
            <a:gdLst/>
            <a:ahLst/>
            <a:cxnLst/>
            <a:rect l="l" t="t" r="r" b="b"/>
            <a:pathLst>
              <a:path w="7689850" h="17780">
                <a:moveTo>
                  <a:pt x="0" y="17777"/>
                </a:moveTo>
                <a:lnTo>
                  <a:pt x="7689850" y="17777"/>
                </a:lnTo>
                <a:lnTo>
                  <a:pt x="7689850" y="0"/>
                </a:lnTo>
                <a:lnTo>
                  <a:pt x="0" y="0"/>
                </a:lnTo>
                <a:lnTo>
                  <a:pt x="0" y="17777"/>
                </a:lnTo>
                <a:close/>
              </a:path>
            </a:pathLst>
          </a:custGeom>
          <a:solidFill>
            <a:srgbClr val="A8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67410" y="130428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A9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67410" y="128651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AAD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67410" y="126873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ABD8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67410" y="125221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ACD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7410" y="123443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AD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7410" y="121666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AED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7410" y="120015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AF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7410" y="118236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0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7410" y="116458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1D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7410" y="114681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2D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67410" y="113030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3D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67410" y="111251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4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67410" y="109473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5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67410" y="107696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6D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67410" y="106045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7D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7410" y="104266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8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7410" y="102488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9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7410" y="100711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AD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7410" y="99060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B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7410" y="97281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C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67410" y="95503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D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67410" y="93726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BE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7410" y="92075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BF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7410" y="90296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0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7410" y="88518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1E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7410" y="867410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2E2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7410" y="85090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3E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7410" y="83311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80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4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67410" y="81533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5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67410" y="79755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6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67410" y="78105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79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7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67410" y="76326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79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8E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67410" y="74549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79">
                <a:moveTo>
                  <a:pt x="0" y="30480"/>
                </a:moveTo>
                <a:lnTo>
                  <a:pt x="7693660" y="30480"/>
                </a:lnTo>
                <a:lnTo>
                  <a:pt x="7693660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C9E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67410" y="727709"/>
            <a:ext cx="7693659" cy="31750"/>
          </a:xfrm>
          <a:custGeom>
            <a:avLst/>
            <a:gdLst/>
            <a:ahLst/>
            <a:cxnLst/>
            <a:rect l="l" t="t" r="r" b="b"/>
            <a:pathLst>
              <a:path w="7693659" h="31750">
                <a:moveTo>
                  <a:pt x="0" y="31750"/>
                </a:moveTo>
                <a:lnTo>
                  <a:pt x="7693660" y="31750"/>
                </a:lnTo>
                <a:lnTo>
                  <a:pt x="7693660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67410" y="711200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79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C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67410" y="693419"/>
            <a:ext cx="7693659" cy="30480"/>
          </a:xfrm>
          <a:custGeom>
            <a:avLst/>
            <a:gdLst/>
            <a:ahLst/>
            <a:cxnLst/>
            <a:rect l="l" t="t" r="r" b="b"/>
            <a:pathLst>
              <a:path w="7693659" h="30479">
                <a:moveTo>
                  <a:pt x="0" y="30479"/>
                </a:moveTo>
                <a:lnTo>
                  <a:pt x="7693660" y="30479"/>
                </a:lnTo>
                <a:lnTo>
                  <a:pt x="769366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CC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68680" y="67564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5"/>
                </a:moveTo>
                <a:lnTo>
                  <a:pt x="7689850" y="30475"/>
                </a:lnTo>
                <a:lnTo>
                  <a:pt x="7689850" y="0"/>
                </a:lnTo>
                <a:lnTo>
                  <a:pt x="0" y="0"/>
                </a:lnTo>
                <a:lnTo>
                  <a:pt x="0" y="30475"/>
                </a:lnTo>
                <a:close/>
              </a:path>
            </a:pathLst>
          </a:custGeom>
          <a:solidFill>
            <a:srgbClr val="CD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68680" y="657859"/>
            <a:ext cx="7689850" cy="31750"/>
          </a:xfrm>
          <a:custGeom>
            <a:avLst/>
            <a:gdLst/>
            <a:ahLst/>
            <a:cxnLst/>
            <a:rect l="l" t="t" r="r" b="b"/>
            <a:pathLst>
              <a:path w="7689850" h="31750">
                <a:moveTo>
                  <a:pt x="0" y="31743"/>
                </a:moveTo>
                <a:lnTo>
                  <a:pt x="7689850" y="31743"/>
                </a:lnTo>
                <a:lnTo>
                  <a:pt x="768985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CE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68680" y="64135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CFE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68680" y="623569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0E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68680" y="60579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1E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8680" y="588009"/>
            <a:ext cx="7689850" cy="31750"/>
          </a:xfrm>
          <a:custGeom>
            <a:avLst/>
            <a:gdLst/>
            <a:ahLst/>
            <a:cxnLst/>
            <a:rect l="l" t="t" r="r" b="b"/>
            <a:pathLst>
              <a:path w="7689850" h="31750">
                <a:moveTo>
                  <a:pt x="0" y="31743"/>
                </a:moveTo>
                <a:lnTo>
                  <a:pt x="7689850" y="31743"/>
                </a:lnTo>
                <a:lnTo>
                  <a:pt x="768985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D2E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8680" y="57150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3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8680" y="553719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4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68680" y="53594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5E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68680" y="518159"/>
            <a:ext cx="7689850" cy="31750"/>
          </a:xfrm>
          <a:custGeom>
            <a:avLst/>
            <a:gdLst/>
            <a:ahLst/>
            <a:cxnLst/>
            <a:rect l="l" t="t" r="r" b="b"/>
            <a:pathLst>
              <a:path w="7689850" h="31750">
                <a:moveTo>
                  <a:pt x="0" y="31743"/>
                </a:moveTo>
                <a:lnTo>
                  <a:pt x="7689850" y="31743"/>
                </a:lnTo>
                <a:lnTo>
                  <a:pt x="768985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D6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68680" y="50165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7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68680" y="483869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8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68680" y="46609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9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68680" y="448309"/>
            <a:ext cx="7689850" cy="31750"/>
          </a:xfrm>
          <a:custGeom>
            <a:avLst/>
            <a:gdLst/>
            <a:ahLst/>
            <a:cxnLst/>
            <a:rect l="l" t="t" r="r" b="b"/>
            <a:pathLst>
              <a:path w="7689850" h="31750">
                <a:moveTo>
                  <a:pt x="0" y="31743"/>
                </a:moveTo>
                <a:lnTo>
                  <a:pt x="7689850" y="31743"/>
                </a:lnTo>
                <a:lnTo>
                  <a:pt x="768985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DA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68680" y="43180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B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8680" y="414019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C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68680" y="39624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D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68680" y="378459"/>
            <a:ext cx="7689850" cy="31750"/>
          </a:xfrm>
          <a:custGeom>
            <a:avLst/>
            <a:gdLst/>
            <a:ahLst/>
            <a:cxnLst/>
            <a:rect l="l" t="t" r="r" b="b"/>
            <a:pathLst>
              <a:path w="7689850" h="31750">
                <a:moveTo>
                  <a:pt x="0" y="31743"/>
                </a:moveTo>
                <a:lnTo>
                  <a:pt x="7689850" y="31743"/>
                </a:lnTo>
                <a:lnTo>
                  <a:pt x="768985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DEE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68680" y="36195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DF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68680" y="34417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E0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68680" y="32639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E1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68680" y="308609"/>
            <a:ext cx="7689850" cy="31750"/>
          </a:xfrm>
          <a:custGeom>
            <a:avLst/>
            <a:gdLst/>
            <a:ahLst/>
            <a:cxnLst/>
            <a:rect l="l" t="t" r="r" b="b"/>
            <a:pathLst>
              <a:path w="7689850" h="31750">
                <a:moveTo>
                  <a:pt x="0" y="31743"/>
                </a:moveTo>
                <a:lnTo>
                  <a:pt x="7689850" y="31743"/>
                </a:lnTo>
                <a:lnTo>
                  <a:pt x="7689850" y="0"/>
                </a:lnTo>
                <a:lnTo>
                  <a:pt x="0" y="0"/>
                </a:lnTo>
                <a:lnTo>
                  <a:pt x="0" y="31743"/>
                </a:lnTo>
                <a:close/>
              </a:path>
            </a:pathLst>
          </a:custGeom>
          <a:solidFill>
            <a:srgbClr val="E2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68680" y="29210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E3F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8680" y="274320"/>
            <a:ext cx="7689850" cy="30480"/>
          </a:xfrm>
          <a:custGeom>
            <a:avLst/>
            <a:gdLst/>
            <a:ahLst/>
            <a:cxnLst/>
            <a:rect l="l" t="t" r="r" b="b"/>
            <a:pathLst>
              <a:path w="7689850" h="30479">
                <a:moveTo>
                  <a:pt x="0" y="30473"/>
                </a:moveTo>
                <a:lnTo>
                  <a:pt x="7689850" y="30473"/>
                </a:lnTo>
                <a:lnTo>
                  <a:pt x="7689850" y="0"/>
                </a:lnTo>
                <a:lnTo>
                  <a:pt x="0" y="0"/>
                </a:lnTo>
                <a:lnTo>
                  <a:pt x="0" y="30473"/>
                </a:lnTo>
                <a:close/>
              </a:path>
            </a:pathLst>
          </a:custGeom>
          <a:solidFill>
            <a:srgbClr val="E4F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68680" y="271779"/>
            <a:ext cx="7689850" cy="15240"/>
          </a:xfrm>
          <a:custGeom>
            <a:avLst/>
            <a:gdLst/>
            <a:ahLst/>
            <a:cxnLst/>
            <a:rect l="l" t="t" r="r" b="b"/>
            <a:pathLst>
              <a:path w="7689850" h="15239">
                <a:moveTo>
                  <a:pt x="0" y="15233"/>
                </a:moveTo>
                <a:lnTo>
                  <a:pt x="7689850" y="15233"/>
                </a:lnTo>
                <a:lnTo>
                  <a:pt x="7689850" y="0"/>
                </a:lnTo>
                <a:lnTo>
                  <a:pt x="0" y="0"/>
                </a:lnTo>
                <a:lnTo>
                  <a:pt x="0" y="15233"/>
                </a:lnTo>
                <a:close/>
              </a:path>
            </a:pathLst>
          </a:custGeom>
          <a:solidFill>
            <a:srgbClr val="E6F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69950" y="270509"/>
            <a:ext cx="7691120" cy="1068070"/>
          </a:xfrm>
          <a:custGeom>
            <a:avLst/>
            <a:gdLst/>
            <a:ahLst/>
            <a:cxnLst/>
            <a:rect l="l" t="t" r="r" b="b"/>
            <a:pathLst>
              <a:path w="7691120" h="1068070">
                <a:moveTo>
                  <a:pt x="3845560" y="1068070"/>
                </a:moveTo>
                <a:lnTo>
                  <a:pt x="0" y="1068070"/>
                </a:lnTo>
                <a:lnTo>
                  <a:pt x="0" y="0"/>
                </a:lnTo>
                <a:lnTo>
                  <a:pt x="7691120" y="0"/>
                </a:lnTo>
                <a:lnTo>
                  <a:pt x="7691120" y="1068070"/>
                </a:lnTo>
                <a:lnTo>
                  <a:pt x="3845560" y="1068070"/>
                </a:lnTo>
                <a:close/>
              </a:path>
            </a:pathLst>
          </a:custGeom>
          <a:ln w="9344">
            <a:solidFill>
              <a:srgbClr val="019ED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 txBox="1">
            <a:spLocks noGrp="1"/>
          </p:cNvSpPr>
          <p:nvPr>
            <p:ph type="title"/>
          </p:nvPr>
        </p:nvSpPr>
        <p:spPr>
          <a:xfrm>
            <a:off x="874622" y="289988"/>
            <a:ext cx="7682230" cy="403860"/>
          </a:xfrm>
          <a:prstGeom prst="rect">
            <a:avLst/>
          </a:prstGeom>
          <a:solidFill>
            <a:srgbClr val="DAEDFF"/>
          </a:solidFill>
        </p:spPr>
        <p:txBody>
          <a:bodyPr vert="horz" wrap="square" lIns="0" tIns="26034" rIns="0" bIns="0" rtlCol="0">
            <a:spAutoFit/>
          </a:bodyPr>
          <a:lstStyle/>
          <a:p>
            <a:pPr marL="85090">
              <a:lnSpc>
                <a:spcPts val="2970"/>
              </a:lnSpc>
              <a:spcBef>
                <a:spcPts val="204"/>
              </a:spcBef>
            </a:pPr>
            <a:r>
              <a:rPr sz="2800" spc="-10" dirty="0">
                <a:solidFill>
                  <a:srgbClr val="000000"/>
                </a:solidFill>
                <a:latin typeface="Franklin Gothic Book"/>
                <a:cs typeface="Franklin Gothic Book"/>
              </a:rPr>
              <a:t>Revisión </a:t>
            </a:r>
            <a:r>
              <a:rPr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de </a:t>
            </a:r>
            <a:r>
              <a:rPr sz="2800" spc="5" dirty="0">
                <a:solidFill>
                  <a:srgbClr val="000000"/>
                </a:solidFill>
                <a:latin typeface="Franklin Gothic Book"/>
                <a:cs typeface="Franklin Gothic Book"/>
              </a:rPr>
              <a:t>la </a:t>
            </a:r>
            <a:r>
              <a:rPr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documentación del</a:t>
            </a:r>
            <a:r>
              <a:rPr sz="2800" spc="4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47419" y="730250"/>
            <a:ext cx="581088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5" dirty="0">
                <a:latin typeface="Franklin Gothic Book"/>
                <a:cs typeface="Franklin Gothic Book"/>
              </a:rPr>
              <a:t>Cartelería </a:t>
            </a:r>
            <a:r>
              <a:rPr sz="2800" dirty="0">
                <a:latin typeface="Franklin Gothic Book"/>
                <a:cs typeface="Franklin Gothic Book"/>
              </a:rPr>
              <a:t>del</a:t>
            </a:r>
            <a:r>
              <a:rPr sz="2800" spc="15" dirty="0">
                <a:latin typeface="Franklin Gothic Book"/>
                <a:cs typeface="Franklin Gothic Book"/>
              </a:rPr>
              <a:t> </a:t>
            </a:r>
            <a:r>
              <a:rPr sz="2800" spc="-5" dirty="0">
                <a:latin typeface="Franklin Gothic Book"/>
                <a:cs typeface="Franklin Gothic Book"/>
              </a:rPr>
              <a:t>centro</a:t>
            </a:r>
            <a:endParaRPr sz="2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Franklin Gothic Book"/>
                <a:cs typeface="Franklin Gothic Book"/>
              </a:rPr>
              <a:t>Indicadores </a:t>
            </a:r>
            <a:r>
              <a:rPr sz="2800" spc="-5" dirty="0">
                <a:latin typeface="Franklin Gothic Book"/>
                <a:cs typeface="Franklin Gothic Book"/>
              </a:rPr>
              <a:t>de evaluación de</a:t>
            </a:r>
            <a:r>
              <a:rPr sz="2800" dirty="0">
                <a:latin typeface="Franklin Gothic Book"/>
                <a:cs typeface="Franklin Gothic Book"/>
              </a:rPr>
              <a:t> igualdad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0" y="1916429"/>
            <a:ext cx="1488440" cy="3211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159" y="4229097"/>
            <a:ext cx="6532880" cy="38100"/>
          </a:xfrm>
          <a:custGeom>
            <a:avLst/>
            <a:gdLst/>
            <a:ahLst/>
            <a:cxnLst/>
            <a:rect l="l" t="t" r="r" b="b"/>
            <a:pathLst>
              <a:path w="6532880" h="38100">
                <a:moveTo>
                  <a:pt x="0" y="38102"/>
                </a:moveTo>
                <a:lnTo>
                  <a:pt x="6532880" y="38102"/>
                </a:lnTo>
                <a:lnTo>
                  <a:pt x="6532880" y="0"/>
                </a:lnTo>
                <a:lnTo>
                  <a:pt x="0" y="0"/>
                </a:lnTo>
                <a:lnTo>
                  <a:pt x="0" y="38102"/>
                </a:lnTo>
                <a:close/>
              </a:path>
            </a:pathLst>
          </a:custGeom>
          <a:solidFill>
            <a:srgbClr val="F5D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4159" y="4180837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60"/>
                </a:moveTo>
                <a:lnTo>
                  <a:pt x="6532880" y="48260"/>
                </a:lnTo>
                <a:lnTo>
                  <a:pt x="6532880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5D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4159" y="4131307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29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5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4159" y="4083047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60"/>
                </a:moveTo>
                <a:lnTo>
                  <a:pt x="6532880" y="48260"/>
                </a:lnTo>
                <a:lnTo>
                  <a:pt x="6532880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5D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4159" y="4034787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60"/>
                </a:moveTo>
                <a:lnTo>
                  <a:pt x="6532880" y="48260"/>
                </a:lnTo>
                <a:lnTo>
                  <a:pt x="6532880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4159" y="3985257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29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4159" y="3935727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29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4159" y="3887467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60"/>
                </a:moveTo>
                <a:lnTo>
                  <a:pt x="6532880" y="48260"/>
                </a:lnTo>
                <a:lnTo>
                  <a:pt x="6532880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4159" y="3837937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29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4159" y="3789677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4159" y="3740147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29">
                <a:moveTo>
                  <a:pt x="0" y="49530"/>
                </a:moveTo>
                <a:lnTo>
                  <a:pt x="6532880" y="49530"/>
                </a:lnTo>
                <a:lnTo>
                  <a:pt x="6532880" y="0"/>
                </a:lnTo>
                <a:lnTo>
                  <a:pt x="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159" y="3691887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60"/>
                </a:moveTo>
                <a:lnTo>
                  <a:pt x="6532880" y="48260"/>
                </a:lnTo>
                <a:lnTo>
                  <a:pt x="6532880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4159" y="3642359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29">
                <a:moveTo>
                  <a:pt x="0" y="49527"/>
                </a:moveTo>
                <a:lnTo>
                  <a:pt x="6532880" y="49527"/>
                </a:lnTo>
                <a:lnTo>
                  <a:pt x="6532880" y="0"/>
                </a:lnTo>
                <a:lnTo>
                  <a:pt x="0" y="0"/>
                </a:lnTo>
                <a:lnTo>
                  <a:pt x="0" y="49527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620" y="3594100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60"/>
                </a:moveTo>
                <a:lnTo>
                  <a:pt x="6537959" y="48260"/>
                </a:lnTo>
                <a:lnTo>
                  <a:pt x="6537959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620" y="3545840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60"/>
                </a:moveTo>
                <a:lnTo>
                  <a:pt x="6537959" y="48260"/>
                </a:lnTo>
                <a:lnTo>
                  <a:pt x="6537959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620" y="3496309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29">
                <a:moveTo>
                  <a:pt x="0" y="49529"/>
                </a:moveTo>
                <a:lnTo>
                  <a:pt x="6537959" y="49529"/>
                </a:lnTo>
                <a:lnTo>
                  <a:pt x="6537959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1620" y="3446779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29">
                <a:moveTo>
                  <a:pt x="0" y="49529"/>
                </a:moveTo>
                <a:lnTo>
                  <a:pt x="6537959" y="49529"/>
                </a:lnTo>
                <a:lnTo>
                  <a:pt x="6537959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1620" y="3398520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59"/>
                </a:moveTo>
                <a:lnTo>
                  <a:pt x="6537959" y="48259"/>
                </a:lnTo>
                <a:lnTo>
                  <a:pt x="6537959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1620" y="3350259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60"/>
                </a:moveTo>
                <a:lnTo>
                  <a:pt x="6537959" y="48260"/>
                </a:lnTo>
                <a:lnTo>
                  <a:pt x="6537959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1620" y="3300729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29">
                <a:moveTo>
                  <a:pt x="0" y="49529"/>
                </a:moveTo>
                <a:lnTo>
                  <a:pt x="6537959" y="49529"/>
                </a:lnTo>
                <a:lnTo>
                  <a:pt x="6537959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1620" y="3252470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59"/>
                </a:moveTo>
                <a:lnTo>
                  <a:pt x="6537959" y="48259"/>
                </a:lnTo>
                <a:lnTo>
                  <a:pt x="6537959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1620" y="3202939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29">
                <a:moveTo>
                  <a:pt x="0" y="49530"/>
                </a:moveTo>
                <a:lnTo>
                  <a:pt x="6537959" y="49530"/>
                </a:lnTo>
                <a:lnTo>
                  <a:pt x="6537959" y="0"/>
                </a:lnTo>
                <a:lnTo>
                  <a:pt x="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1620" y="3153410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30">
                <a:moveTo>
                  <a:pt x="0" y="49529"/>
                </a:moveTo>
                <a:lnTo>
                  <a:pt x="6537959" y="49529"/>
                </a:lnTo>
                <a:lnTo>
                  <a:pt x="6537959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1620" y="3105150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60"/>
                </a:moveTo>
                <a:lnTo>
                  <a:pt x="6537959" y="48260"/>
                </a:lnTo>
                <a:lnTo>
                  <a:pt x="6537959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1620" y="3056889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60"/>
                </a:moveTo>
                <a:lnTo>
                  <a:pt x="6537959" y="48260"/>
                </a:lnTo>
                <a:lnTo>
                  <a:pt x="6537959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8E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1620" y="3007360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30">
                <a:moveTo>
                  <a:pt x="0" y="49529"/>
                </a:moveTo>
                <a:lnTo>
                  <a:pt x="6537959" y="49529"/>
                </a:lnTo>
                <a:lnTo>
                  <a:pt x="6537959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8E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1620" y="2959100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59"/>
                </a:moveTo>
                <a:lnTo>
                  <a:pt x="6537959" y="48259"/>
                </a:lnTo>
                <a:lnTo>
                  <a:pt x="6537959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8E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1620" y="2909570"/>
            <a:ext cx="6537959" cy="49530"/>
          </a:xfrm>
          <a:custGeom>
            <a:avLst/>
            <a:gdLst/>
            <a:ahLst/>
            <a:cxnLst/>
            <a:rect l="l" t="t" r="r" b="b"/>
            <a:pathLst>
              <a:path w="6537959" h="49530">
                <a:moveTo>
                  <a:pt x="0" y="49529"/>
                </a:moveTo>
                <a:lnTo>
                  <a:pt x="6537959" y="49529"/>
                </a:lnTo>
                <a:lnTo>
                  <a:pt x="6537959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9E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1620" y="2861305"/>
            <a:ext cx="6537959" cy="48260"/>
          </a:xfrm>
          <a:custGeom>
            <a:avLst/>
            <a:gdLst/>
            <a:ahLst/>
            <a:cxnLst/>
            <a:rect l="l" t="t" r="r" b="b"/>
            <a:pathLst>
              <a:path w="6537959" h="48260">
                <a:moveTo>
                  <a:pt x="0" y="48264"/>
                </a:moveTo>
                <a:lnTo>
                  <a:pt x="6537959" y="48264"/>
                </a:lnTo>
                <a:lnTo>
                  <a:pt x="6537959" y="0"/>
                </a:lnTo>
                <a:lnTo>
                  <a:pt x="0" y="0"/>
                </a:lnTo>
                <a:lnTo>
                  <a:pt x="0" y="48264"/>
                </a:lnTo>
                <a:close/>
              </a:path>
            </a:pathLst>
          </a:custGeom>
          <a:solidFill>
            <a:srgbClr val="F9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4159" y="281177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32"/>
                </a:moveTo>
                <a:lnTo>
                  <a:pt x="6532880" y="49532"/>
                </a:lnTo>
                <a:lnTo>
                  <a:pt x="6532880" y="0"/>
                </a:lnTo>
                <a:lnTo>
                  <a:pt x="0" y="0"/>
                </a:lnTo>
                <a:lnTo>
                  <a:pt x="0" y="49532"/>
                </a:lnTo>
                <a:close/>
              </a:path>
            </a:pathLst>
          </a:custGeom>
          <a:solidFill>
            <a:srgbClr val="F9E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4159" y="276351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9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159" y="271398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30"/>
                </a:moveTo>
                <a:lnTo>
                  <a:pt x="6532880" y="49530"/>
                </a:lnTo>
                <a:lnTo>
                  <a:pt x="6532880" y="0"/>
                </a:lnTo>
                <a:lnTo>
                  <a:pt x="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F9E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4159" y="266572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9E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4159" y="261619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AE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64159" y="256793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AE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64159" y="251840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A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64159" y="2470142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60"/>
                </a:moveTo>
                <a:lnTo>
                  <a:pt x="6532880" y="48260"/>
                </a:lnTo>
                <a:lnTo>
                  <a:pt x="6532880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AE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4159" y="242061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AE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4159" y="237235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AE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4159" y="232282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30"/>
                </a:moveTo>
                <a:lnTo>
                  <a:pt x="6532880" y="49530"/>
                </a:lnTo>
                <a:lnTo>
                  <a:pt x="6532880" y="0"/>
                </a:lnTo>
                <a:lnTo>
                  <a:pt x="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FAE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4159" y="227456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BE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4159" y="222503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30"/>
                </a:moveTo>
                <a:lnTo>
                  <a:pt x="6532880" y="49530"/>
                </a:lnTo>
                <a:lnTo>
                  <a:pt x="6532880" y="0"/>
                </a:lnTo>
                <a:lnTo>
                  <a:pt x="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FBE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4159" y="217677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BF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4159" y="2127243"/>
            <a:ext cx="6532880" cy="49530"/>
          </a:xfrm>
          <a:custGeom>
            <a:avLst/>
            <a:gdLst/>
            <a:ahLst/>
            <a:cxnLst/>
            <a:rect l="l" t="t" r="r" b="b"/>
            <a:pathLst>
              <a:path w="6532880" h="49530">
                <a:moveTo>
                  <a:pt x="0" y="49529"/>
                </a:moveTo>
                <a:lnTo>
                  <a:pt x="6532880" y="49529"/>
                </a:lnTo>
                <a:lnTo>
                  <a:pt x="6532880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FBF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4159" y="2078983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9"/>
                </a:moveTo>
                <a:lnTo>
                  <a:pt x="6532880" y="48259"/>
                </a:lnTo>
                <a:lnTo>
                  <a:pt x="653288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BF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4159" y="2018032"/>
            <a:ext cx="6532880" cy="60960"/>
          </a:xfrm>
          <a:custGeom>
            <a:avLst/>
            <a:gdLst/>
            <a:ahLst/>
            <a:cxnLst/>
            <a:rect l="l" t="t" r="r" b="b"/>
            <a:pathLst>
              <a:path w="6532880" h="60960">
                <a:moveTo>
                  <a:pt x="0" y="60951"/>
                </a:moveTo>
                <a:lnTo>
                  <a:pt x="6532880" y="60951"/>
                </a:lnTo>
                <a:lnTo>
                  <a:pt x="6532880" y="0"/>
                </a:lnTo>
                <a:lnTo>
                  <a:pt x="0" y="0"/>
                </a:lnTo>
                <a:lnTo>
                  <a:pt x="0" y="60951"/>
                </a:lnTo>
                <a:close/>
              </a:path>
            </a:pathLst>
          </a:custGeom>
          <a:solidFill>
            <a:srgbClr val="FBF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4159" y="1981200"/>
            <a:ext cx="6532880" cy="48260"/>
          </a:xfrm>
          <a:custGeom>
            <a:avLst/>
            <a:gdLst/>
            <a:ahLst/>
            <a:cxnLst/>
            <a:rect l="l" t="t" r="r" b="b"/>
            <a:pathLst>
              <a:path w="6532880" h="48260">
                <a:moveTo>
                  <a:pt x="0" y="48253"/>
                </a:moveTo>
                <a:lnTo>
                  <a:pt x="6532880" y="48253"/>
                </a:lnTo>
                <a:lnTo>
                  <a:pt x="6532880" y="0"/>
                </a:lnTo>
                <a:lnTo>
                  <a:pt x="0" y="0"/>
                </a:lnTo>
                <a:lnTo>
                  <a:pt x="0" y="48253"/>
                </a:lnTo>
                <a:close/>
              </a:path>
            </a:pathLst>
          </a:custGeom>
          <a:solidFill>
            <a:srgbClr val="FCF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64159" y="1981200"/>
            <a:ext cx="6532880" cy="2286000"/>
          </a:xfrm>
          <a:custGeom>
            <a:avLst/>
            <a:gdLst/>
            <a:ahLst/>
            <a:cxnLst/>
            <a:rect l="l" t="t" r="r" b="b"/>
            <a:pathLst>
              <a:path w="6532880" h="2286000">
                <a:moveTo>
                  <a:pt x="3267710" y="2286000"/>
                </a:moveTo>
                <a:lnTo>
                  <a:pt x="0" y="2286000"/>
                </a:lnTo>
                <a:lnTo>
                  <a:pt x="0" y="0"/>
                </a:lnTo>
                <a:lnTo>
                  <a:pt x="6532880" y="0"/>
                </a:lnTo>
                <a:lnTo>
                  <a:pt x="6532880" y="2286000"/>
                </a:lnTo>
                <a:lnTo>
                  <a:pt x="3267710" y="2286000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54329" y="2105660"/>
            <a:ext cx="13525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050" spc="25" dirty="0">
                <a:solidFill>
                  <a:srgbClr val="3D4B24"/>
                </a:solidFill>
                <a:latin typeface="Wingdings"/>
                <a:cs typeface="Wingdings"/>
              </a:rPr>
              <a:t></a:t>
            </a:r>
            <a:endParaRPr sz="1050">
              <a:latin typeface="Wingdings"/>
              <a:cs typeface="Wingding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97230" y="2014220"/>
            <a:ext cx="4954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Claustro monográfico de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igualdad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41629" y="2471419"/>
            <a:ext cx="14795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25" dirty="0">
                <a:solidFill>
                  <a:srgbClr val="3D4B24"/>
                </a:solidFill>
                <a:latin typeface="Wingdings"/>
                <a:cs typeface="Wingdings"/>
              </a:rPr>
              <a:t></a:t>
            </a:r>
            <a:endParaRPr sz="1050">
              <a:latin typeface="Wingdings"/>
              <a:cs typeface="Wingding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4530" y="2379979"/>
            <a:ext cx="5170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Boletines </a:t>
            </a:r>
            <a:r>
              <a:rPr sz="2400" b="1" spc="-10" dirty="0">
                <a:latin typeface="Arial"/>
                <a:cs typeface="Arial"/>
              </a:rPr>
              <a:t>coeducativos, </a:t>
            </a:r>
            <a:r>
              <a:rPr sz="2400" b="1" spc="-5" dirty="0">
                <a:latin typeface="Arial"/>
                <a:cs typeface="Arial"/>
              </a:rPr>
              <a:t>mensuales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41629" y="2837180"/>
            <a:ext cx="14795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25" dirty="0">
                <a:solidFill>
                  <a:srgbClr val="3D4B24"/>
                </a:solidFill>
                <a:latin typeface="Wingdings"/>
                <a:cs typeface="Wingdings"/>
              </a:rPr>
              <a:t></a:t>
            </a:r>
            <a:endParaRPr sz="1050">
              <a:latin typeface="Wingdings"/>
              <a:cs typeface="Wingding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84530" y="2745740"/>
            <a:ext cx="5271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Comisión de </a:t>
            </a:r>
            <a:r>
              <a:rPr sz="2400" b="1" spc="-10" dirty="0">
                <a:latin typeface="Arial"/>
                <a:cs typeface="Arial"/>
              </a:rPr>
              <a:t>convivencia 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 Igualdad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4329" y="3202939"/>
            <a:ext cx="13525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050" spc="25" dirty="0">
                <a:solidFill>
                  <a:srgbClr val="3D4B24"/>
                </a:solidFill>
                <a:latin typeface="Wingdings"/>
                <a:cs typeface="Wingdings"/>
              </a:rPr>
              <a:t></a:t>
            </a:r>
            <a:endParaRPr sz="1050">
              <a:latin typeface="Wingdings"/>
              <a:cs typeface="Wingding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97230" y="3111500"/>
            <a:ext cx="4137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Grupo </a:t>
            </a:r>
            <a:r>
              <a:rPr sz="2400" b="1" spc="-10" dirty="0">
                <a:latin typeface="Arial"/>
                <a:cs typeface="Arial"/>
              </a:rPr>
              <a:t>Violeta </a:t>
            </a:r>
            <a:r>
              <a:rPr sz="2400" b="1" spc="-5" dirty="0">
                <a:latin typeface="Arial"/>
                <a:cs typeface="Arial"/>
              </a:rPr>
              <a:t>es una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actitud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4329" y="3568700"/>
            <a:ext cx="13525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050" spc="25" dirty="0">
                <a:solidFill>
                  <a:srgbClr val="3D4B24"/>
                </a:solidFill>
                <a:latin typeface="Wingdings"/>
                <a:cs typeface="Wingdings"/>
              </a:rPr>
              <a:t></a:t>
            </a:r>
            <a:endParaRPr sz="1050">
              <a:latin typeface="Wingdings"/>
              <a:cs typeface="Wingding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97230" y="3477259"/>
            <a:ext cx="5170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Proyecto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10" dirty="0">
                <a:latin typeface="Arial"/>
                <a:cs typeface="Arial"/>
              </a:rPr>
              <a:t>coeducación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AMPA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821689" y="901700"/>
            <a:ext cx="7519670" cy="12700"/>
          </a:xfrm>
          <a:custGeom>
            <a:avLst/>
            <a:gdLst/>
            <a:ahLst/>
            <a:cxnLst/>
            <a:rect l="l" t="t" r="r" b="b"/>
            <a:pathLst>
              <a:path w="7519670" h="12700">
                <a:moveTo>
                  <a:pt x="0" y="12700"/>
                </a:moveTo>
                <a:lnTo>
                  <a:pt x="7519670" y="12700"/>
                </a:lnTo>
                <a:lnTo>
                  <a:pt x="751967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5D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21689" y="890269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30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5D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21689" y="87756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5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21689" y="86613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5D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21689" y="85343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21689" y="84201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21689" y="83058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30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1689" y="81788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689" y="80645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689" y="79375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689" y="78231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689" y="77089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1689" y="75819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1689" y="746759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21689" y="73405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1689" y="72263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1689" y="71120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21689" y="69850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21689" y="687069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1689" y="67436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21689" y="66294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21689" y="65024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21689" y="638809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1689" y="62738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21689" y="61468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8E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21689" y="60325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8E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1689" y="59055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8E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1689" y="579119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9E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1689" y="56641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9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1689" y="55499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9E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689" y="54229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9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1689" y="53085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9E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1689" y="51943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9E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1689" y="50673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AE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21689" y="49530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AE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21689" y="48260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A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21689" y="47116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AE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21689" y="45974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30"/>
                </a:moveTo>
                <a:lnTo>
                  <a:pt x="7522209" y="24130"/>
                </a:lnTo>
                <a:lnTo>
                  <a:pt x="7522209" y="0"/>
                </a:lnTo>
                <a:lnTo>
                  <a:pt x="0" y="0"/>
                </a:lnTo>
                <a:lnTo>
                  <a:pt x="0" y="24130"/>
                </a:lnTo>
                <a:close/>
              </a:path>
            </a:pathLst>
          </a:custGeom>
          <a:solidFill>
            <a:srgbClr val="FAE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21689" y="44704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AE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21689" y="435609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AE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21689" y="42290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BE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1689" y="41148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BE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1689" y="398779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BF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1689" y="387350"/>
            <a:ext cx="7522209" cy="25400"/>
          </a:xfrm>
          <a:custGeom>
            <a:avLst/>
            <a:gdLst/>
            <a:ahLst/>
            <a:cxnLst/>
            <a:rect l="l" t="t" r="r" b="b"/>
            <a:pathLst>
              <a:path w="7522209" h="25400">
                <a:moveTo>
                  <a:pt x="0" y="25400"/>
                </a:moveTo>
                <a:lnTo>
                  <a:pt x="7522209" y="25400"/>
                </a:lnTo>
                <a:lnTo>
                  <a:pt x="752220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FBF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21689" y="375920"/>
            <a:ext cx="7522209" cy="24130"/>
          </a:xfrm>
          <a:custGeom>
            <a:avLst/>
            <a:gdLst/>
            <a:ahLst/>
            <a:cxnLst/>
            <a:rect l="l" t="t" r="r" b="b"/>
            <a:pathLst>
              <a:path w="7522209" h="24129">
                <a:moveTo>
                  <a:pt x="0" y="24129"/>
                </a:moveTo>
                <a:lnTo>
                  <a:pt x="7522209" y="24129"/>
                </a:lnTo>
                <a:lnTo>
                  <a:pt x="7522209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FBF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958905" y="382904"/>
            <a:ext cx="3382645" cy="0"/>
          </a:xfrm>
          <a:custGeom>
            <a:avLst/>
            <a:gdLst/>
            <a:ahLst/>
            <a:cxnLst/>
            <a:rect l="l" t="t" r="r" b="b"/>
            <a:pathLst>
              <a:path w="3382645">
                <a:moveTo>
                  <a:pt x="0" y="0"/>
                </a:moveTo>
                <a:lnTo>
                  <a:pt x="3382454" y="0"/>
                </a:lnTo>
              </a:path>
            </a:pathLst>
          </a:custGeom>
          <a:ln w="1142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97800" y="376554"/>
            <a:ext cx="6804659" cy="0"/>
          </a:xfrm>
          <a:custGeom>
            <a:avLst/>
            <a:gdLst/>
            <a:ahLst/>
            <a:cxnLst/>
            <a:rect l="l" t="t" r="r" b="b"/>
            <a:pathLst>
              <a:path w="6804659">
                <a:moveTo>
                  <a:pt x="0" y="0"/>
                </a:moveTo>
                <a:lnTo>
                  <a:pt x="6804180" y="0"/>
                </a:lnTo>
              </a:path>
            </a:pathLst>
          </a:custGeom>
          <a:ln w="3175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1689" y="371475"/>
            <a:ext cx="4445000" cy="0"/>
          </a:xfrm>
          <a:custGeom>
            <a:avLst/>
            <a:gdLst/>
            <a:ahLst/>
            <a:cxnLst/>
            <a:rect l="l" t="t" r="r" b="b"/>
            <a:pathLst>
              <a:path w="4445000">
                <a:moveTo>
                  <a:pt x="0" y="0"/>
                </a:moveTo>
                <a:lnTo>
                  <a:pt x="4444942" y="0"/>
                </a:lnTo>
              </a:path>
            </a:pathLst>
          </a:custGeom>
          <a:ln w="8889">
            <a:solidFill>
              <a:srgbClr val="FBF1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873201" y="372107"/>
            <a:ext cx="5468620" cy="0"/>
          </a:xfrm>
          <a:custGeom>
            <a:avLst/>
            <a:gdLst/>
            <a:ahLst/>
            <a:cxnLst/>
            <a:rect l="l" t="t" r="r" b="b"/>
            <a:pathLst>
              <a:path w="5468620">
                <a:moveTo>
                  <a:pt x="0" y="0"/>
                </a:moveTo>
                <a:lnTo>
                  <a:pt x="5468158" y="0"/>
                </a:lnTo>
              </a:path>
            </a:pathLst>
          </a:custGeom>
          <a:ln w="10155">
            <a:solidFill>
              <a:srgbClr val="FCF2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2960" y="365759"/>
            <a:ext cx="7520940" cy="547370"/>
          </a:xfrm>
          <a:custGeom>
            <a:avLst/>
            <a:gdLst/>
            <a:ahLst/>
            <a:cxnLst/>
            <a:rect l="l" t="t" r="r" b="b"/>
            <a:pathLst>
              <a:path w="7520940" h="547369">
                <a:moveTo>
                  <a:pt x="3760469" y="547369"/>
                </a:moveTo>
                <a:lnTo>
                  <a:pt x="0" y="547369"/>
                </a:lnTo>
                <a:lnTo>
                  <a:pt x="0" y="0"/>
                </a:lnTo>
                <a:lnTo>
                  <a:pt x="7520940" y="0"/>
                </a:lnTo>
                <a:lnTo>
                  <a:pt x="7520940" y="547369"/>
                </a:lnTo>
                <a:lnTo>
                  <a:pt x="3760469" y="547369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>
            <a:spLocks noGrp="1"/>
          </p:cNvSpPr>
          <p:nvPr>
            <p:ph type="title"/>
          </p:nvPr>
        </p:nvSpPr>
        <p:spPr>
          <a:xfrm>
            <a:off x="827632" y="382904"/>
            <a:ext cx="7512050" cy="510540"/>
          </a:xfrm>
          <a:prstGeom prst="rect">
            <a:avLst/>
          </a:prstGeom>
          <a:solidFill>
            <a:srgbClr val="F8E8D6"/>
          </a:solidFill>
        </p:spPr>
        <p:txBody>
          <a:bodyPr vert="horz" wrap="square" lIns="0" tIns="2730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215"/>
              </a:spcBef>
              <a:tabLst>
                <a:tab pos="3141980" algn="l"/>
              </a:tabLst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Línea 2ª.</a:t>
            </a:r>
            <a:r>
              <a:rPr sz="24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Formación	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2400" b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Igualdad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6798309" y="982980"/>
            <a:ext cx="1927859" cy="3307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960" y="1097280"/>
            <a:ext cx="3200400" cy="548640"/>
          </a:xfrm>
          <a:prstGeom prst="rect">
            <a:avLst/>
          </a:prstGeom>
          <a:ln w="9344">
            <a:solidFill>
              <a:srgbClr val="BDA887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60"/>
              </a:spcBef>
            </a:pPr>
            <a:r>
              <a:rPr sz="2400" b="1" spc="-5" dirty="0">
                <a:latin typeface="Arial"/>
                <a:cs typeface="Arial"/>
              </a:rPr>
              <a:t>Profesorado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3415" y="6768465"/>
            <a:ext cx="3363595" cy="0"/>
          </a:xfrm>
          <a:custGeom>
            <a:avLst/>
            <a:gdLst/>
            <a:ahLst/>
            <a:cxnLst/>
            <a:rect l="l" t="t" r="r" b="b"/>
            <a:pathLst>
              <a:path w="3363595">
                <a:moveTo>
                  <a:pt x="0" y="0"/>
                </a:moveTo>
                <a:lnTo>
                  <a:pt x="3363595" y="0"/>
                </a:lnTo>
              </a:path>
            </a:pathLst>
          </a:custGeom>
          <a:ln w="3175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7020" y="6666230"/>
            <a:ext cx="3729990" cy="101600"/>
          </a:xfrm>
          <a:custGeom>
            <a:avLst/>
            <a:gdLst/>
            <a:ahLst/>
            <a:cxnLst/>
            <a:rect l="l" t="t" r="r" b="b"/>
            <a:pathLst>
              <a:path w="3729990" h="101600">
                <a:moveTo>
                  <a:pt x="0" y="101600"/>
                </a:moveTo>
                <a:lnTo>
                  <a:pt x="3729990" y="101600"/>
                </a:lnTo>
                <a:lnTo>
                  <a:pt x="3729990" y="0"/>
                </a:lnTo>
                <a:lnTo>
                  <a:pt x="0" y="0"/>
                </a:lnTo>
                <a:lnTo>
                  <a:pt x="0" y="101600"/>
                </a:lnTo>
                <a:close/>
              </a:path>
            </a:pathLst>
          </a:custGeom>
          <a:solidFill>
            <a:srgbClr val="F5D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7020" y="655827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7020" y="645032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7020" y="634237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7020" y="623442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7020" y="6126473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7020" y="6018523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7020" y="5910573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7020" y="5802623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7020" y="5694673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7020" y="5586723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7020" y="547877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7020" y="537082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7020" y="526287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7020" y="515492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7020" y="504697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7020" y="493902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7020" y="4831071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7020" y="4723119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7020" y="4615169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7020" y="4507219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7020" y="4399269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7020" y="4291319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7020" y="4183369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7020" y="407541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8E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7020" y="396746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7020" y="385951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7020" y="375156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7020" y="364361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7020" y="353566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87020" y="342771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7020" y="3319767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87020" y="321181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9E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7020" y="310386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7020" y="299591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7020" y="288796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7020" y="2780015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7020" y="267206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AE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7020" y="256411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87020" y="245616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7020" y="234821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E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7020" y="224026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E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7020" y="213231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F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7020" y="202436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F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7020" y="1916412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0"/>
                </a:moveTo>
                <a:lnTo>
                  <a:pt x="3729990" y="107950"/>
                </a:lnTo>
                <a:lnTo>
                  <a:pt x="372999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F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7020" y="1808460"/>
            <a:ext cx="3729990" cy="107950"/>
          </a:xfrm>
          <a:custGeom>
            <a:avLst/>
            <a:gdLst/>
            <a:ahLst/>
            <a:cxnLst/>
            <a:rect l="l" t="t" r="r" b="b"/>
            <a:pathLst>
              <a:path w="3729990" h="107950">
                <a:moveTo>
                  <a:pt x="0" y="107952"/>
                </a:moveTo>
                <a:lnTo>
                  <a:pt x="3729990" y="107952"/>
                </a:lnTo>
                <a:lnTo>
                  <a:pt x="372999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BF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7020" y="1701800"/>
            <a:ext cx="3729990" cy="106680"/>
          </a:xfrm>
          <a:custGeom>
            <a:avLst/>
            <a:gdLst/>
            <a:ahLst/>
            <a:cxnLst/>
            <a:rect l="l" t="t" r="r" b="b"/>
            <a:pathLst>
              <a:path w="3729990" h="106680">
                <a:moveTo>
                  <a:pt x="3729990" y="0"/>
                </a:moveTo>
                <a:lnTo>
                  <a:pt x="0" y="0"/>
                </a:lnTo>
                <a:lnTo>
                  <a:pt x="0" y="100329"/>
                </a:lnTo>
                <a:lnTo>
                  <a:pt x="3729990" y="106660"/>
                </a:lnTo>
                <a:lnTo>
                  <a:pt x="3729990" y="0"/>
                </a:lnTo>
                <a:close/>
              </a:path>
            </a:pathLst>
          </a:custGeom>
          <a:solidFill>
            <a:srgbClr val="FCF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8290" y="1701800"/>
            <a:ext cx="3731260" cy="5066030"/>
          </a:xfrm>
          <a:custGeom>
            <a:avLst/>
            <a:gdLst/>
            <a:ahLst/>
            <a:cxnLst/>
            <a:rect l="l" t="t" r="r" b="b"/>
            <a:pathLst>
              <a:path w="3731260" h="5066030">
                <a:moveTo>
                  <a:pt x="1865630" y="5066030"/>
                </a:moveTo>
                <a:lnTo>
                  <a:pt x="0" y="5066030"/>
                </a:lnTo>
                <a:lnTo>
                  <a:pt x="0" y="0"/>
                </a:lnTo>
                <a:lnTo>
                  <a:pt x="3731260" y="0"/>
                </a:lnTo>
                <a:lnTo>
                  <a:pt x="3731260" y="5066030"/>
                </a:lnTo>
                <a:lnTo>
                  <a:pt x="1865630" y="5066030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86409" y="1803400"/>
            <a:ext cx="10477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800" spc="5" dirty="0">
                <a:solidFill>
                  <a:srgbClr val="5C7136"/>
                </a:solidFill>
                <a:latin typeface="Wingdings"/>
                <a:cs typeface="Wingdings"/>
              </a:rPr>
              <a:t></a:t>
            </a:r>
            <a:endParaRPr sz="800">
              <a:latin typeface="Wingdings"/>
              <a:cs typeface="Wingding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3059" y="1733550"/>
            <a:ext cx="3201035" cy="172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0" marR="30480" indent="-3429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Claustro </a:t>
            </a:r>
            <a:r>
              <a:rPr sz="1800" b="1" spc="-5" dirty="0">
                <a:latin typeface="Arial"/>
                <a:cs typeface="Arial"/>
              </a:rPr>
              <a:t>monográfico </a:t>
            </a:r>
            <a:r>
              <a:rPr sz="1800" b="1" dirty="0">
                <a:latin typeface="Arial"/>
                <a:cs typeface="Arial"/>
              </a:rPr>
              <a:t>de  </a:t>
            </a:r>
            <a:r>
              <a:rPr sz="1800" b="1" spc="-5" dirty="0">
                <a:latin typeface="Arial"/>
                <a:cs typeface="Arial"/>
              </a:rPr>
              <a:t>igualdad</a:t>
            </a:r>
            <a:endParaRPr sz="1800">
              <a:latin typeface="Arial"/>
              <a:cs typeface="Arial"/>
            </a:endParaRPr>
          </a:p>
          <a:p>
            <a:pPr marL="199390" marR="386080" indent="-173990">
              <a:lnSpc>
                <a:spcPct val="100000"/>
              </a:lnSpc>
              <a:spcBef>
                <a:spcPts val="1420"/>
              </a:spcBef>
              <a:buClr>
                <a:srgbClr val="5C7136"/>
              </a:buClr>
              <a:buSzPct val="75000"/>
              <a:buFont typeface="Wingdings"/>
              <a:buChar char=""/>
              <a:tabLst>
                <a:tab pos="199390" algn="l"/>
              </a:tabLst>
            </a:pPr>
            <a:r>
              <a:rPr sz="1800" b="1" spc="-5" dirty="0">
                <a:latin typeface="Arial"/>
                <a:cs typeface="Arial"/>
              </a:rPr>
              <a:t>Boletines </a:t>
            </a:r>
            <a:r>
              <a:rPr sz="1800" b="1" spc="-10" dirty="0">
                <a:latin typeface="Arial"/>
                <a:cs typeface="Arial"/>
              </a:rPr>
              <a:t>coeducativos,  mensuales</a:t>
            </a:r>
            <a:endParaRPr sz="1800">
              <a:latin typeface="Arial"/>
              <a:cs typeface="Arial"/>
            </a:endParaRPr>
          </a:p>
          <a:p>
            <a:pPr marL="302895" lvl="1" indent="-222250">
              <a:lnSpc>
                <a:spcPct val="100000"/>
              </a:lnSpc>
              <a:spcBef>
                <a:spcPts val="1420"/>
              </a:spcBef>
              <a:buSzPct val="106666"/>
              <a:buAutoNum type="arabicPeriod"/>
              <a:tabLst>
                <a:tab pos="303530" algn="l"/>
              </a:tabLst>
            </a:pPr>
            <a:r>
              <a:rPr sz="1500" b="1" spc="-5" dirty="0">
                <a:latin typeface="Arial"/>
                <a:cs typeface="Arial"/>
              </a:rPr>
              <a:t>Lenguaje no</a:t>
            </a:r>
            <a:r>
              <a:rPr sz="1500" b="1" dirty="0">
                <a:latin typeface="Arial"/>
                <a:cs typeface="Arial"/>
              </a:rPr>
              <a:t> sexista</a:t>
            </a:r>
            <a:endParaRPr sz="15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1800" y="3614420"/>
            <a:ext cx="3217545" cy="2719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725" indent="-21336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213360" algn="l"/>
              </a:tabLst>
            </a:pPr>
            <a:r>
              <a:rPr sz="1500" b="1" spc="-5" dirty="0">
                <a:latin typeface="Arial"/>
                <a:cs typeface="Arial"/>
              </a:rPr>
              <a:t>Día </a:t>
            </a:r>
            <a:r>
              <a:rPr sz="1500" b="1" dirty="0">
                <a:latin typeface="Arial"/>
                <a:cs typeface="Arial"/>
              </a:rPr>
              <a:t>de la </a:t>
            </a:r>
            <a:r>
              <a:rPr sz="1500" b="1" spc="-5" dirty="0">
                <a:latin typeface="Arial"/>
                <a:cs typeface="Arial"/>
              </a:rPr>
              <a:t>niña</a:t>
            </a:r>
            <a:endParaRPr sz="1500">
              <a:latin typeface="Arial"/>
              <a:cs typeface="Arial"/>
            </a:endParaRPr>
          </a:p>
          <a:p>
            <a:pPr marL="205104" indent="-205740">
              <a:lnSpc>
                <a:spcPct val="100000"/>
              </a:lnSpc>
              <a:spcBef>
                <a:spcPts val="1420"/>
              </a:spcBef>
              <a:buAutoNum type="arabicPeriod" startAt="2"/>
              <a:tabLst>
                <a:tab pos="205740" algn="l"/>
              </a:tabLst>
            </a:pPr>
            <a:r>
              <a:rPr sz="1500" b="1" spc="-15" dirty="0">
                <a:latin typeface="Arial"/>
                <a:cs typeface="Arial"/>
              </a:rPr>
              <a:t>Acoso </a:t>
            </a:r>
            <a:r>
              <a:rPr sz="1500" b="1" spc="-5" dirty="0">
                <a:latin typeface="Arial"/>
                <a:cs typeface="Arial"/>
              </a:rPr>
              <a:t>escolar </a:t>
            </a:r>
            <a:r>
              <a:rPr sz="1500" b="1" dirty="0">
                <a:latin typeface="Arial"/>
                <a:cs typeface="Arial"/>
              </a:rPr>
              <a:t>y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género</a:t>
            </a:r>
            <a:endParaRPr sz="1500">
              <a:latin typeface="Arial"/>
              <a:cs typeface="Arial"/>
            </a:endParaRPr>
          </a:p>
          <a:p>
            <a:pPr marL="212725" indent="-213360">
              <a:lnSpc>
                <a:spcPct val="100000"/>
              </a:lnSpc>
              <a:spcBef>
                <a:spcPts val="1410"/>
              </a:spcBef>
              <a:buAutoNum type="arabicPeriod" startAt="2"/>
              <a:tabLst>
                <a:tab pos="213360" algn="l"/>
              </a:tabLst>
            </a:pPr>
            <a:r>
              <a:rPr sz="1500" b="1" spc="-5" dirty="0">
                <a:latin typeface="Arial"/>
                <a:cs typeface="Arial"/>
              </a:rPr>
              <a:t>Educación emocional </a:t>
            </a:r>
            <a:r>
              <a:rPr sz="1500" b="1" dirty="0">
                <a:latin typeface="Arial"/>
                <a:cs typeface="Arial"/>
              </a:rPr>
              <a:t>y</a:t>
            </a:r>
            <a:r>
              <a:rPr sz="1500" b="1" spc="-7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género</a:t>
            </a:r>
            <a:endParaRPr sz="1500">
              <a:latin typeface="Arial"/>
              <a:cs typeface="Arial"/>
            </a:endParaRPr>
          </a:p>
          <a:p>
            <a:pPr marL="212725" indent="-213360">
              <a:lnSpc>
                <a:spcPct val="100000"/>
              </a:lnSpc>
              <a:spcBef>
                <a:spcPts val="1410"/>
              </a:spcBef>
              <a:buAutoNum type="arabicPeriod" startAt="2"/>
              <a:tabLst>
                <a:tab pos="213360" algn="l"/>
              </a:tabLst>
            </a:pPr>
            <a:r>
              <a:rPr sz="1500" b="1" spc="-5" dirty="0">
                <a:latin typeface="Arial"/>
                <a:cs typeface="Arial"/>
              </a:rPr>
              <a:t>Biblioteca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coeducativa</a:t>
            </a:r>
            <a:endParaRPr sz="1500">
              <a:latin typeface="Arial"/>
              <a:cs typeface="Arial"/>
            </a:endParaRPr>
          </a:p>
          <a:p>
            <a:pPr marL="212725" indent="-213360">
              <a:lnSpc>
                <a:spcPct val="100000"/>
              </a:lnSpc>
              <a:spcBef>
                <a:spcPts val="1420"/>
              </a:spcBef>
              <a:buAutoNum type="arabicPeriod" startAt="2"/>
              <a:tabLst>
                <a:tab pos="213360" algn="l"/>
              </a:tabLst>
            </a:pPr>
            <a:r>
              <a:rPr sz="1500" b="1" spc="-5" dirty="0">
                <a:latin typeface="Arial"/>
                <a:cs typeface="Arial"/>
              </a:rPr>
              <a:t>Diversidad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familiar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r>
              <a:rPr sz="1500" b="1" dirty="0">
                <a:latin typeface="Arial"/>
                <a:cs typeface="Arial"/>
              </a:rPr>
              <a:t>8 el </a:t>
            </a:r>
            <a:r>
              <a:rPr sz="1500" b="1" spc="-5" dirty="0">
                <a:latin typeface="Arial"/>
                <a:cs typeface="Arial"/>
              </a:rPr>
              <a:t>origen del día </a:t>
            </a:r>
            <a:r>
              <a:rPr sz="1500" b="1" dirty="0">
                <a:latin typeface="Arial"/>
                <a:cs typeface="Arial"/>
              </a:rPr>
              <a:t>de la </a:t>
            </a:r>
            <a:r>
              <a:rPr sz="1500" b="1" spc="-5" dirty="0">
                <a:latin typeface="Arial"/>
                <a:cs typeface="Arial"/>
              </a:rPr>
              <a:t>madre.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20"/>
              </a:spcBef>
            </a:pPr>
            <a:r>
              <a:rPr sz="1500" b="1" spc="-5" dirty="0">
                <a:latin typeface="Arial"/>
                <a:cs typeface="Arial"/>
              </a:rPr>
              <a:t>9. </a:t>
            </a:r>
            <a:r>
              <a:rPr sz="1500" b="1" spc="-10" dirty="0">
                <a:latin typeface="Arial"/>
                <a:cs typeface="Arial"/>
              </a:rPr>
              <a:t>El </a:t>
            </a:r>
            <a:r>
              <a:rPr sz="1500" b="1" spc="-5" dirty="0">
                <a:latin typeface="Arial"/>
                <a:cs typeface="Arial"/>
              </a:rPr>
              <a:t>sexismo </a:t>
            </a:r>
            <a:r>
              <a:rPr sz="1500" b="1" dirty="0">
                <a:latin typeface="Arial"/>
                <a:cs typeface="Arial"/>
              </a:rPr>
              <a:t>en </a:t>
            </a:r>
            <a:r>
              <a:rPr sz="1500" b="1" spc="-5" dirty="0">
                <a:latin typeface="Arial"/>
                <a:cs typeface="Arial"/>
              </a:rPr>
              <a:t>los libros de</a:t>
            </a:r>
            <a:r>
              <a:rPr sz="15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texto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699000" y="158623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99000" y="15748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99000" y="15633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699000" y="15506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699000" y="153923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699000" y="15278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699000" y="1516380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99000" y="15036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99000" y="149225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99000" y="1480819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99000" y="146811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699000" y="145668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99000" y="144526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99000" y="143256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99000" y="142113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99000" y="14097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99000" y="1398269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699000" y="13855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699000" y="137413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699000" y="13627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699000" y="13500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8E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99000" y="13385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8E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699000" y="1327150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8E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699000" y="131445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9E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699000" y="130301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9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699000" y="129158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9E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699000" y="127888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9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99000" y="126746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9E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99000" y="125603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9E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699000" y="12446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99000" y="123190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699000" y="122046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699000" y="1209039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AE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699000" y="1197610"/>
            <a:ext cx="3201670" cy="16510"/>
          </a:xfrm>
          <a:custGeom>
            <a:avLst/>
            <a:gdLst/>
            <a:ahLst/>
            <a:cxnLst/>
            <a:rect l="l" t="t" r="r" b="b"/>
            <a:pathLst>
              <a:path w="3201670" h="16509">
                <a:moveTo>
                  <a:pt x="0" y="16509"/>
                </a:moveTo>
                <a:lnTo>
                  <a:pt x="3201670" y="16509"/>
                </a:lnTo>
                <a:lnTo>
                  <a:pt x="320167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AE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699000" y="118491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AE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699000" y="11734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AE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699000" y="116078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80"/>
                </a:moveTo>
                <a:lnTo>
                  <a:pt x="3201670" y="17780"/>
                </a:lnTo>
                <a:lnTo>
                  <a:pt x="3201670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BE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99000" y="1149350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BE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9000" y="1137919"/>
            <a:ext cx="3201670" cy="17780"/>
          </a:xfrm>
          <a:custGeom>
            <a:avLst/>
            <a:gdLst/>
            <a:ahLst/>
            <a:cxnLst/>
            <a:rect l="l" t="t" r="r" b="b"/>
            <a:pathLst>
              <a:path w="3201670" h="17780">
                <a:moveTo>
                  <a:pt x="0" y="17779"/>
                </a:moveTo>
                <a:lnTo>
                  <a:pt x="3201670" y="17779"/>
                </a:lnTo>
                <a:lnTo>
                  <a:pt x="3201670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BF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4700270" y="1097280"/>
            <a:ext cx="3200400" cy="548640"/>
          </a:xfrm>
          <a:prstGeom prst="rect">
            <a:avLst/>
          </a:prstGeom>
          <a:ln w="9344">
            <a:solidFill>
              <a:srgbClr val="BDA887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60"/>
              </a:spcBef>
            </a:pPr>
            <a:r>
              <a:rPr sz="2400" b="1" spc="-5" dirty="0">
                <a:latin typeface="Arial"/>
                <a:cs typeface="Arial"/>
              </a:rPr>
              <a:t>Familias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056632" y="6768465"/>
            <a:ext cx="3284854" cy="0"/>
          </a:xfrm>
          <a:custGeom>
            <a:avLst/>
            <a:gdLst/>
            <a:ahLst/>
            <a:cxnLst/>
            <a:rect l="l" t="t" r="r" b="b"/>
            <a:pathLst>
              <a:path w="3284854">
                <a:moveTo>
                  <a:pt x="0" y="0"/>
                </a:moveTo>
                <a:lnTo>
                  <a:pt x="3284728" y="0"/>
                </a:lnTo>
              </a:path>
            </a:pathLst>
          </a:custGeom>
          <a:ln w="3175">
            <a:solidFill>
              <a:srgbClr val="F5D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99000" y="6666230"/>
            <a:ext cx="3642360" cy="101600"/>
          </a:xfrm>
          <a:custGeom>
            <a:avLst/>
            <a:gdLst/>
            <a:ahLst/>
            <a:cxnLst/>
            <a:rect l="l" t="t" r="r" b="b"/>
            <a:pathLst>
              <a:path w="3642359" h="101600">
                <a:moveTo>
                  <a:pt x="0" y="101600"/>
                </a:moveTo>
                <a:lnTo>
                  <a:pt x="3642359" y="101600"/>
                </a:lnTo>
                <a:lnTo>
                  <a:pt x="3642359" y="0"/>
                </a:lnTo>
                <a:lnTo>
                  <a:pt x="0" y="0"/>
                </a:lnTo>
                <a:lnTo>
                  <a:pt x="0" y="101600"/>
                </a:lnTo>
                <a:close/>
              </a:path>
            </a:pathLst>
          </a:custGeom>
          <a:solidFill>
            <a:srgbClr val="F5D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99000" y="6558275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699000" y="6450325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49"/>
                </a:moveTo>
                <a:lnTo>
                  <a:pt x="3642359" y="107949"/>
                </a:lnTo>
                <a:lnTo>
                  <a:pt x="3642359" y="0"/>
                </a:lnTo>
                <a:lnTo>
                  <a:pt x="0" y="0"/>
                </a:lnTo>
                <a:lnTo>
                  <a:pt x="0" y="107949"/>
                </a:lnTo>
                <a:close/>
              </a:path>
            </a:pathLst>
          </a:custGeom>
          <a:solidFill>
            <a:srgbClr val="F5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699000" y="6342375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49"/>
                </a:moveTo>
                <a:lnTo>
                  <a:pt x="3642359" y="107949"/>
                </a:lnTo>
                <a:lnTo>
                  <a:pt x="3642359" y="0"/>
                </a:lnTo>
                <a:lnTo>
                  <a:pt x="0" y="0"/>
                </a:lnTo>
                <a:lnTo>
                  <a:pt x="0" y="107949"/>
                </a:lnTo>
                <a:close/>
              </a:path>
            </a:pathLst>
          </a:custGeom>
          <a:solidFill>
            <a:srgbClr val="F5D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699000" y="6234425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49"/>
                </a:moveTo>
                <a:lnTo>
                  <a:pt x="3642359" y="107949"/>
                </a:lnTo>
                <a:lnTo>
                  <a:pt x="3642359" y="0"/>
                </a:lnTo>
                <a:lnTo>
                  <a:pt x="0" y="0"/>
                </a:lnTo>
                <a:lnTo>
                  <a:pt x="0" y="107949"/>
                </a:lnTo>
                <a:close/>
              </a:path>
            </a:pathLst>
          </a:custGeom>
          <a:solidFill>
            <a:srgbClr val="F5D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699000" y="6126473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59" y="107952"/>
                </a:lnTo>
                <a:lnTo>
                  <a:pt x="3642359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5D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699000" y="6018523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5D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699000" y="5910573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99000" y="5802623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99000" y="5694673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699000" y="5586723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699000" y="547877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59" y="107952"/>
                </a:lnTo>
                <a:lnTo>
                  <a:pt x="3642359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6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699000" y="537082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99000" y="526287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6E2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99000" y="515492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3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699000" y="504697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99000" y="493902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699000" y="4831071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699000" y="4723119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59" y="107952"/>
                </a:lnTo>
                <a:lnTo>
                  <a:pt x="3642359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7E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699000" y="4615169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7E5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699000" y="4507219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6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699000" y="4399269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60" y="107950"/>
                </a:lnTo>
                <a:lnTo>
                  <a:pt x="364236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699000" y="4291319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60" y="107950"/>
                </a:lnTo>
                <a:lnTo>
                  <a:pt x="364236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7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699000" y="4183369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60" y="107950"/>
                </a:lnTo>
                <a:lnTo>
                  <a:pt x="3642360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7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699000" y="407541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60" y="107952"/>
                </a:lnTo>
                <a:lnTo>
                  <a:pt x="3642360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8E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99000" y="396746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699000" y="385951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8E8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99000" y="375156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49"/>
                </a:moveTo>
                <a:lnTo>
                  <a:pt x="3642359" y="107949"/>
                </a:lnTo>
                <a:lnTo>
                  <a:pt x="3642359" y="0"/>
                </a:lnTo>
                <a:lnTo>
                  <a:pt x="0" y="0"/>
                </a:lnTo>
                <a:lnTo>
                  <a:pt x="0" y="107949"/>
                </a:lnTo>
                <a:close/>
              </a:path>
            </a:pathLst>
          </a:custGeom>
          <a:solidFill>
            <a:srgbClr val="F9E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699000" y="364361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49"/>
                </a:moveTo>
                <a:lnTo>
                  <a:pt x="3642359" y="107949"/>
                </a:lnTo>
                <a:lnTo>
                  <a:pt x="3642359" y="0"/>
                </a:lnTo>
                <a:lnTo>
                  <a:pt x="0" y="0"/>
                </a:lnTo>
                <a:lnTo>
                  <a:pt x="0" y="107949"/>
                </a:lnTo>
                <a:close/>
              </a:path>
            </a:pathLst>
          </a:custGeom>
          <a:solidFill>
            <a:srgbClr val="F9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99000" y="353566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699000" y="342771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699000" y="3319766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9E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699000" y="3211814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59" y="107952"/>
                </a:lnTo>
                <a:lnTo>
                  <a:pt x="3642359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9E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699000" y="3103864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699000" y="2995914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699000" y="2887964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699000" y="2780014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699000" y="267206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59" y="107952"/>
                </a:lnTo>
                <a:lnTo>
                  <a:pt x="3642359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AE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699000" y="256411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699000" y="245616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AE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699000" y="234821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E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699000" y="224026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E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699000" y="213231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F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699000" y="202436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F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699000" y="1916412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0"/>
                </a:moveTo>
                <a:lnTo>
                  <a:pt x="3642359" y="107950"/>
                </a:lnTo>
                <a:lnTo>
                  <a:pt x="3642359" y="0"/>
                </a:lnTo>
                <a:lnTo>
                  <a:pt x="0" y="0"/>
                </a:lnTo>
                <a:lnTo>
                  <a:pt x="0" y="107950"/>
                </a:lnTo>
                <a:close/>
              </a:path>
            </a:pathLst>
          </a:custGeom>
          <a:solidFill>
            <a:srgbClr val="FBF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699000" y="1808460"/>
            <a:ext cx="3642360" cy="107950"/>
          </a:xfrm>
          <a:custGeom>
            <a:avLst/>
            <a:gdLst/>
            <a:ahLst/>
            <a:cxnLst/>
            <a:rect l="l" t="t" r="r" b="b"/>
            <a:pathLst>
              <a:path w="3642359" h="107950">
                <a:moveTo>
                  <a:pt x="0" y="107952"/>
                </a:moveTo>
                <a:lnTo>
                  <a:pt x="3642359" y="107952"/>
                </a:lnTo>
                <a:lnTo>
                  <a:pt x="3642359" y="0"/>
                </a:lnTo>
                <a:lnTo>
                  <a:pt x="0" y="0"/>
                </a:lnTo>
                <a:lnTo>
                  <a:pt x="0" y="107952"/>
                </a:lnTo>
                <a:close/>
              </a:path>
            </a:pathLst>
          </a:custGeom>
          <a:solidFill>
            <a:srgbClr val="FBF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699000" y="1701800"/>
            <a:ext cx="3642360" cy="106680"/>
          </a:xfrm>
          <a:custGeom>
            <a:avLst/>
            <a:gdLst/>
            <a:ahLst/>
            <a:cxnLst/>
            <a:rect l="l" t="t" r="r" b="b"/>
            <a:pathLst>
              <a:path w="3642359" h="106680">
                <a:moveTo>
                  <a:pt x="3642359" y="0"/>
                </a:moveTo>
                <a:lnTo>
                  <a:pt x="0" y="0"/>
                </a:lnTo>
                <a:lnTo>
                  <a:pt x="0" y="100329"/>
                </a:lnTo>
                <a:lnTo>
                  <a:pt x="3642359" y="106660"/>
                </a:lnTo>
                <a:lnTo>
                  <a:pt x="3642359" y="0"/>
                </a:lnTo>
                <a:close/>
              </a:path>
            </a:pathLst>
          </a:custGeom>
          <a:solidFill>
            <a:srgbClr val="FCF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700270" y="1701800"/>
            <a:ext cx="3643629" cy="5066030"/>
          </a:xfrm>
          <a:custGeom>
            <a:avLst/>
            <a:gdLst/>
            <a:ahLst/>
            <a:cxnLst/>
            <a:rect l="l" t="t" r="r" b="b"/>
            <a:pathLst>
              <a:path w="3643629" h="5066030">
                <a:moveTo>
                  <a:pt x="1822450" y="5066030"/>
                </a:moveTo>
                <a:lnTo>
                  <a:pt x="0" y="5066030"/>
                </a:lnTo>
                <a:lnTo>
                  <a:pt x="0" y="0"/>
                </a:lnTo>
                <a:lnTo>
                  <a:pt x="3643629" y="0"/>
                </a:lnTo>
                <a:lnTo>
                  <a:pt x="3643629" y="5066030"/>
                </a:lnTo>
                <a:lnTo>
                  <a:pt x="1822450" y="5066030"/>
                </a:lnTo>
                <a:close/>
              </a:path>
            </a:pathLst>
          </a:custGeom>
          <a:ln w="9344">
            <a:solidFill>
              <a:srgbClr val="BDA8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4810759" y="1733550"/>
            <a:ext cx="3492500" cy="4987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0235" marR="303530" indent="-165100">
              <a:lnSpc>
                <a:spcPct val="100000"/>
              </a:lnSpc>
              <a:spcBef>
                <a:spcPts val="100"/>
              </a:spcBef>
              <a:buClr>
                <a:srgbClr val="5C7136"/>
              </a:buClr>
              <a:buSzPct val="75000"/>
              <a:buFont typeface="Wingdings"/>
              <a:buChar char=""/>
              <a:tabLst>
                <a:tab pos="610870" algn="l"/>
              </a:tabLst>
            </a:pPr>
            <a:r>
              <a:rPr sz="1800" dirty="0">
                <a:latin typeface="Franklin Gothic Book"/>
                <a:cs typeface="Franklin Gothic Book"/>
              </a:rPr>
              <a:t>Campaña “Si al buentrato,  no al</a:t>
            </a:r>
            <a:r>
              <a:rPr sz="1800" spc="4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maltrato”</a:t>
            </a:r>
            <a:endParaRPr sz="1800">
              <a:latin typeface="Franklin Gothic Book"/>
              <a:cs typeface="Franklin Gothic Book"/>
            </a:endParaRPr>
          </a:p>
          <a:p>
            <a:pPr marL="610235" marR="109855" indent="-165100">
              <a:lnSpc>
                <a:spcPct val="100000"/>
              </a:lnSpc>
              <a:spcBef>
                <a:spcPts val="1420"/>
              </a:spcBef>
              <a:buClr>
                <a:srgbClr val="5C7136"/>
              </a:buClr>
              <a:buSzPct val="75000"/>
              <a:buFont typeface="Wingdings"/>
              <a:buChar char=""/>
              <a:tabLst>
                <a:tab pos="610870" algn="l"/>
              </a:tabLst>
            </a:pPr>
            <a:r>
              <a:rPr sz="1800" dirty="0">
                <a:latin typeface="Franklin Gothic Book"/>
                <a:cs typeface="Franklin Gothic Book"/>
              </a:rPr>
              <a:t>Grupo Violeta </a:t>
            </a:r>
            <a:r>
              <a:rPr sz="1800" spc="5" dirty="0">
                <a:latin typeface="Franklin Gothic Book"/>
                <a:cs typeface="Franklin Gothic Book"/>
              </a:rPr>
              <a:t>es </a:t>
            </a:r>
            <a:r>
              <a:rPr sz="1800" dirty="0">
                <a:latin typeface="Franklin Gothic Book"/>
                <a:cs typeface="Franklin Gothic Book"/>
              </a:rPr>
              <a:t>una actitud  </a:t>
            </a:r>
            <a:r>
              <a:rPr sz="1800" spc="5" dirty="0">
                <a:latin typeface="Franklin Gothic Book"/>
                <a:cs typeface="Franklin Gothic Book"/>
              </a:rPr>
              <a:t>con</a:t>
            </a:r>
            <a:r>
              <a:rPr sz="1800" spc="1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familias</a:t>
            </a:r>
            <a:endParaRPr sz="1800">
              <a:latin typeface="Franklin Gothic Book"/>
              <a:cs typeface="Franklin Gothic Book"/>
            </a:endParaRPr>
          </a:p>
          <a:p>
            <a:pPr marL="610870" indent="-165735">
              <a:lnSpc>
                <a:spcPct val="100000"/>
              </a:lnSpc>
              <a:spcBef>
                <a:spcPts val="1420"/>
              </a:spcBef>
              <a:buClr>
                <a:srgbClr val="5C7136"/>
              </a:buClr>
              <a:buSzPct val="75000"/>
              <a:buFont typeface="Wingdings"/>
              <a:buChar char=""/>
              <a:tabLst>
                <a:tab pos="610870" algn="l"/>
              </a:tabLst>
            </a:pPr>
            <a:r>
              <a:rPr sz="1800" dirty="0">
                <a:latin typeface="Franklin Gothic Book"/>
                <a:cs typeface="Franklin Gothic Book"/>
              </a:rPr>
              <a:t>Grupo </a:t>
            </a:r>
            <a:r>
              <a:rPr sz="1800" spc="5" dirty="0">
                <a:latin typeface="Franklin Gothic Book"/>
                <a:cs typeface="Franklin Gothic Book"/>
              </a:rPr>
              <a:t>coeducación,</a:t>
            </a:r>
            <a:r>
              <a:rPr sz="1800" spc="2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familias</a:t>
            </a:r>
            <a:endParaRPr sz="1800">
              <a:latin typeface="Franklin Gothic Book"/>
              <a:cs typeface="Franklin Gothic Book"/>
            </a:endParaRPr>
          </a:p>
          <a:p>
            <a:pPr marL="610235" marR="743585" indent="-165100">
              <a:lnSpc>
                <a:spcPct val="100000"/>
              </a:lnSpc>
              <a:spcBef>
                <a:spcPts val="1420"/>
              </a:spcBef>
              <a:buClr>
                <a:srgbClr val="5C7136"/>
              </a:buClr>
              <a:buSzPct val="75000"/>
              <a:buFont typeface="Wingdings"/>
              <a:buChar char=""/>
              <a:tabLst>
                <a:tab pos="610870" algn="l"/>
              </a:tabLst>
            </a:pPr>
            <a:r>
              <a:rPr sz="1800" spc="5" dirty="0">
                <a:latin typeface="Franklin Gothic Book"/>
                <a:cs typeface="Franklin Gothic Book"/>
              </a:rPr>
              <a:t>Curso </a:t>
            </a:r>
            <a:r>
              <a:rPr sz="1800" dirty="0">
                <a:latin typeface="Franklin Gothic Book"/>
                <a:cs typeface="Franklin Gothic Book"/>
              </a:rPr>
              <a:t>de </a:t>
            </a:r>
            <a:r>
              <a:rPr sz="1800" spc="5" dirty="0">
                <a:latin typeface="Franklin Gothic Book"/>
                <a:cs typeface="Franklin Gothic Book"/>
              </a:rPr>
              <a:t>Coaching </a:t>
            </a:r>
            <a:r>
              <a:rPr sz="1800" dirty="0">
                <a:latin typeface="Franklin Gothic Book"/>
                <a:cs typeface="Franklin Gothic Book"/>
              </a:rPr>
              <a:t>de  </a:t>
            </a:r>
            <a:r>
              <a:rPr sz="1800" spc="5" dirty="0">
                <a:latin typeface="Franklin Gothic Book"/>
                <a:cs typeface="Franklin Gothic Book"/>
              </a:rPr>
              <a:t>Igualdad</a:t>
            </a:r>
            <a:endParaRPr sz="18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"/>
            </a:pPr>
            <a:endParaRPr sz="1900">
              <a:latin typeface="Times New Roman"/>
              <a:cs typeface="Times New Roman"/>
            </a:endParaRPr>
          </a:p>
          <a:p>
            <a:pPr marL="321945" marR="590550" indent="-259079">
              <a:lnSpc>
                <a:spcPct val="110400"/>
              </a:lnSpc>
            </a:pPr>
            <a:r>
              <a:rPr sz="1600" b="1" spc="-10" dirty="0">
                <a:latin typeface="Arial"/>
                <a:cs typeface="Arial"/>
              </a:rPr>
              <a:t>Proyecto </a:t>
            </a:r>
            <a:r>
              <a:rPr sz="1600" b="1" spc="-5" dirty="0">
                <a:latin typeface="Arial"/>
                <a:cs typeface="Arial"/>
              </a:rPr>
              <a:t>de Coeducación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del  </a:t>
            </a:r>
            <a:r>
              <a:rPr sz="1600" b="1" spc="-50" dirty="0">
                <a:latin typeface="Arial"/>
                <a:cs typeface="Arial"/>
              </a:rPr>
              <a:t>AMPA </a:t>
            </a:r>
            <a:r>
              <a:rPr sz="1600" b="1" spc="-5" dirty="0">
                <a:latin typeface="Arial"/>
                <a:cs typeface="Arial"/>
              </a:rPr>
              <a:t>17-18 </a:t>
            </a:r>
            <a:r>
              <a:rPr sz="1600" b="1" dirty="0">
                <a:latin typeface="Arial"/>
                <a:cs typeface="Arial"/>
              </a:rPr>
              <a:t>y</a:t>
            </a:r>
            <a:r>
              <a:rPr sz="1600" b="1" spc="-1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18-19</a:t>
            </a:r>
            <a:endParaRPr sz="1600">
              <a:latin typeface="Arial"/>
              <a:cs typeface="Arial"/>
            </a:endParaRPr>
          </a:p>
          <a:p>
            <a:pPr marL="610235" marR="68580" indent="-165100">
              <a:lnSpc>
                <a:spcPct val="100000"/>
              </a:lnSpc>
              <a:spcBef>
                <a:spcPts val="1410"/>
              </a:spcBef>
              <a:buClr>
                <a:srgbClr val="5C7136"/>
              </a:buClr>
              <a:buSzPct val="73333"/>
              <a:buFont typeface="Wingdings"/>
              <a:buChar char=""/>
              <a:tabLst>
                <a:tab pos="610870" algn="l"/>
              </a:tabLst>
            </a:pPr>
            <a:r>
              <a:rPr sz="1500" b="1" spc="-10" dirty="0">
                <a:latin typeface="Arial"/>
                <a:cs typeface="Arial"/>
              </a:rPr>
              <a:t>Talleres“Cuentos </a:t>
            </a:r>
            <a:r>
              <a:rPr sz="1500" b="1" spc="-5" dirty="0">
                <a:latin typeface="Arial"/>
                <a:cs typeface="Arial"/>
              </a:rPr>
              <a:t>para cambiar  </a:t>
            </a:r>
            <a:r>
              <a:rPr sz="1500" b="1" dirty="0">
                <a:latin typeface="Arial"/>
                <a:cs typeface="Arial"/>
              </a:rPr>
              <a:t>el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mundo”</a:t>
            </a:r>
            <a:endParaRPr sz="1500">
              <a:latin typeface="Arial"/>
              <a:cs typeface="Arial"/>
            </a:endParaRPr>
          </a:p>
          <a:p>
            <a:pPr marL="610235" marR="534670" indent="-165100">
              <a:lnSpc>
                <a:spcPct val="100000"/>
              </a:lnSpc>
              <a:spcBef>
                <a:spcPts val="1420"/>
              </a:spcBef>
              <a:buClr>
                <a:srgbClr val="5C7136"/>
              </a:buClr>
              <a:buSzPct val="73333"/>
              <a:buFont typeface="Wingdings"/>
              <a:buChar char=""/>
              <a:tabLst>
                <a:tab pos="610870" algn="l"/>
              </a:tabLst>
            </a:pPr>
            <a:r>
              <a:rPr sz="1500" b="1" spc="-5" dirty="0">
                <a:latin typeface="Arial"/>
                <a:cs typeface="Arial"/>
              </a:rPr>
              <a:t>Cortos con mv </a:t>
            </a:r>
            <a:r>
              <a:rPr sz="1500" b="1" dirty="0">
                <a:latin typeface="Arial"/>
                <a:cs typeface="Arial"/>
              </a:rPr>
              <a:t>y </a:t>
            </a:r>
            <a:r>
              <a:rPr sz="1500" b="1" spc="-5" dirty="0">
                <a:latin typeface="Arial"/>
                <a:cs typeface="Arial"/>
              </a:rPr>
              <a:t>gif </a:t>
            </a:r>
            <a:r>
              <a:rPr sz="1500" b="1" spc="-10" dirty="0">
                <a:latin typeface="Arial"/>
                <a:cs typeface="Arial"/>
              </a:rPr>
              <a:t>por</a:t>
            </a:r>
            <a:r>
              <a:rPr sz="1500" b="1" spc="-114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la  </a:t>
            </a:r>
            <a:r>
              <a:rPr sz="1500" b="1" spc="-5" dirty="0">
                <a:latin typeface="Arial"/>
                <a:cs typeface="Arial"/>
              </a:rPr>
              <a:t>igualdad</a:t>
            </a:r>
            <a:endParaRPr sz="1500">
              <a:latin typeface="Arial"/>
              <a:cs typeface="Arial"/>
            </a:endParaRPr>
          </a:p>
          <a:p>
            <a:pPr marL="13335" algn="ctr">
              <a:lnSpc>
                <a:spcPct val="100000"/>
              </a:lnSpc>
              <a:spcBef>
                <a:spcPts val="1410"/>
              </a:spcBef>
              <a:tabLst>
                <a:tab pos="2136775" algn="l"/>
              </a:tabLst>
            </a:pPr>
            <a:r>
              <a:rPr sz="1500" b="1" spc="-10" dirty="0">
                <a:latin typeface="Arial"/>
                <a:cs typeface="Arial"/>
              </a:rPr>
              <a:t>Proyecto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intercentros	</a:t>
            </a:r>
            <a:r>
              <a:rPr sz="1500" b="1" dirty="0">
                <a:latin typeface="Arial"/>
                <a:cs typeface="Arial"/>
              </a:rPr>
              <a:t>18-19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5" name="object 145"/>
          <p:cNvSpPr txBox="1">
            <a:spLocks noGrp="1"/>
          </p:cNvSpPr>
          <p:nvPr>
            <p:ph type="title"/>
          </p:nvPr>
        </p:nvSpPr>
        <p:spPr>
          <a:xfrm>
            <a:off x="822960" y="365759"/>
            <a:ext cx="6000750" cy="547370"/>
          </a:xfrm>
          <a:prstGeom prst="rect">
            <a:avLst/>
          </a:prstGeom>
          <a:solidFill>
            <a:srgbClr val="F8E8D6"/>
          </a:solidFill>
          <a:ln w="9344">
            <a:solidFill>
              <a:srgbClr val="BDA887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0"/>
              </a:spcBef>
              <a:tabLst>
                <a:tab pos="2864485" algn="l"/>
              </a:tabLst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Línea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2400" b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Formación	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Igualdad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6824980" y="109220"/>
            <a:ext cx="908050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09420"/>
            <a:ext cx="6369050" cy="5148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000" y="266700"/>
            <a:ext cx="2870200" cy="406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16200" y="266700"/>
            <a:ext cx="2870200" cy="406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83200" y="266700"/>
            <a:ext cx="2870200" cy="4064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89300" y="3962400"/>
            <a:ext cx="5842000" cy="2895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04418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81500" y="0"/>
            <a:ext cx="47371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9189" y="5951215"/>
            <a:ext cx="7565390" cy="53340"/>
          </a:xfrm>
          <a:custGeom>
            <a:avLst/>
            <a:gdLst/>
            <a:ahLst/>
            <a:cxnLst/>
            <a:rect l="l" t="t" r="r" b="b"/>
            <a:pathLst>
              <a:path w="7565390" h="53339">
                <a:moveTo>
                  <a:pt x="0" y="53344"/>
                </a:moveTo>
                <a:lnTo>
                  <a:pt x="7565390" y="53344"/>
                </a:lnTo>
                <a:lnTo>
                  <a:pt x="7565390" y="0"/>
                </a:lnTo>
                <a:lnTo>
                  <a:pt x="0" y="0"/>
                </a:lnTo>
                <a:lnTo>
                  <a:pt x="0" y="53344"/>
                </a:lnTo>
                <a:close/>
              </a:path>
            </a:pathLst>
          </a:custGeom>
          <a:solidFill>
            <a:srgbClr val="CCE4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39189" y="588517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9189" y="581913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9189" y="575309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D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9189" y="568705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9189" y="562101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9189" y="555497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CF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9189" y="548893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39189" y="542289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9189" y="535685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D1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9189" y="5290815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9189" y="5224773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2"/>
                </a:moveTo>
                <a:lnTo>
                  <a:pt x="7565390" y="66042"/>
                </a:lnTo>
                <a:lnTo>
                  <a:pt x="7565390" y="0"/>
                </a:lnTo>
                <a:lnTo>
                  <a:pt x="0" y="0"/>
                </a:lnTo>
                <a:lnTo>
                  <a:pt x="0" y="66042"/>
                </a:lnTo>
                <a:close/>
              </a:path>
            </a:pathLst>
          </a:custGeom>
          <a:solidFill>
            <a:srgbClr val="D3E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39189" y="5158733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D3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39189" y="5092693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9189" y="5026653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39189" y="4947928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78725"/>
                </a:moveTo>
                <a:lnTo>
                  <a:pt x="7565390" y="78725"/>
                </a:lnTo>
                <a:lnTo>
                  <a:pt x="7565390" y="0"/>
                </a:lnTo>
                <a:lnTo>
                  <a:pt x="0" y="0"/>
                </a:lnTo>
                <a:lnTo>
                  <a:pt x="0" y="78725"/>
                </a:lnTo>
                <a:close/>
              </a:path>
            </a:pathLst>
          </a:custGeom>
          <a:solidFill>
            <a:srgbClr val="D5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39189" y="4881889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6039"/>
                </a:lnTo>
                <a:lnTo>
                  <a:pt x="7565390" y="78724"/>
                </a:lnTo>
                <a:lnTo>
                  <a:pt x="7565389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39189" y="4815846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42"/>
                </a:lnTo>
                <a:lnTo>
                  <a:pt x="7565390" y="79996"/>
                </a:lnTo>
                <a:lnTo>
                  <a:pt x="7565390" y="12687"/>
                </a:lnTo>
                <a:lnTo>
                  <a:pt x="0" y="0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39189" y="4749806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6039"/>
                </a:lnTo>
                <a:lnTo>
                  <a:pt x="7565390" y="78726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7E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39189" y="4683767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39"/>
                </a:lnTo>
                <a:lnTo>
                  <a:pt x="7565390" y="79995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39189" y="4617726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40"/>
                </a:lnTo>
                <a:lnTo>
                  <a:pt x="7565390" y="79996"/>
                </a:lnTo>
                <a:lnTo>
                  <a:pt x="7565389" y="12685"/>
                </a:lnTo>
                <a:lnTo>
                  <a:pt x="0" y="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39189" y="4551686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6039"/>
                </a:lnTo>
                <a:lnTo>
                  <a:pt x="7565390" y="78724"/>
                </a:lnTo>
                <a:lnTo>
                  <a:pt x="7565389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39189" y="4486916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4770"/>
                </a:lnTo>
                <a:lnTo>
                  <a:pt x="7565390" y="78724"/>
                </a:lnTo>
                <a:lnTo>
                  <a:pt x="7565389" y="12685"/>
                </a:lnTo>
                <a:lnTo>
                  <a:pt x="0" y="0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39189" y="4419606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7309"/>
                </a:lnTo>
                <a:lnTo>
                  <a:pt x="7565390" y="79994"/>
                </a:lnTo>
                <a:lnTo>
                  <a:pt x="7565389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39189" y="4354836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4770"/>
                </a:lnTo>
                <a:lnTo>
                  <a:pt x="7565390" y="78724"/>
                </a:lnTo>
                <a:lnTo>
                  <a:pt x="7565389" y="12685"/>
                </a:lnTo>
                <a:lnTo>
                  <a:pt x="0" y="0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39189" y="4328159"/>
            <a:ext cx="7565390" cy="0"/>
          </a:xfrm>
          <a:custGeom>
            <a:avLst/>
            <a:gdLst/>
            <a:ahLst/>
            <a:cxnLst/>
            <a:rect l="l" t="t" r="r" b="b"/>
            <a:pathLst>
              <a:path w="7565390">
                <a:moveTo>
                  <a:pt x="0" y="0"/>
                </a:moveTo>
                <a:lnTo>
                  <a:pt x="7565390" y="0"/>
                </a:lnTo>
              </a:path>
            </a:pathLst>
          </a:custGeom>
          <a:ln w="78725">
            <a:solidFill>
              <a:srgbClr val="DCEC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39189" y="4221484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7311"/>
                </a:lnTo>
                <a:lnTo>
                  <a:pt x="7565390" y="79996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39189" y="4156714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4770"/>
                </a:lnTo>
                <a:lnTo>
                  <a:pt x="7565390" y="78726"/>
                </a:lnTo>
                <a:lnTo>
                  <a:pt x="7565390" y="12687"/>
                </a:lnTo>
                <a:lnTo>
                  <a:pt x="0" y="0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39189" y="4103361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9189" y="4037321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39189" y="3971281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39189" y="3905241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0E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39189" y="3839201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1E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39189" y="377315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2"/>
                </a:moveTo>
                <a:lnTo>
                  <a:pt x="7565390" y="66042"/>
                </a:lnTo>
                <a:lnTo>
                  <a:pt x="7565390" y="0"/>
                </a:lnTo>
                <a:lnTo>
                  <a:pt x="0" y="0"/>
                </a:lnTo>
                <a:lnTo>
                  <a:pt x="0" y="66042"/>
                </a:lnTo>
                <a:close/>
              </a:path>
            </a:pathLst>
          </a:custGeom>
          <a:solidFill>
            <a:srgbClr val="E1E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39189" y="370711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2F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39189" y="364107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3F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39189" y="357503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3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39189" y="350899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4F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39189" y="344295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5F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39189" y="337691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5F1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39189" y="331087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6F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39189" y="3244839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7F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39189" y="3178797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2"/>
                </a:moveTo>
                <a:lnTo>
                  <a:pt x="7565390" y="66042"/>
                </a:lnTo>
                <a:lnTo>
                  <a:pt x="7565390" y="0"/>
                </a:lnTo>
                <a:lnTo>
                  <a:pt x="0" y="0"/>
                </a:lnTo>
                <a:lnTo>
                  <a:pt x="0" y="66042"/>
                </a:lnTo>
                <a:close/>
              </a:path>
            </a:pathLst>
          </a:custGeom>
          <a:solidFill>
            <a:srgbClr val="E7F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39189" y="3112757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39189" y="3046717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9F3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39189" y="2980677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9F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39189" y="2914637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39"/>
                </a:moveTo>
                <a:lnTo>
                  <a:pt x="7565390" y="66039"/>
                </a:lnTo>
                <a:lnTo>
                  <a:pt x="7565390" y="0"/>
                </a:lnTo>
                <a:lnTo>
                  <a:pt x="0" y="0"/>
                </a:lnTo>
                <a:lnTo>
                  <a:pt x="0" y="66039"/>
                </a:lnTo>
                <a:close/>
              </a:path>
            </a:pathLst>
          </a:custGeom>
          <a:solidFill>
            <a:srgbClr val="EAF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39189" y="2848597"/>
            <a:ext cx="7565390" cy="66040"/>
          </a:xfrm>
          <a:custGeom>
            <a:avLst/>
            <a:gdLst/>
            <a:ahLst/>
            <a:cxnLst/>
            <a:rect l="l" t="t" r="r" b="b"/>
            <a:pathLst>
              <a:path w="7565390" h="66039">
                <a:moveTo>
                  <a:pt x="0" y="66040"/>
                </a:moveTo>
                <a:lnTo>
                  <a:pt x="7565390" y="66040"/>
                </a:lnTo>
                <a:lnTo>
                  <a:pt x="7565390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EB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39189" y="2769870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78727"/>
                </a:moveTo>
                <a:lnTo>
                  <a:pt x="7565390" y="78727"/>
                </a:lnTo>
                <a:lnTo>
                  <a:pt x="7565390" y="0"/>
                </a:lnTo>
                <a:lnTo>
                  <a:pt x="0" y="0"/>
                </a:lnTo>
                <a:lnTo>
                  <a:pt x="0" y="78727"/>
                </a:lnTo>
                <a:close/>
              </a:path>
            </a:pathLst>
          </a:custGeom>
          <a:solidFill>
            <a:srgbClr val="EBF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39189" y="2703829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6040"/>
                </a:lnTo>
                <a:lnTo>
                  <a:pt x="7565390" y="78727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EC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39189" y="2637789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39"/>
                </a:lnTo>
                <a:lnTo>
                  <a:pt x="7565390" y="79995"/>
                </a:lnTo>
                <a:lnTo>
                  <a:pt x="7565390" y="12687"/>
                </a:lnTo>
                <a:lnTo>
                  <a:pt x="0" y="0"/>
                </a:lnTo>
                <a:close/>
              </a:path>
            </a:pathLst>
          </a:custGeom>
          <a:solidFill>
            <a:srgbClr val="EDF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39189" y="2571750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6039"/>
                </a:lnTo>
                <a:lnTo>
                  <a:pt x="7565390" y="78727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EDF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39189" y="2505710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39"/>
                </a:lnTo>
                <a:lnTo>
                  <a:pt x="7565390" y="79995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EEF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39189" y="2439670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39"/>
                </a:lnTo>
                <a:lnTo>
                  <a:pt x="7565390" y="79995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EFF6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39189" y="2373629"/>
            <a:ext cx="7565390" cy="80010"/>
          </a:xfrm>
          <a:custGeom>
            <a:avLst/>
            <a:gdLst/>
            <a:ahLst/>
            <a:cxnLst/>
            <a:rect l="l" t="t" r="r" b="b"/>
            <a:pathLst>
              <a:path w="7565390" h="80010">
                <a:moveTo>
                  <a:pt x="0" y="0"/>
                </a:moveTo>
                <a:lnTo>
                  <a:pt x="0" y="66040"/>
                </a:lnTo>
                <a:lnTo>
                  <a:pt x="7565390" y="79995"/>
                </a:lnTo>
                <a:lnTo>
                  <a:pt x="756539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EFF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39189" y="2308860"/>
            <a:ext cx="7565390" cy="78740"/>
          </a:xfrm>
          <a:custGeom>
            <a:avLst/>
            <a:gdLst/>
            <a:ahLst/>
            <a:cxnLst/>
            <a:rect l="l" t="t" r="r" b="b"/>
            <a:pathLst>
              <a:path w="7565390" h="78739">
                <a:moveTo>
                  <a:pt x="0" y="0"/>
                </a:moveTo>
                <a:lnTo>
                  <a:pt x="0" y="64769"/>
                </a:lnTo>
                <a:lnTo>
                  <a:pt x="7565390" y="78725"/>
                </a:lnTo>
                <a:lnTo>
                  <a:pt x="7565390" y="12685"/>
                </a:lnTo>
                <a:lnTo>
                  <a:pt x="0" y="0"/>
                </a:lnTo>
                <a:close/>
              </a:path>
            </a:pathLst>
          </a:custGeom>
          <a:solidFill>
            <a:srgbClr val="F0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39189" y="2289167"/>
            <a:ext cx="7565390" cy="0"/>
          </a:xfrm>
          <a:custGeom>
            <a:avLst/>
            <a:gdLst/>
            <a:ahLst/>
            <a:cxnLst/>
            <a:rect l="l" t="t" r="r" b="b"/>
            <a:pathLst>
              <a:path w="7565390">
                <a:moveTo>
                  <a:pt x="0" y="0"/>
                </a:moveTo>
                <a:lnTo>
                  <a:pt x="7565390" y="0"/>
                </a:lnTo>
              </a:path>
            </a:pathLst>
          </a:custGeom>
          <a:ln w="64755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39189" y="2255520"/>
            <a:ext cx="7566659" cy="3749040"/>
          </a:xfrm>
          <a:custGeom>
            <a:avLst/>
            <a:gdLst/>
            <a:ahLst/>
            <a:cxnLst/>
            <a:rect l="l" t="t" r="r" b="b"/>
            <a:pathLst>
              <a:path w="7566659" h="3749040">
                <a:moveTo>
                  <a:pt x="3783330" y="3749040"/>
                </a:moveTo>
                <a:lnTo>
                  <a:pt x="0" y="3749040"/>
                </a:lnTo>
                <a:lnTo>
                  <a:pt x="0" y="0"/>
                </a:lnTo>
                <a:lnTo>
                  <a:pt x="7566659" y="0"/>
                </a:lnTo>
                <a:lnTo>
                  <a:pt x="7566659" y="3749040"/>
                </a:lnTo>
                <a:lnTo>
                  <a:pt x="3783330" y="374904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217930" y="2379980"/>
            <a:ext cx="7366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10" dirty="0">
                <a:solidFill>
                  <a:srgbClr val="03506C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559560" y="2288540"/>
            <a:ext cx="6542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Gazapos sexistas </a:t>
            </a:r>
            <a:r>
              <a:rPr sz="2400" b="1" dirty="0">
                <a:latin typeface="Arial"/>
                <a:cs typeface="Arial"/>
              </a:rPr>
              <a:t>en los </a:t>
            </a:r>
            <a:r>
              <a:rPr sz="2400" b="1" spc="-5" dirty="0">
                <a:latin typeface="Arial"/>
                <a:cs typeface="Arial"/>
              </a:rPr>
              <a:t>libros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texto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5" dirty="0">
                <a:latin typeface="Arial"/>
                <a:cs typeface="Arial"/>
              </a:rPr>
              <a:t>c</a:t>
            </a:r>
            <a:r>
              <a:rPr sz="2400" spc="15" dirty="0">
                <a:latin typeface="Franklin Gothic Book"/>
                <a:cs typeface="Franklin Gothic Book"/>
              </a:rPr>
              <a:t>omo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39189" y="2809233"/>
            <a:ext cx="7565390" cy="204470"/>
          </a:xfrm>
          <a:prstGeom prst="rect">
            <a:avLst/>
          </a:prstGeom>
          <a:solidFill>
            <a:srgbClr val="EBF4DD"/>
          </a:solidFill>
        </p:spPr>
        <p:txBody>
          <a:bodyPr vert="horz" wrap="square" lIns="0" tIns="0" rIns="0" bIns="0" rtlCol="0">
            <a:spAutoFit/>
          </a:bodyPr>
          <a:lstStyle/>
          <a:p>
            <a:pPr marL="432434">
              <a:lnSpc>
                <a:spcPts val="1610"/>
              </a:lnSpc>
            </a:pPr>
            <a:r>
              <a:rPr sz="2400" spc="5" dirty="0">
                <a:latin typeface="Franklin Gothic Book"/>
                <a:cs typeface="Franklin Gothic Book"/>
              </a:rPr>
              <a:t>fórmula</a:t>
            </a:r>
            <a:r>
              <a:rPr sz="2400" spc="15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implicativa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16660" y="3020059"/>
            <a:ext cx="3595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Franklin Gothic Book"/>
                <a:cs typeface="Franklin Gothic Book"/>
              </a:rPr>
              <a:t>atendiendo </a:t>
            </a:r>
            <a:r>
              <a:rPr sz="2400" dirty="0">
                <a:latin typeface="Franklin Gothic Book"/>
                <a:cs typeface="Franklin Gothic Book"/>
              </a:rPr>
              <a:t>a </a:t>
            </a:r>
            <a:r>
              <a:rPr sz="2400" spc="-5" dirty="0">
                <a:latin typeface="Franklin Gothic Book"/>
                <a:cs typeface="Franklin Gothic Book"/>
              </a:rPr>
              <a:t>tres</a:t>
            </a:r>
            <a:r>
              <a:rPr sz="2400" spc="-60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aspectos: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139189" y="3343899"/>
            <a:ext cx="7565390" cy="330200"/>
          </a:xfrm>
          <a:prstGeom prst="rect">
            <a:avLst/>
          </a:prstGeom>
          <a:solidFill>
            <a:srgbClr val="E5F1D4"/>
          </a:solidFill>
        </p:spPr>
        <p:txBody>
          <a:bodyPr vert="horz" wrap="square" lIns="0" tIns="54610" rIns="0" bIns="0" rtlCol="0">
            <a:spAutoFit/>
          </a:bodyPr>
          <a:lstStyle/>
          <a:p>
            <a:pPr marL="89535">
              <a:lnSpc>
                <a:spcPts val="2170"/>
              </a:lnSpc>
              <a:spcBef>
                <a:spcPts val="430"/>
              </a:spcBef>
            </a:pPr>
            <a:r>
              <a:rPr sz="2400" dirty="0">
                <a:latin typeface="Franklin Gothic Book"/>
                <a:cs typeface="Franklin Gothic Book"/>
              </a:rPr>
              <a:t>1. Contenidos y </a:t>
            </a:r>
            <a:r>
              <a:rPr sz="2400" spc="5" dirty="0">
                <a:latin typeface="Franklin Gothic Book"/>
                <a:cs typeface="Franklin Gothic Book"/>
              </a:rPr>
              <a:t>conceptualización </a:t>
            </a:r>
            <a:r>
              <a:rPr sz="2400" dirty="0">
                <a:latin typeface="Franklin Gothic Book"/>
                <a:cs typeface="Franklin Gothic Book"/>
              </a:rPr>
              <a:t>de </a:t>
            </a:r>
            <a:r>
              <a:rPr sz="2400" spc="5" dirty="0">
                <a:latin typeface="Franklin Gothic Book"/>
                <a:cs typeface="Franklin Gothic Book"/>
              </a:rPr>
              <a:t>las</a:t>
            </a:r>
            <a:r>
              <a:rPr sz="2400" spc="85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mujeres: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39189" y="3740139"/>
            <a:ext cx="7565390" cy="330200"/>
          </a:xfrm>
          <a:prstGeom prst="rect">
            <a:avLst/>
          </a:prstGeom>
          <a:solidFill>
            <a:srgbClr val="E1EFCE"/>
          </a:solidFill>
        </p:spPr>
        <p:txBody>
          <a:bodyPr vert="horz" wrap="square" lIns="0" tIns="24130" rIns="0" bIns="0" rtlCol="0">
            <a:spAutoFit/>
          </a:bodyPr>
          <a:lstStyle/>
          <a:p>
            <a:pPr marL="89535">
              <a:lnSpc>
                <a:spcPts val="2410"/>
              </a:lnSpc>
              <a:spcBef>
                <a:spcPts val="190"/>
              </a:spcBef>
            </a:pPr>
            <a:r>
              <a:rPr sz="2400" spc="-5" dirty="0">
                <a:latin typeface="Franklin Gothic Book"/>
                <a:cs typeface="Franklin Gothic Book"/>
              </a:rPr>
              <a:t>Explícitos, </a:t>
            </a:r>
            <a:r>
              <a:rPr sz="2400" spc="-10" dirty="0">
                <a:latin typeface="Franklin Gothic Book"/>
                <a:cs typeface="Franklin Gothic Book"/>
              </a:rPr>
              <a:t>Implícitos, Presentes,</a:t>
            </a:r>
            <a:r>
              <a:rPr sz="2400" spc="10" dirty="0">
                <a:latin typeface="Franklin Gothic Book"/>
                <a:cs typeface="Franklin Gothic Book"/>
              </a:rPr>
              <a:t> </a:t>
            </a:r>
            <a:r>
              <a:rPr sz="2400" spc="-15" dirty="0">
                <a:latin typeface="Franklin Gothic Book"/>
                <a:cs typeface="Franklin Gothic Book"/>
              </a:rPr>
              <a:t>Ausentes.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139189" y="4117340"/>
            <a:ext cx="756539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indent="-33528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424815" algn="l"/>
              </a:tabLst>
            </a:pPr>
            <a:r>
              <a:rPr sz="2400" spc="5" dirty="0">
                <a:latin typeface="Franklin Gothic Book"/>
                <a:cs typeface="Franklin Gothic Book"/>
              </a:rPr>
              <a:t>El</a:t>
            </a:r>
            <a:r>
              <a:rPr sz="2400" spc="15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lenguaje:</a:t>
            </a:r>
            <a:endParaRPr sz="2400">
              <a:latin typeface="Franklin Gothic Book"/>
              <a:cs typeface="Franklin Gothic Book"/>
            </a:endParaRPr>
          </a:p>
          <a:p>
            <a:pPr marL="89535">
              <a:lnSpc>
                <a:spcPct val="100000"/>
              </a:lnSpc>
            </a:pPr>
            <a:r>
              <a:rPr sz="2400" spc="-5" dirty="0">
                <a:latin typeface="Franklin Gothic Book"/>
                <a:cs typeface="Franklin Gothic Book"/>
              </a:rPr>
              <a:t>Ocultación, </a:t>
            </a:r>
            <a:r>
              <a:rPr sz="2400" spc="-10" dirty="0">
                <a:latin typeface="Franklin Gothic Book"/>
                <a:cs typeface="Franklin Gothic Book"/>
              </a:rPr>
              <a:t>Exclusión, Subordinación,</a:t>
            </a:r>
            <a:r>
              <a:rPr sz="2400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Desvalorización.</a:t>
            </a:r>
            <a:endParaRPr sz="2400">
              <a:latin typeface="Franklin Gothic Book"/>
              <a:cs typeface="Franklin Gothic Book"/>
            </a:endParaRPr>
          </a:p>
          <a:p>
            <a:pPr marL="425450" indent="-335915">
              <a:lnSpc>
                <a:spcPct val="100000"/>
              </a:lnSpc>
              <a:buFont typeface="Franklin Gothic Book"/>
              <a:buAutoNum type="arabicPeriod" startAt="3"/>
              <a:tabLst>
                <a:tab pos="425450" algn="l"/>
              </a:tabLst>
            </a:pPr>
            <a:r>
              <a:rPr sz="2400" spc="5" dirty="0">
                <a:latin typeface="Franklin Gothic Book"/>
                <a:cs typeface="Franklin Gothic Book"/>
              </a:rPr>
              <a:t>Las</a:t>
            </a:r>
            <a:r>
              <a:rPr sz="2400" spc="15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imágenes</a:t>
            </a:r>
            <a:endParaRPr sz="2400">
              <a:latin typeface="Franklin Gothic Book"/>
              <a:cs typeface="Franklin Gothic Book"/>
            </a:endParaRPr>
          </a:p>
          <a:p>
            <a:pPr marL="89535">
              <a:lnSpc>
                <a:spcPct val="100000"/>
              </a:lnSpc>
            </a:pPr>
            <a:r>
              <a:rPr sz="2400" spc="-10" dirty="0">
                <a:latin typeface="Franklin Gothic Book"/>
                <a:cs typeface="Franklin Gothic Book"/>
              </a:rPr>
              <a:t>Subordinación, </a:t>
            </a:r>
            <a:r>
              <a:rPr sz="2400" spc="-5" dirty="0">
                <a:latin typeface="Franklin Gothic Book"/>
                <a:cs typeface="Franklin Gothic Book"/>
              </a:rPr>
              <a:t>Desvalorización,</a:t>
            </a:r>
            <a:r>
              <a:rPr sz="2400" spc="5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sexualización</a:t>
            </a:r>
            <a:endParaRPr sz="2400">
              <a:latin typeface="Franklin Gothic Book"/>
              <a:cs typeface="Franklin Gothic Book"/>
            </a:endParaRPr>
          </a:p>
          <a:p>
            <a:pPr marL="89535">
              <a:lnSpc>
                <a:spcPct val="100000"/>
              </a:lnSpc>
            </a:pPr>
            <a:r>
              <a:rPr sz="2400" spc="-25" dirty="0">
                <a:latin typeface="Franklin Gothic Book"/>
                <a:cs typeface="Franklin Gothic Book"/>
              </a:rPr>
              <a:t>Tamaños, </a:t>
            </a:r>
            <a:r>
              <a:rPr sz="2400" spc="-5" dirty="0">
                <a:latin typeface="Franklin Gothic Book"/>
                <a:cs typeface="Franklin Gothic Book"/>
              </a:rPr>
              <a:t>planos, </a:t>
            </a:r>
            <a:r>
              <a:rPr sz="2400" spc="-10" dirty="0">
                <a:latin typeface="Franklin Gothic Book"/>
                <a:cs typeface="Franklin Gothic Book"/>
              </a:rPr>
              <a:t>formas, </a:t>
            </a:r>
            <a:r>
              <a:rPr sz="2400" spc="-5" dirty="0">
                <a:latin typeface="Franklin Gothic Book"/>
                <a:cs typeface="Franklin Gothic Book"/>
              </a:rPr>
              <a:t>colores, actitudes</a:t>
            </a:r>
            <a:r>
              <a:rPr sz="2400" spc="114" dirty="0">
                <a:latin typeface="Franklin Gothic Book"/>
                <a:cs typeface="Franklin Gothic Book"/>
              </a:rPr>
              <a:t> </a:t>
            </a:r>
            <a:r>
              <a:rPr sz="2400" i="1" dirty="0">
                <a:latin typeface="Franklin Gothic Book"/>
                <a:cs typeface="Franklin Gothic Book"/>
              </a:rPr>
              <a:t>lustraciones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139189" y="909321"/>
            <a:ext cx="6404610" cy="0"/>
          </a:xfrm>
          <a:custGeom>
            <a:avLst/>
            <a:gdLst/>
            <a:ahLst/>
            <a:cxnLst/>
            <a:rect l="l" t="t" r="r" b="b"/>
            <a:pathLst>
              <a:path w="6404609">
                <a:moveTo>
                  <a:pt x="0" y="0"/>
                </a:moveTo>
                <a:lnTo>
                  <a:pt x="6404045" y="0"/>
                </a:lnTo>
              </a:path>
            </a:pathLst>
          </a:custGeom>
          <a:ln w="10157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37919" y="89408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37919" y="883919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37919" y="87503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D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37919" y="86486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137919" y="85471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37919" y="84455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CF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137919" y="83566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137919" y="82550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37919" y="81533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1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37919" y="80518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37919" y="795019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3E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37919" y="78613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3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137919" y="77596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137919" y="765809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37919" y="75691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5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37919" y="74675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37919" y="73660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137919" y="72644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7E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137919" y="71628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37919" y="70739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37919" y="69723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137919" y="68706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37919" y="676909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137919" y="66801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137919" y="65785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CE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137919" y="64770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37919" y="63754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37919" y="62865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37919" y="61849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137919" y="60833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37919" y="598169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0E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137919" y="588009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1E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137919" y="57911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1E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137919" y="56895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2F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137919" y="558800"/>
            <a:ext cx="7205980" cy="22860"/>
          </a:xfrm>
          <a:custGeom>
            <a:avLst/>
            <a:gdLst/>
            <a:ahLst/>
            <a:cxnLst/>
            <a:rect l="l" t="t" r="r" b="b"/>
            <a:pathLst>
              <a:path w="7205980" h="22859">
                <a:moveTo>
                  <a:pt x="0" y="22859"/>
                </a:moveTo>
                <a:lnTo>
                  <a:pt x="7205980" y="22859"/>
                </a:lnTo>
                <a:lnTo>
                  <a:pt x="7205980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3F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137919" y="549909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3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137919" y="53975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4F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37919" y="529590"/>
            <a:ext cx="7205980" cy="21590"/>
          </a:xfrm>
          <a:custGeom>
            <a:avLst/>
            <a:gdLst/>
            <a:ahLst/>
            <a:cxnLst/>
            <a:rect l="l" t="t" r="r" b="b"/>
            <a:pathLst>
              <a:path w="7205980" h="21590">
                <a:moveTo>
                  <a:pt x="0" y="21590"/>
                </a:moveTo>
                <a:lnTo>
                  <a:pt x="7205980" y="21590"/>
                </a:lnTo>
                <a:lnTo>
                  <a:pt x="7205980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5F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39189" y="519430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5F1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139189" y="509269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6F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39189" y="500380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90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7F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39189" y="490219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90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7F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139189" y="480059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139189" y="469900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9F3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39189" y="461009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90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9F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139189" y="450850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90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AF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139189" y="440690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B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139189" y="430530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BF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139189" y="421640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90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C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139189" y="411480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90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DF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139189" y="401320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DF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139189" y="391159"/>
            <a:ext cx="7204709" cy="22860"/>
          </a:xfrm>
          <a:custGeom>
            <a:avLst/>
            <a:gdLst/>
            <a:ahLst/>
            <a:cxnLst/>
            <a:rect l="l" t="t" r="r" b="b"/>
            <a:pathLst>
              <a:path w="7204709" h="22859">
                <a:moveTo>
                  <a:pt x="0" y="22859"/>
                </a:moveTo>
                <a:lnTo>
                  <a:pt x="7204709" y="22859"/>
                </a:lnTo>
                <a:lnTo>
                  <a:pt x="7204709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EEF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139189" y="382270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89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FF6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39189" y="372109"/>
            <a:ext cx="7204709" cy="21590"/>
          </a:xfrm>
          <a:custGeom>
            <a:avLst/>
            <a:gdLst/>
            <a:ahLst/>
            <a:cxnLst/>
            <a:rect l="l" t="t" r="r" b="b"/>
            <a:pathLst>
              <a:path w="7204709" h="21589">
                <a:moveTo>
                  <a:pt x="0" y="21590"/>
                </a:moveTo>
                <a:lnTo>
                  <a:pt x="7204709" y="21590"/>
                </a:lnTo>
                <a:lnTo>
                  <a:pt x="720470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EFF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542068" y="379095"/>
            <a:ext cx="2800985" cy="0"/>
          </a:xfrm>
          <a:custGeom>
            <a:avLst/>
            <a:gdLst/>
            <a:ahLst/>
            <a:cxnLst/>
            <a:rect l="l" t="t" r="r" b="b"/>
            <a:pathLst>
              <a:path w="2800984">
                <a:moveTo>
                  <a:pt x="0" y="0"/>
                </a:moveTo>
                <a:lnTo>
                  <a:pt x="2800561" y="0"/>
                </a:lnTo>
              </a:path>
            </a:pathLst>
          </a:custGeom>
          <a:ln w="888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939713" y="373379"/>
            <a:ext cx="5683885" cy="0"/>
          </a:xfrm>
          <a:custGeom>
            <a:avLst/>
            <a:gdLst/>
            <a:ahLst/>
            <a:cxnLst/>
            <a:rect l="l" t="t" r="r" b="b"/>
            <a:pathLst>
              <a:path w="5683884">
                <a:moveTo>
                  <a:pt x="0" y="0"/>
                </a:moveTo>
                <a:lnTo>
                  <a:pt x="5683715" y="0"/>
                </a:lnTo>
              </a:path>
            </a:pathLst>
          </a:custGeom>
          <a:ln w="3175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139189" y="369570"/>
            <a:ext cx="4323080" cy="0"/>
          </a:xfrm>
          <a:custGeom>
            <a:avLst/>
            <a:gdLst/>
            <a:ahLst/>
            <a:cxnLst/>
            <a:rect l="l" t="t" r="r" b="b"/>
            <a:pathLst>
              <a:path w="4323080">
                <a:moveTo>
                  <a:pt x="0" y="0"/>
                </a:moveTo>
                <a:lnTo>
                  <a:pt x="4322825" y="0"/>
                </a:lnTo>
              </a:path>
            </a:pathLst>
          </a:custGeom>
          <a:ln w="5079">
            <a:solidFill>
              <a:srgbClr val="F0F7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021073" y="370838"/>
            <a:ext cx="4321810" cy="0"/>
          </a:xfrm>
          <a:custGeom>
            <a:avLst/>
            <a:gdLst/>
            <a:ahLst/>
            <a:cxnLst/>
            <a:rect l="l" t="t" r="r" b="b"/>
            <a:pathLst>
              <a:path w="4321809">
                <a:moveTo>
                  <a:pt x="0" y="0"/>
                </a:moveTo>
                <a:lnTo>
                  <a:pt x="4321556" y="0"/>
                </a:lnTo>
              </a:path>
            </a:pathLst>
          </a:custGeom>
          <a:ln w="7617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39189" y="365759"/>
            <a:ext cx="7204709" cy="547370"/>
          </a:xfrm>
          <a:custGeom>
            <a:avLst/>
            <a:gdLst/>
            <a:ahLst/>
            <a:cxnLst/>
            <a:rect l="l" t="t" r="r" b="b"/>
            <a:pathLst>
              <a:path w="7204709" h="547369">
                <a:moveTo>
                  <a:pt x="3602990" y="547369"/>
                </a:moveTo>
                <a:lnTo>
                  <a:pt x="0" y="547369"/>
                </a:lnTo>
                <a:lnTo>
                  <a:pt x="0" y="0"/>
                </a:lnTo>
                <a:lnTo>
                  <a:pt x="7204709" y="0"/>
                </a:lnTo>
                <a:lnTo>
                  <a:pt x="7204709" y="547369"/>
                </a:lnTo>
                <a:lnTo>
                  <a:pt x="3602990" y="547369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>
            <a:spLocks noGrp="1"/>
          </p:cNvSpPr>
          <p:nvPr>
            <p:ph type="title"/>
          </p:nvPr>
        </p:nvSpPr>
        <p:spPr>
          <a:xfrm>
            <a:off x="1143862" y="379095"/>
            <a:ext cx="7195820" cy="510540"/>
          </a:xfrm>
          <a:prstGeom prst="rect">
            <a:avLst/>
          </a:prstGeom>
          <a:solidFill>
            <a:srgbClr val="E1EFCE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244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Línea. </a:t>
            </a:r>
            <a:r>
              <a:rPr sz="2400" b="1" spc="-10" dirty="0">
                <a:solidFill>
                  <a:srgbClr val="000000"/>
                </a:solidFill>
                <a:latin typeface="Arial"/>
                <a:cs typeface="Arial"/>
              </a:rPr>
              <a:t>CURRÍCULUM</a:t>
            </a:r>
            <a:r>
              <a:rPr sz="2400" b="1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0000"/>
                </a:solidFill>
                <a:latin typeface="Arial"/>
                <a:cs typeface="Arial"/>
              </a:rPr>
              <a:t>COEDUCATIVO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4968240" y="1079500"/>
            <a:ext cx="3335020" cy="1060450"/>
          </a:xfrm>
          <a:custGeom>
            <a:avLst/>
            <a:gdLst/>
            <a:ahLst/>
            <a:cxnLst/>
            <a:rect l="l" t="t" r="r" b="b"/>
            <a:pathLst>
              <a:path w="3335020" h="1060450">
                <a:moveTo>
                  <a:pt x="553720" y="0"/>
                </a:moveTo>
                <a:lnTo>
                  <a:pt x="489955" y="1537"/>
                </a:lnTo>
                <a:lnTo>
                  <a:pt x="426946" y="5984"/>
                </a:lnTo>
                <a:lnTo>
                  <a:pt x="365450" y="13094"/>
                </a:lnTo>
                <a:lnTo>
                  <a:pt x="306222" y="22622"/>
                </a:lnTo>
                <a:lnTo>
                  <a:pt x="250018" y="34322"/>
                </a:lnTo>
                <a:lnTo>
                  <a:pt x="197595" y="47946"/>
                </a:lnTo>
                <a:lnTo>
                  <a:pt x="149708" y="63249"/>
                </a:lnTo>
                <a:lnTo>
                  <a:pt x="107114" y="79985"/>
                </a:lnTo>
                <a:lnTo>
                  <a:pt x="70569" y="97906"/>
                </a:lnTo>
                <a:lnTo>
                  <a:pt x="18650" y="136323"/>
                </a:lnTo>
                <a:lnTo>
                  <a:pt x="0" y="176529"/>
                </a:lnTo>
                <a:lnTo>
                  <a:pt x="0" y="308610"/>
                </a:lnTo>
                <a:lnTo>
                  <a:pt x="0" y="440689"/>
                </a:lnTo>
                <a:lnTo>
                  <a:pt x="0" y="621029"/>
                </a:lnTo>
                <a:lnTo>
                  <a:pt x="0" y="751839"/>
                </a:lnTo>
                <a:lnTo>
                  <a:pt x="0" y="883920"/>
                </a:lnTo>
                <a:lnTo>
                  <a:pt x="4788" y="904373"/>
                </a:lnTo>
                <a:lnTo>
                  <a:pt x="40829" y="944201"/>
                </a:lnTo>
                <a:lnTo>
                  <a:pt x="107114" y="981019"/>
                </a:lnTo>
                <a:lnTo>
                  <a:pt x="149708" y="997710"/>
                </a:lnTo>
                <a:lnTo>
                  <a:pt x="197595" y="1012940"/>
                </a:lnTo>
                <a:lnTo>
                  <a:pt x="250018" y="1026474"/>
                </a:lnTo>
                <a:lnTo>
                  <a:pt x="306222" y="1038076"/>
                </a:lnTo>
                <a:lnTo>
                  <a:pt x="365450" y="1047511"/>
                </a:lnTo>
                <a:lnTo>
                  <a:pt x="426946" y="1054542"/>
                </a:lnTo>
                <a:lnTo>
                  <a:pt x="489955" y="1058933"/>
                </a:lnTo>
                <a:lnTo>
                  <a:pt x="553720" y="1060450"/>
                </a:lnTo>
                <a:lnTo>
                  <a:pt x="969010" y="1060450"/>
                </a:lnTo>
                <a:lnTo>
                  <a:pt x="1384300" y="1060450"/>
                </a:lnTo>
                <a:lnTo>
                  <a:pt x="1949450" y="1060450"/>
                </a:lnTo>
                <a:lnTo>
                  <a:pt x="2364740" y="1060450"/>
                </a:lnTo>
                <a:lnTo>
                  <a:pt x="2780030" y="1060450"/>
                </a:lnTo>
                <a:lnTo>
                  <a:pt x="2843816" y="1058933"/>
                </a:lnTo>
                <a:lnTo>
                  <a:pt x="2906884" y="1054542"/>
                </a:lnTo>
                <a:lnTo>
                  <a:pt x="2968471" y="1047511"/>
                </a:lnTo>
                <a:lnTo>
                  <a:pt x="3027814" y="1038076"/>
                </a:lnTo>
                <a:lnTo>
                  <a:pt x="3084150" y="1026474"/>
                </a:lnTo>
                <a:lnTo>
                  <a:pt x="3136716" y="1012940"/>
                </a:lnTo>
                <a:lnTo>
                  <a:pt x="3184749" y="997710"/>
                </a:lnTo>
                <a:lnTo>
                  <a:pt x="3227486" y="981019"/>
                </a:lnTo>
                <a:lnTo>
                  <a:pt x="3264163" y="963105"/>
                </a:lnTo>
                <a:lnTo>
                  <a:pt x="3316288" y="924546"/>
                </a:lnTo>
                <a:lnTo>
                  <a:pt x="3335019" y="883920"/>
                </a:lnTo>
                <a:lnTo>
                  <a:pt x="3335019" y="751839"/>
                </a:lnTo>
                <a:lnTo>
                  <a:pt x="3335019" y="621029"/>
                </a:lnTo>
                <a:lnTo>
                  <a:pt x="3335019" y="440689"/>
                </a:lnTo>
                <a:lnTo>
                  <a:pt x="3335019" y="308610"/>
                </a:lnTo>
                <a:lnTo>
                  <a:pt x="3335019" y="176529"/>
                </a:lnTo>
                <a:lnTo>
                  <a:pt x="3330209" y="156326"/>
                </a:lnTo>
                <a:lnTo>
                  <a:pt x="3294018" y="116768"/>
                </a:lnTo>
                <a:lnTo>
                  <a:pt x="3227486" y="79985"/>
                </a:lnTo>
                <a:lnTo>
                  <a:pt x="3184749" y="63249"/>
                </a:lnTo>
                <a:lnTo>
                  <a:pt x="3136716" y="47946"/>
                </a:lnTo>
                <a:lnTo>
                  <a:pt x="3084150" y="34322"/>
                </a:lnTo>
                <a:lnTo>
                  <a:pt x="3027814" y="22622"/>
                </a:lnTo>
                <a:lnTo>
                  <a:pt x="2968471" y="13094"/>
                </a:lnTo>
                <a:lnTo>
                  <a:pt x="2906884" y="5984"/>
                </a:lnTo>
                <a:lnTo>
                  <a:pt x="2843816" y="1537"/>
                </a:lnTo>
                <a:lnTo>
                  <a:pt x="2780030" y="0"/>
                </a:lnTo>
                <a:lnTo>
                  <a:pt x="2364740" y="0"/>
                </a:lnTo>
                <a:lnTo>
                  <a:pt x="1949450" y="0"/>
                </a:lnTo>
                <a:lnTo>
                  <a:pt x="1384300" y="0"/>
                </a:lnTo>
                <a:lnTo>
                  <a:pt x="969010" y="0"/>
                </a:lnTo>
                <a:lnTo>
                  <a:pt x="553720" y="0"/>
                </a:lnTo>
                <a:close/>
              </a:path>
            </a:pathLst>
          </a:custGeom>
          <a:ln w="25518">
            <a:solidFill>
              <a:srgbClr val="7B9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 txBox="1"/>
          <p:nvPr/>
        </p:nvSpPr>
        <p:spPr>
          <a:xfrm>
            <a:off x="5397500" y="1049020"/>
            <a:ext cx="2468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Franklin Gothic Book"/>
                <a:cs typeface="Franklin Gothic Book"/>
              </a:rPr>
              <a:t>Para </a:t>
            </a:r>
            <a:r>
              <a:rPr sz="1800" spc="5" dirty="0">
                <a:latin typeface="Franklin Gothic Book"/>
                <a:cs typeface="Franklin Gothic Book"/>
              </a:rPr>
              <a:t>el </a:t>
            </a:r>
            <a:r>
              <a:rPr sz="1800" dirty="0">
                <a:latin typeface="Franklin Gothic Book"/>
                <a:cs typeface="Franklin Gothic Book"/>
              </a:rPr>
              <a:t>primer año: </a:t>
            </a:r>
            <a:r>
              <a:rPr sz="1800" spc="-10" dirty="0">
                <a:latin typeface="Franklin Gothic Book"/>
                <a:cs typeface="Franklin Gothic Book"/>
              </a:rPr>
              <a:t>ALGO  </a:t>
            </a:r>
            <a:r>
              <a:rPr sz="1800" spc="5" dirty="0">
                <a:latin typeface="Franklin Gothic Book"/>
                <a:cs typeface="Franklin Gothic Book"/>
              </a:rPr>
              <a:t>QUE PERMITIERA </a:t>
            </a:r>
            <a:r>
              <a:rPr sz="1800" dirty="0">
                <a:latin typeface="Franklin Gothic Book"/>
                <a:cs typeface="Franklin Gothic Book"/>
              </a:rPr>
              <a:t>LA  </a:t>
            </a:r>
            <a:r>
              <a:rPr sz="1800" spc="5" dirty="0">
                <a:latin typeface="Franklin Gothic Book"/>
                <a:cs typeface="Franklin Gothic Book"/>
              </a:rPr>
              <a:t>CONTINUIDAD DE </a:t>
            </a:r>
            <a:r>
              <a:rPr sz="1800" dirty="0">
                <a:latin typeface="Franklin Gothic Book"/>
                <a:cs typeface="Franklin Gothic Book"/>
              </a:rPr>
              <a:t>LA  </a:t>
            </a:r>
            <a:r>
              <a:rPr sz="1800" spc="-10" dirty="0">
                <a:latin typeface="Franklin Gothic Book"/>
                <a:cs typeface="Franklin Gothic Book"/>
              </a:rPr>
              <a:t>ATENCIÓN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175260" y="219709"/>
            <a:ext cx="963930" cy="165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5189220" cy="35547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08529" y="2410460"/>
            <a:ext cx="6935470" cy="4284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89220" y="137160"/>
            <a:ext cx="3845560" cy="2037080"/>
          </a:xfrm>
          <a:custGeom>
            <a:avLst/>
            <a:gdLst/>
            <a:ahLst/>
            <a:cxnLst/>
            <a:rect l="l" t="t" r="r" b="b"/>
            <a:pathLst>
              <a:path w="3845559" h="2037080">
                <a:moveTo>
                  <a:pt x="1922779" y="2037080"/>
                </a:moveTo>
                <a:lnTo>
                  <a:pt x="0" y="2037080"/>
                </a:lnTo>
                <a:lnTo>
                  <a:pt x="0" y="0"/>
                </a:lnTo>
                <a:lnTo>
                  <a:pt x="3845559" y="0"/>
                </a:lnTo>
                <a:lnTo>
                  <a:pt x="3845559" y="2037080"/>
                </a:lnTo>
                <a:lnTo>
                  <a:pt x="1922779" y="2037080"/>
                </a:lnTo>
                <a:close/>
              </a:path>
            </a:pathLst>
          </a:custGeom>
          <a:ln w="25518">
            <a:solidFill>
              <a:srgbClr val="F86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79390" y="436880"/>
            <a:ext cx="3864610" cy="0"/>
          </a:xfrm>
          <a:custGeom>
            <a:avLst/>
            <a:gdLst/>
            <a:ahLst/>
            <a:cxnLst/>
            <a:rect l="l" t="t" r="r" b="b"/>
            <a:pathLst>
              <a:path w="3864609">
                <a:moveTo>
                  <a:pt x="0" y="0"/>
                </a:moveTo>
                <a:lnTo>
                  <a:pt x="3864609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01978" y="154939"/>
            <a:ext cx="3892550" cy="198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835" marR="5080">
              <a:lnSpc>
                <a:spcPct val="105100"/>
              </a:lnSpc>
              <a:spcBef>
                <a:spcPts val="100"/>
              </a:spcBef>
            </a:pPr>
            <a:r>
              <a:rPr sz="1800" spc="-10" dirty="0">
                <a:latin typeface="Franklin Gothic Book"/>
                <a:cs typeface="Franklin Gothic Book"/>
                <a:hlinkClick r:id="rId4"/>
              </a:rPr>
              <a:t>Un informe </a:t>
            </a:r>
            <a:r>
              <a:rPr sz="1800" spc="-5" dirty="0">
                <a:latin typeface="Franklin Gothic Book"/>
                <a:cs typeface="Franklin Gothic Book"/>
                <a:hlinkClick r:id="rId4"/>
              </a:rPr>
              <a:t>publicado </a:t>
            </a:r>
            <a:r>
              <a:rPr sz="1800" spc="-15" dirty="0">
                <a:latin typeface="Franklin Gothic Book"/>
                <a:cs typeface="Franklin Gothic Book"/>
                <a:hlinkClick r:id="rId4"/>
              </a:rPr>
              <a:t>recientemente </a:t>
            </a:r>
            <a:r>
              <a:rPr sz="1800" spc="-5" dirty="0">
                <a:latin typeface="Franklin Gothic Book"/>
                <a:cs typeface="Franklin Gothic Book"/>
                <a:hlinkClick r:id="rId4"/>
              </a:rPr>
              <a:t>en </a:t>
            </a:r>
            <a:r>
              <a:rPr sz="1800" spc="-5" dirty="0">
                <a:latin typeface="Franklin Gothic Book"/>
                <a:cs typeface="Franklin Gothic Book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  <a:hlinkClick r:id="rId4"/>
              </a:rPr>
              <a:t>Science</a:t>
            </a:r>
            <a:r>
              <a:rPr sz="1800" spc="-5" dirty="0">
                <a:latin typeface="Franklin Gothic Book"/>
                <a:cs typeface="Franklin Gothic Book"/>
                <a:hlinkClick r:id="rId4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indica </a:t>
            </a:r>
            <a:r>
              <a:rPr sz="1800" spc="-10" dirty="0">
                <a:latin typeface="Franklin Gothic Book"/>
                <a:cs typeface="Franklin Gothic Book"/>
              </a:rPr>
              <a:t>que </a:t>
            </a:r>
            <a:r>
              <a:rPr sz="1800" dirty="0">
                <a:latin typeface="Franklin Gothic Book"/>
                <a:cs typeface="Franklin Gothic Book"/>
              </a:rPr>
              <a:t>las</a:t>
            </a:r>
            <a:r>
              <a:rPr sz="1800" spc="5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niñas</a:t>
            </a:r>
            <a:endParaRPr sz="1800">
              <a:latin typeface="Franklin Gothic Book"/>
              <a:cs typeface="Franklin Gothic Book"/>
            </a:endParaRPr>
          </a:p>
          <a:p>
            <a:pPr marL="76835" marR="372110">
              <a:lnSpc>
                <a:spcPct val="100000"/>
              </a:lnSpc>
              <a:spcBef>
                <a:spcPts val="110"/>
              </a:spcBef>
            </a:pPr>
            <a:r>
              <a:rPr sz="1800" spc="5" dirty="0">
                <a:latin typeface="Franklin Gothic Book"/>
                <a:cs typeface="Franklin Gothic Book"/>
              </a:rPr>
              <a:t>aprenden </a:t>
            </a:r>
            <a:r>
              <a:rPr sz="1800" dirty="0">
                <a:latin typeface="Franklin Gothic Book"/>
                <a:cs typeface="Franklin Gothic Book"/>
              </a:rPr>
              <a:t>a </a:t>
            </a:r>
            <a:r>
              <a:rPr sz="1800" spc="5" dirty="0">
                <a:latin typeface="Franklin Gothic Book"/>
                <a:cs typeface="Franklin Gothic Book"/>
              </a:rPr>
              <a:t>subestimar </a:t>
            </a:r>
            <a:r>
              <a:rPr sz="1800" dirty="0">
                <a:latin typeface="Franklin Gothic Book"/>
                <a:cs typeface="Franklin Gothic Book"/>
              </a:rPr>
              <a:t>las  </a:t>
            </a:r>
            <a:r>
              <a:rPr sz="1800" spc="5" dirty="0">
                <a:latin typeface="Franklin Gothic Book"/>
                <a:cs typeface="Franklin Gothic Book"/>
              </a:rPr>
              <a:t>capacidades de su </a:t>
            </a:r>
            <a:r>
              <a:rPr sz="1800" spc="-5" dirty="0">
                <a:latin typeface="Franklin Gothic Book"/>
                <a:cs typeface="Franklin Gothic Book"/>
              </a:rPr>
              <a:t>propio género </a:t>
            </a:r>
            <a:r>
              <a:rPr sz="1800" dirty="0">
                <a:latin typeface="Franklin Gothic Book"/>
                <a:cs typeface="Franklin Gothic Book"/>
              </a:rPr>
              <a:t>a  los </a:t>
            </a:r>
            <a:r>
              <a:rPr sz="1800" spc="5" dirty="0">
                <a:latin typeface="Franklin Gothic Book"/>
                <a:cs typeface="Franklin Gothic Book"/>
              </a:rPr>
              <a:t>seis </a:t>
            </a:r>
            <a:r>
              <a:rPr sz="1800" spc="10" dirty="0">
                <a:latin typeface="Franklin Gothic Book"/>
                <a:cs typeface="Franklin Gothic Book"/>
              </a:rPr>
              <a:t>años. </a:t>
            </a:r>
            <a:r>
              <a:rPr sz="1800" spc="-10" dirty="0">
                <a:latin typeface="Franklin Gothic Book"/>
                <a:cs typeface="Franklin Gothic Book"/>
              </a:rPr>
              <a:t>La </a:t>
            </a:r>
            <a:r>
              <a:rPr sz="1800" spc="-5" dirty="0">
                <a:latin typeface="Franklin Gothic Book"/>
                <a:cs typeface="Franklin Gothic Book"/>
              </a:rPr>
              <a:t>edad </a:t>
            </a:r>
            <a:r>
              <a:rPr sz="1800" dirty="0">
                <a:latin typeface="Franklin Gothic Book"/>
                <a:cs typeface="Franklin Gothic Book"/>
              </a:rPr>
              <a:t>en </a:t>
            </a:r>
            <a:r>
              <a:rPr sz="1800" spc="-5" dirty="0">
                <a:latin typeface="Franklin Gothic Book"/>
                <a:cs typeface="Franklin Gothic Book"/>
              </a:rPr>
              <a:t>la </a:t>
            </a:r>
            <a:r>
              <a:rPr sz="1800" spc="-10" dirty="0">
                <a:latin typeface="Franklin Gothic Book"/>
                <a:cs typeface="Franklin Gothic Book"/>
              </a:rPr>
              <a:t>que  </a:t>
            </a:r>
            <a:r>
              <a:rPr sz="1800" spc="-5" dirty="0">
                <a:latin typeface="Franklin Gothic Book"/>
                <a:cs typeface="Franklin Gothic Book"/>
              </a:rPr>
              <a:t>empieza la </a:t>
            </a:r>
            <a:r>
              <a:rPr sz="1800" spc="-10" dirty="0">
                <a:latin typeface="Franklin Gothic Book"/>
                <a:cs typeface="Franklin Gothic Book"/>
              </a:rPr>
              <a:t>formación obligatoria </a:t>
            </a:r>
            <a:r>
              <a:rPr sz="1800" dirty="0">
                <a:latin typeface="Franklin Gothic Book"/>
                <a:cs typeface="Franklin Gothic Book"/>
              </a:rPr>
              <a:t>en  </a:t>
            </a:r>
            <a:r>
              <a:rPr sz="1800" spc="-5" dirty="0">
                <a:latin typeface="Franklin Gothic Book"/>
                <a:cs typeface="Franklin Gothic Book"/>
              </a:rPr>
              <a:t>muchos</a:t>
            </a:r>
            <a:r>
              <a:rPr sz="1800" spc="5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países.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7789" y="3680459"/>
            <a:ext cx="2856230" cy="1888489"/>
          </a:xfrm>
          <a:custGeom>
            <a:avLst/>
            <a:gdLst/>
            <a:ahLst/>
            <a:cxnLst/>
            <a:rect l="l" t="t" r="r" b="b"/>
            <a:pathLst>
              <a:path w="2856230" h="1888489">
                <a:moveTo>
                  <a:pt x="2512060" y="0"/>
                </a:moveTo>
                <a:lnTo>
                  <a:pt x="0" y="783589"/>
                </a:lnTo>
                <a:lnTo>
                  <a:pt x="344170" y="1888489"/>
                </a:lnTo>
                <a:lnTo>
                  <a:pt x="2856230" y="1104900"/>
                </a:lnTo>
                <a:lnTo>
                  <a:pt x="251206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789" y="3680459"/>
            <a:ext cx="2856230" cy="1888489"/>
          </a:xfrm>
          <a:custGeom>
            <a:avLst/>
            <a:gdLst/>
            <a:ahLst/>
            <a:cxnLst/>
            <a:rect l="l" t="t" r="r" b="b"/>
            <a:pathLst>
              <a:path w="2856230" h="1888489">
                <a:moveTo>
                  <a:pt x="1600199" y="1496059"/>
                </a:moveTo>
                <a:lnTo>
                  <a:pt x="344170" y="1888489"/>
                </a:lnTo>
                <a:lnTo>
                  <a:pt x="0" y="783589"/>
                </a:lnTo>
                <a:lnTo>
                  <a:pt x="2512060" y="0"/>
                </a:lnTo>
                <a:lnTo>
                  <a:pt x="2856230" y="1104900"/>
                </a:lnTo>
                <a:lnTo>
                  <a:pt x="1600199" y="1496059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789" y="3680459"/>
            <a:ext cx="2856230" cy="1888489"/>
          </a:xfrm>
          <a:custGeom>
            <a:avLst/>
            <a:gdLst/>
            <a:ahLst/>
            <a:cxnLst/>
            <a:rect l="l" t="t" r="r" b="b"/>
            <a:pathLst>
              <a:path w="2856230" h="1888489">
                <a:moveTo>
                  <a:pt x="2512060" y="0"/>
                </a:moveTo>
                <a:lnTo>
                  <a:pt x="0" y="783589"/>
                </a:lnTo>
                <a:lnTo>
                  <a:pt x="344170" y="1888489"/>
                </a:lnTo>
                <a:lnTo>
                  <a:pt x="2856230" y="1104900"/>
                </a:lnTo>
                <a:lnTo>
                  <a:pt x="251206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789" y="3680459"/>
            <a:ext cx="2856230" cy="1888489"/>
          </a:xfrm>
          <a:custGeom>
            <a:avLst/>
            <a:gdLst/>
            <a:ahLst/>
            <a:cxnLst/>
            <a:rect l="l" t="t" r="r" b="b"/>
            <a:pathLst>
              <a:path w="2856230" h="1888489">
                <a:moveTo>
                  <a:pt x="1600199" y="1497329"/>
                </a:moveTo>
                <a:lnTo>
                  <a:pt x="344170" y="1888489"/>
                </a:lnTo>
                <a:lnTo>
                  <a:pt x="0" y="783589"/>
                </a:lnTo>
                <a:lnTo>
                  <a:pt x="2512060" y="0"/>
                </a:lnTo>
                <a:lnTo>
                  <a:pt x="2856230" y="1104900"/>
                </a:lnTo>
                <a:lnTo>
                  <a:pt x="1600199" y="1497329"/>
                </a:lnTo>
                <a:close/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 rot="20580000">
            <a:off x="169415" y="4140951"/>
            <a:ext cx="2420976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sz="1200" spc="-10" dirty="0">
                <a:latin typeface="Franklin Gothic Book"/>
                <a:cs typeface="Franklin Gothic Book"/>
              </a:rPr>
              <a:t>Imágen</a:t>
            </a:r>
            <a:r>
              <a:rPr sz="1800" spc="-15" baseline="2314" dirty="0">
                <a:latin typeface="Franklin Gothic Book"/>
                <a:cs typeface="Franklin Gothic Book"/>
              </a:rPr>
              <a:t>e</a:t>
            </a:r>
            <a:r>
              <a:rPr sz="1200" spc="-10" dirty="0">
                <a:latin typeface="Franklin Gothic Book"/>
                <a:cs typeface="Franklin Gothic Book"/>
              </a:rPr>
              <a:t>s </a:t>
            </a:r>
            <a:r>
              <a:rPr sz="1800" spc="-7" baseline="2314" dirty="0">
                <a:latin typeface="Franklin Gothic Book"/>
                <a:cs typeface="Franklin Gothic Book"/>
              </a:rPr>
              <a:t>de </a:t>
            </a:r>
            <a:r>
              <a:rPr sz="1800" spc="-15" baseline="2314" dirty="0">
                <a:latin typeface="Franklin Gothic Book"/>
                <a:cs typeface="Franklin Gothic Book"/>
              </a:rPr>
              <a:t>Público digita</a:t>
            </a:r>
            <a:r>
              <a:rPr sz="1800" spc="-15" baseline="4629" dirty="0">
                <a:latin typeface="Franklin Gothic Book"/>
                <a:cs typeface="Franklin Gothic Book"/>
              </a:rPr>
              <a:t>l</a:t>
            </a:r>
            <a:r>
              <a:rPr sz="1800" spc="-97" baseline="4629" dirty="0">
                <a:latin typeface="Franklin Gothic Book"/>
                <a:cs typeface="Franklin Gothic Book"/>
              </a:rPr>
              <a:t> </a:t>
            </a:r>
            <a:r>
              <a:rPr sz="1800" spc="-15" baseline="4629" dirty="0">
                <a:latin typeface="Franklin Gothic Book"/>
                <a:cs typeface="Franklin Gothic Book"/>
              </a:rPr>
              <a:t>”igualdad</a:t>
            </a:r>
            <a:endParaRPr sz="1800" baseline="4629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 txBox="1"/>
          <p:nvPr/>
        </p:nvSpPr>
        <p:spPr>
          <a:xfrm rot="20580000">
            <a:off x="261649" y="4488825"/>
            <a:ext cx="1650228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10"/>
              </a:lnSpc>
            </a:pPr>
            <a:r>
              <a:rPr sz="1200" spc="-10" dirty="0">
                <a:latin typeface="Franklin Gothic Book"/>
                <a:cs typeface="Franklin Gothic Book"/>
              </a:rPr>
              <a:t>en las aula</a:t>
            </a:r>
            <a:r>
              <a:rPr sz="1800" spc="-15" baseline="2314" dirty="0">
                <a:latin typeface="Franklin Gothic Book"/>
                <a:cs typeface="Franklin Gothic Book"/>
              </a:rPr>
              <a:t>s”</a:t>
            </a:r>
            <a:r>
              <a:rPr sz="1800" spc="-89" baseline="2314" dirty="0">
                <a:latin typeface="Franklin Gothic Book"/>
                <a:cs typeface="Franklin Gothic Book"/>
              </a:rPr>
              <a:t> </a:t>
            </a:r>
            <a:r>
              <a:rPr sz="1800" spc="-44" baseline="2314" dirty="0">
                <a:latin typeface="Franklin Gothic Book"/>
                <a:cs typeface="Franklin Gothic Book"/>
              </a:rPr>
              <a:t>14-10-2017</a:t>
            </a:r>
            <a:endParaRPr sz="1800" baseline="2314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 txBox="1"/>
          <p:nvPr/>
        </p:nvSpPr>
        <p:spPr>
          <a:xfrm rot="20580000">
            <a:off x="1768116" y="4166184"/>
            <a:ext cx="27598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dirty="0">
                <a:latin typeface="Franklin Gothic Book"/>
                <a:cs typeface="Franklin Gothic Book"/>
              </a:rPr>
              <a:t>“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 txBox="1"/>
          <p:nvPr/>
        </p:nvSpPr>
        <p:spPr>
          <a:xfrm rot="20580000">
            <a:off x="321741" y="4597968"/>
            <a:ext cx="2373291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5" dirty="0">
                <a:latin typeface="Franklin Gothic Book"/>
                <a:cs typeface="Franklin Gothic Book"/>
              </a:rPr>
              <a:t>Culpan</a:t>
            </a:r>
            <a:r>
              <a:rPr sz="3000" spc="-22" baseline="1388" dirty="0">
                <a:latin typeface="Franklin Gothic Book"/>
                <a:cs typeface="Franklin Gothic Book"/>
              </a:rPr>
              <a:t>” </a:t>
            </a:r>
            <a:r>
              <a:rPr sz="3000" baseline="1388" dirty="0">
                <a:latin typeface="Franklin Gothic Book"/>
                <a:cs typeface="Franklin Gothic Book"/>
              </a:rPr>
              <a:t>a </a:t>
            </a:r>
            <a:r>
              <a:rPr sz="3000" spc="-15" baseline="1388" dirty="0">
                <a:latin typeface="Franklin Gothic Book"/>
                <a:cs typeface="Franklin Gothic Book"/>
              </a:rPr>
              <a:t>las</a:t>
            </a:r>
            <a:r>
              <a:rPr sz="3000" spc="-120" baseline="1388" dirty="0">
                <a:latin typeface="Franklin Gothic Book"/>
                <a:cs typeface="Franklin Gothic Book"/>
              </a:rPr>
              <a:t> </a:t>
            </a:r>
            <a:r>
              <a:rPr sz="3000" spc="-22" baseline="1388" dirty="0">
                <a:latin typeface="Franklin Gothic Book"/>
                <a:cs typeface="Franklin Gothic Book"/>
              </a:rPr>
              <a:t>muje</a:t>
            </a:r>
            <a:r>
              <a:rPr sz="3000" spc="-22" baseline="2777" dirty="0">
                <a:latin typeface="Franklin Gothic Book"/>
                <a:cs typeface="Franklin Gothic Book"/>
              </a:rPr>
              <a:t>res</a:t>
            </a:r>
            <a:endParaRPr sz="3000" baseline="2777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 txBox="1"/>
          <p:nvPr/>
        </p:nvSpPr>
        <p:spPr>
          <a:xfrm rot="20580000">
            <a:off x="426155" y="5004806"/>
            <a:ext cx="1597033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0" dirty="0">
                <a:latin typeface="Franklin Gothic Book"/>
                <a:cs typeface="Franklin Gothic Book"/>
              </a:rPr>
              <a:t>del</a:t>
            </a:r>
            <a:r>
              <a:rPr sz="2000" spc="-85" dirty="0">
                <a:latin typeface="Franklin Gothic Book"/>
                <a:cs typeface="Franklin Gothic Book"/>
              </a:rPr>
              <a:t> </a:t>
            </a:r>
            <a:r>
              <a:rPr sz="2000" spc="-15" dirty="0">
                <a:latin typeface="Franklin Gothic Book"/>
                <a:cs typeface="Franklin Gothic Book"/>
              </a:rPr>
              <a:t>des</a:t>
            </a:r>
            <a:r>
              <a:rPr sz="3000" spc="-22" baseline="1388" dirty="0">
                <a:latin typeface="Franklin Gothic Book"/>
                <a:cs typeface="Franklin Gothic Book"/>
              </a:rPr>
              <a:t>empleo</a:t>
            </a:r>
            <a:endParaRPr sz="3000" baseline="1388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840219" y="6120129"/>
            <a:ext cx="2303780" cy="603250"/>
          </a:xfrm>
          <a:custGeom>
            <a:avLst/>
            <a:gdLst/>
            <a:ahLst/>
            <a:cxnLst/>
            <a:rect l="l" t="t" r="r" b="b"/>
            <a:pathLst>
              <a:path w="2303779" h="603250">
                <a:moveTo>
                  <a:pt x="2303779" y="0"/>
                </a:moveTo>
                <a:lnTo>
                  <a:pt x="0" y="0"/>
                </a:lnTo>
                <a:lnTo>
                  <a:pt x="0" y="603250"/>
                </a:lnTo>
                <a:lnTo>
                  <a:pt x="2303779" y="603250"/>
                </a:lnTo>
                <a:lnTo>
                  <a:pt x="2303779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917690" y="6129020"/>
            <a:ext cx="1520190" cy="55626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>
              <a:lnSpc>
                <a:spcPts val="2020"/>
              </a:lnSpc>
              <a:spcBef>
                <a:spcPts val="284"/>
              </a:spcBef>
            </a:pPr>
            <a:r>
              <a:rPr sz="1800" spc="-10" dirty="0">
                <a:latin typeface="Arial"/>
                <a:cs typeface="Arial"/>
              </a:rPr>
              <a:t>Roles  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re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os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159" y="6499876"/>
            <a:ext cx="8388350" cy="91440"/>
          </a:xfrm>
          <a:custGeom>
            <a:avLst/>
            <a:gdLst/>
            <a:ahLst/>
            <a:cxnLst/>
            <a:rect l="l" t="t" r="r" b="b"/>
            <a:pathLst>
              <a:path w="8388350" h="91440">
                <a:moveTo>
                  <a:pt x="0" y="0"/>
                </a:moveTo>
                <a:lnTo>
                  <a:pt x="0" y="91423"/>
                </a:lnTo>
                <a:lnTo>
                  <a:pt x="8388350" y="91423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B1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4159" y="6408434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1"/>
                </a:lnTo>
                <a:lnTo>
                  <a:pt x="8388350" y="106665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B2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4159" y="6316994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3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B3C4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4159" y="622555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2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4159" y="6132843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08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B5C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4159" y="604140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1"/>
                </a:lnTo>
                <a:lnTo>
                  <a:pt x="8388350" y="10666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6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4159" y="594996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7C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4159" y="585852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8C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4159" y="576708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9C9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4159" y="5674373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08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BACA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4159" y="558293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1"/>
                </a:lnTo>
                <a:lnTo>
                  <a:pt x="8388350" y="106665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BB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159" y="549149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3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B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4159" y="5400050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2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D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4159" y="5307341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09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BE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4159" y="5215900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BF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4159" y="5124460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0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4159" y="5033020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1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4159" y="4941580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C2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4159" y="4848871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09"/>
                </a:lnTo>
                <a:lnTo>
                  <a:pt x="8388350" y="106662"/>
                </a:lnTo>
                <a:lnTo>
                  <a:pt x="8388350" y="15221"/>
                </a:lnTo>
                <a:lnTo>
                  <a:pt x="0" y="0"/>
                </a:lnTo>
                <a:close/>
              </a:path>
            </a:pathLst>
          </a:custGeom>
          <a:solidFill>
            <a:srgbClr val="C3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4159" y="4757429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2"/>
                </a:lnTo>
                <a:lnTo>
                  <a:pt x="8388350" y="106663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C4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4159" y="4665988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5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4159" y="4574548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6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4159" y="4481839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09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C7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4159" y="4390399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0"/>
                </a:lnTo>
                <a:lnTo>
                  <a:pt x="8388350" y="106663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C8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4159" y="4298958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9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4159" y="4207518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A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4159" y="4116078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CC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4159" y="4024638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3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CC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4159" y="3931927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11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CD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4159" y="3840486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E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4159" y="3749046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CF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159" y="3657606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0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4159" y="3564896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2709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D1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4159" y="3473456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79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D2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64159" y="3382016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3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D3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64159" y="3290574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2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4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64159" y="3199134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5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4159" y="3106424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2709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D6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4159" y="3014984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7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4159" y="2923544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4159" y="2832104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9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4159" y="2739394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2709"/>
                </a:lnTo>
                <a:lnTo>
                  <a:pt x="8388350" y="106664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DA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4159" y="2647954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40"/>
                </a:lnTo>
                <a:lnTo>
                  <a:pt x="8388350" y="106663"/>
                </a:lnTo>
                <a:lnTo>
                  <a:pt x="8388350" y="15221"/>
                </a:lnTo>
                <a:lnTo>
                  <a:pt x="0" y="0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4159" y="2556514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39"/>
                </a:lnTo>
                <a:lnTo>
                  <a:pt x="8388350" y="106661"/>
                </a:lnTo>
                <a:lnTo>
                  <a:pt x="8388350" y="15221"/>
                </a:lnTo>
                <a:lnTo>
                  <a:pt x="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4159" y="246507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42"/>
                </a:lnTo>
                <a:lnTo>
                  <a:pt x="8388350" y="106664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D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4159" y="237363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40"/>
                </a:lnTo>
                <a:lnTo>
                  <a:pt x="8388350" y="105395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DE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4159" y="228092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2709"/>
                </a:lnTo>
                <a:lnTo>
                  <a:pt x="8388350" y="106665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DF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64159" y="218948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40"/>
                </a:lnTo>
                <a:lnTo>
                  <a:pt x="8388350" y="106663"/>
                </a:lnTo>
                <a:lnTo>
                  <a:pt x="8388350" y="15223"/>
                </a:lnTo>
                <a:lnTo>
                  <a:pt x="0" y="0"/>
                </a:lnTo>
                <a:close/>
              </a:path>
            </a:pathLst>
          </a:custGeom>
          <a:solidFill>
            <a:srgbClr val="E0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4159" y="209804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40"/>
                </a:lnTo>
                <a:lnTo>
                  <a:pt x="8388350" y="106664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E1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64159" y="2006602"/>
            <a:ext cx="8388350" cy="105410"/>
          </a:xfrm>
          <a:custGeom>
            <a:avLst/>
            <a:gdLst/>
            <a:ahLst/>
            <a:cxnLst/>
            <a:rect l="l" t="t" r="r" b="b"/>
            <a:pathLst>
              <a:path w="8388350" h="105410">
                <a:moveTo>
                  <a:pt x="0" y="0"/>
                </a:moveTo>
                <a:lnTo>
                  <a:pt x="0" y="91439"/>
                </a:lnTo>
                <a:lnTo>
                  <a:pt x="8388350" y="105393"/>
                </a:lnTo>
                <a:lnTo>
                  <a:pt x="8388350" y="13953"/>
                </a:lnTo>
                <a:lnTo>
                  <a:pt x="0" y="0"/>
                </a:lnTo>
                <a:close/>
              </a:path>
            </a:pathLst>
          </a:custGeom>
          <a:solidFill>
            <a:srgbClr val="E2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64159" y="191389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2709"/>
                </a:lnTo>
                <a:lnTo>
                  <a:pt x="8388350" y="106662"/>
                </a:lnTo>
                <a:lnTo>
                  <a:pt x="8388350" y="15221"/>
                </a:lnTo>
                <a:lnTo>
                  <a:pt x="0" y="0"/>
                </a:lnTo>
                <a:close/>
              </a:path>
            </a:pathLst>
          </a:custGeom>
          <a:solidFill>
            <a:srgbClr val="E3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64159" y="182245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39"/>
                </a:lnTo>
                <a:lnTo>
                  <a:pt x="8388350" y="106661"/>
                </a:lnTo>
                <a:lnTo>
                  <a:pt x="8388350" y="15221"/>
                </a:lnTo>
                <a:lnTo>
                  <a:pt x="0" y="0"/>
                </a:lnTo>
                <a:close/>
              </a:path>
            </a:pathLst>
          </a:custGeom>
          <a:solidFill>
            <a:srgbClr val="E4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4159" y="1731012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39"/>
                </a:lnTo>
                <a:lnTo>
                  <a:pt x="8388350" y="106661"/>
                </a:lnTo>
                <a:lnTo>
                  <a:pt x="8388350" y="15221"/>
                </a:lnTo>
                <a:lnTo>
                  <a:pt x="0" y="0"/>
                </a:lnTo>
                <a:close/>
              </a:path>
            </a:pathLst>
          </a:custGeom>
          <a:solidFill>
            <a:srgbClr val="E5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64159" y="1639570"/>
            <a:ext cx="8388350" cy="106680"/>
          </a:xfrm>
          <a:custGeom>
            <a:avLst/>
            <a:gdLst/>
            <a:ahLst/>
            <a:cxnLst/>
            <a:rect l="l" t="t" r="r" b="b"/>
            <a:pathLst>
              <a:path w="8388350" h="106680">
                <a:moveTo>
                  <a:pt x="0" y="0"/>
                </a:moveTo>
                <a:lnTo>
                  <a:pt x="0" y="91442"/>
                </a:lnTo>
                <a:lnTo>
                  <a:pt x="8388350" y="106663"/>
                </a:lnTo>
                <a:lnTo>
                  <a:pt x="8388350" y="13955"/>
                </a:lnTo>
                <a:lnTo>
                  <a:pt x="0" y="0"/>
                </a:lnTo>
                <a:close/>
              </a:path>
            </a:pathLst>
          </a:custGeom>
          <a:solidFill>
            <a:srgbClr val="E6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64159" y="1562100"/>
            <a:ext cx="8388350" cy="91440"/>
          </a:xfrm>
          <a:custGeom>
            <a:avLst/>
            <a:gdLst/>
            <a:ahLst/>
            <a:cxnLst/>
            <a:rect l="l" t="t" r="r" b="b"/>
            <a:pathLst>
              <a:path w="8388350" h="91439">
                <a:moveTo>
                  <a:pt x="8388350" y="0"/>
                </a:moveTo>
                <a:lnTo>
                  <a:pt x="0" y="0"/>
                </a:lnTo>
                <a:lnTo>
                  <a:pt x="0" y="77470"/>
                </a:lnTo>
                <a:lnTo>
                  <a:pt x="8388350" y="91425"/>
                </a:lnTo>
                <a:lnTo>
                  <a:pt x="8388350" y="0"/>
                </a:lnTo>
                <a:close/>
              </a:path>
            </a:pathLst>
          </a:custGeom>
          <a:solidFill>
            <a:srgbClr val="E8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64159" y="1563369"/>
            <a:ext cx="8388350" cy="5027930"/>
          </a:xfrm>
          <a:custGeom>
            <a:avLst/>
            <a:gdLst/>
            <a:ahLst/>
            <a:cxnLst/>
            <a:rect l="l" t="t" r="r" b="b"/>
            <a:pathLst>
              <a:path w="8388350" h="5027930">
                <a:moveTo>
                  <a:pt x="4194810" y="5027930"/>
                </a:moveTo>
                <a:lnTo>
                  <a:pt x="0" y="5027930"/>
                </a:lnTo>
                <a:lnTo>
                  <a:pt x="0" y="0"/>
                </a:lnTo>
                <a:lnTo>
                  <a:pt x="8388350" y="0"/>
                </a:lnTo>
                <a:lnTo>
                  <a:pt x="8388350" y="5027930"/>
                </a:lnTo>
                <a:lnTo>
                  <a:pt x="4194810" y="5027930"/>
                </a:lnTo>
                <a:close/>
              </a:path>
            </a:pathLst>
          </a:custGeom>
          <a:ln w="9344">
            <a:solidFill>
              <a:srgbClr val="4B6A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41629" y="1687830"/>
            <a:ext cx="13462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20" dirty="0">
                <a:latin typeface="Wingdings"/>
                <a:cs typeface="Wingdings"/>
              </a:rPr>
              <a:t></a:t>
            </a:r>
            <a:endParaRPr sz="1050">
              <a:latin typeface="Wingdings"/>
              <a:cs typeface="Wingding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41629" y="5275579"/>
            <a:ext cx="12573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Wingdings"/>
                <a:cs typeface="Wingdings"/>
              </a:rPr>
              <a:t></a:t>
            </a:r>
            <a:endParaRPr sz="1000">
              <a:latin typeface="Wingdings"/>
              <a:cs typeface="Wingding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1629" y="5610859"/>
            <a:ext cx="12573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Wingdings"/>
                <a:cs typeface="Wingdings"/>
              </a:rPr>
              <a:t></a:t>
            </a:r>
            <a:endParaRPr sz="1000">
              <a:latin typeface="Wingdings"/>
              <a:cs typeface="Wingding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1629" y="5946140"/>
            <a:ext cx="12573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Wingdings"/>
                <a:cs typeface="Wingdings"/>
              </a:rPr>
              <a:t></a:t>
            </a:r>
            <a:endParaRPr sz="1000">
              <a:latin typeface="Wingdings"/>
              <a:cs typeface="Wingding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1629" y="6281420"/>
            <a:ext cx="12573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latin typeface="Wingdings"/>
                <a:cs typeface="Wingdings"/>
              </a:rPr>
              <a:t></a:t>
            </a:r>
            <a:endParaRPr sz="1000">
              <a:latin typeface="Wingdings"/>
              <a:cs typeface="Wingding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4530" y="1595120"/>
            <a:ext cx="7884159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2765">
              <a:lnSpc>
                <a:spcPct val="100000"/>
              </a:lnSpc>
              <a:spcBef>
                <a:spcPts val="100"/>
              </a:spcBef>
              <a:tabLst>
                <a:tab pos="6949440" algn="l"/>
              </a:tabLst>
            </a:pPr>
            <a:r>
              <a:rPr sz="2400" spc="15" dirty="0">
                <a:latin typeface="Franklin Gothic Book"/>
                <a:cs typeface="Franklin Gothic Book"/>
              </a:rPr>
              <a:t>“</a:t>
            </a:r>
            <a:r>
              <a:rPr sz="2400" spc="-5" dirty="0">
                <a:latin typeface="Franklin Gothic Book"/>
                <a:cs typeface="Franklin Gothic Book"/>
              </a:rPr>
              <a:t>N</a:t>
            </a:r>
            <a:r>
              <a:rPr sz="2400" dirty="0">
                <a:latin typeface="Franklin Gothic Book"/>
                <a:cs typeface="Franklin Gothic Book"/>
              </a:rPr>
              <a:t>i</a:t>
            </a:r>
            <a:r>
              <a:rPr sz="2400" spc="20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u</a:t>
            </a:r>
            <a:r>
              <a:rPr sz="2400" dirty="0">
                <a:latin typeface="Franklin Gothic Book"/>
                <a:cs typeface="Franklin Gothic Book"/>
              </a:rPr>
              <a:t>n</a:t>
            </a:r>
            <a:r>
              <a:rPr sz="2400" spc="15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be</a:t>
            </a:r>
            <a:r>
              <a:rPr sz="2400" spc="10" dirty="0">
                <a:latin typeface="Franklin Gothic Book"/>
                <a:cs typeface="Franklin Gothic Book"/>
              </a:rPr>
              <a:t>s</a:t>
            </a:r>
            <a:r>
              <a:rPr sz="2400" spc="5" dirty="0">
                <a:latin typeface="Franklin Gothic Book"/>
                <a:cs typeface="Franklin Gothic Book"/>
              </a:rPr>
              <a:t>i</a:t>
            </a:r>
            <a:r>
              <a:rPr sz="2400" spc="-20" dirty="0">
                <a:latin typeface="Franklin Gothic Book"/>
                <a:cs typeface="Franklin Gothic Book"/>
              </a:rPr>
              <a:t>t</a:t>
            </a:r>
            <a:r>
              <a:rPr sz="2400" dirty="0">
                <a:latin typeface="Franklin Gothic Book"/>
                <a:cs typeface="Franklin Gothic Book"/>
              </a:rPr>
              <a:t>o</a:t>
            </a:r>
            <a:r>
              <a:rPr sz="2400" spc="15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a</a:t>
            </a:r>
            <a:r>
              <a:rPr sz="2400" spc="25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la</a:t>
            </a:r>
            <a:r>
              <a:rPr sz="2400" spc="25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fue</a:t>
            </a:r>
            <a:r>
              <a:rPr sz="2400" spc="25" dirty="0">
                <a:latin typeface="Franklin Gothic Book"/>
                <a:cs typeface="Franklin Gothic Book"/>
              </a:rPr>
              <a:t>r</a:t>
            </a:r>
            <a:r>
              <a:rPr sz="2400" spc="10" dirty="0">
                <a:latin typeface="Franklin Gothic Book"/>
                <a:cs typeface="Franklin Gothic Book"/>
              </a:rPr>
              <a:t>z</a:t>
            </a:r>
            <a:r>
              <a:rPr sz="2400" spc="5" dirty="0">
                <a:latin typeface="Franklin Gothic Book"/>
                <a:cs typeface="Franklin Gothic Book"/>
              </a:rPr>
              <a:t>a</a:t>
            </a:r>
            <a:r>
              <a:rPr sz="2400" spc="60" dirty="0">
                <a:latin typeface="Franklin Gothic Book"/>
                <a:cs typeface="Franklin Gothic Book"/>
              </a:rPr>
              <a:t>”</a:t>
            </a:r>
            <a:r>
              <a:rPr sz="2400" dirty="0">
                <a:latin typeface="Franklin Gothic Book"/>
                <a:cs typeface="Franklin Gothic Book"/>
              </a:rPr>
              <a:t>. c</a:t>
            </a:r>
            <a:r>
              <a:rPr sz="2400" spc="-5" dirty="0">
                <a:latin typeface="Franklin Gothic Book"/>
                <a:cs typeface="Franklin Gothic Book"/>
              </a:rPr>
              <a:t>l</a:t>
            </a:r>
            <a:r>
              <a:rPr sz="2400" spc="-60" dirty="0">
                <a:latin typeface="Franklin Gothic Book"/>
                <a:cs typeface="Franklin Gothic Book"/>
              </a:rPr>
              <a:t>a</a:t>
            </a:r>
            <a:r>
              <a:rPr sz="2400" spc="-30" dirty="0">
                <a:latin typeface="Franklin Gothic Book"/>
                <a:cs typeface="Franklin Gothic Book"/>
              </a:rPr>
              <a:t>v</a:t>
            </a:r>
            <a:r>
              <a:rPr sz="2400" spc="-5" dirty="0">
                <a:latin typeface="Franklin Gothic Book"/>
                <a:cs typeface="Franklin Gothic Book"/>
              </a:rPr>
              <a:t>e</a:t>
            </a:r>
            <a:r>
              <a:rPr sz="2400" dirty="0">
                <a:latin typeface="Franklin Gothic Book"/>
                <a:cs typeface="Franklin Gothic Book"/>
              </a:rPr>
              <a:t>s</a:t>
            </a:r>
            <a:r>
              <a:rPr sz="2400" spc="-5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d</a:t>
            </a:r>
            <a:r>
              <a:rPr sz="2400" dirty="0">
                <a:latin typeface="Franklin Gothic Book"/>
                <a:cs typeface="Franklin Gothic Book"/>
              </a:rPr>
              <a:t>e</a:t>
            </a:r>
            <a:r>
              <a:rPr sz="2400" spc="-15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la</a:t>
            </a:r>
            <a:r>
              <a:rPr sz="2400" spc="-5" dirty="0">
                <a:latin typeface="Franklin Gothic Book"/>
                <a:cs typeface="Franklin Gothic Book"/>
              </a:rPr>
              <a:t> in</a:t>
            </a:r>
            <a:r>
              <a:rPr sz="2400" spc="-40" dirty="0">
                <a:latin typeface="Franklin Gothic Book"/>
                <a:cs typeface="Franklin Gothic Book"/>
              </a:rPr>
              <a:t>t</a:t>
            </a:r>
            <a:r>
              <a:rPr sz="2400" spc="-5" dirty="0">
                <a:latin typeface="Franklin Gothic Book"/>
                <a:cs typeface="Franklin Gothic Book"/>
              </a:rPr>
              <a:t>e</a:t>
            </a:r>
            <a:r>
              <a:rPr sz="2400" spc="5" dirty="0">
                <a:latin typeface="Franklin Gothic Book"/>
                <a:cs typeface="Franklin Gothic Book"/>
              </a:rPr>
              <a:t>r</a:t>
            </a:r>
            <a:r>
              <a:rPr sz="2400" spc="-5" dirty="0">
                <a:latin typeface="Franklin Gothic Book"/>
                <a:cs typeface="Franklin Gothic Book"/>
              </a:rPr>
              <a:t>i</a:t>
            </a:r>
            <a:r>
              <a:rPr sz="2400" dirty="0">
                <a:latin typeface="Franklin Gothic Book"/>
                <a:cs typeface="Franklin Gothic Book"/>
              </a:rPr>
              <a:t>o</a:t>
            </a:r>
            <a:r>
              <a:rPr sz="2400" spc="-5" dirty="0">
                <a:latin typeface="Franklin Gothic Book"/>
                <a:cs typeface="Franklin Gothic Book"/>
              </a:rPr>
              <a:t>ri</a:t>
            </a:r>
            <a:r>
              <a:rPr sz="2400" dirty="0">
                <a:latin typeface="Franklin Gothic Book"/>
                <a:cs typeface="Franklin Gothic Book"/>
              </a:rPr>
              <a:t>z</a:t>
            </a:r>
            <a:r>
              <a:rPr sz="2400" spc="-5" dirty="0">
                <a:latin typeface="Franklin Gothic Book"/>
                <a:cs typeface="Franklin Gothic Book"/>
              </a:rPr>
              <a:t>a</a:t>
            </a:r>
            <a:r>
              <a:rPr sz="2400" dirty="0">
                <a:latin typeface="Franklin Gothic Book"/>
                <a:cs typeface="Franklin Gothic Book"/>
              </a:rPr>
              <a:t>c</a:t>
            </a:r>
            <a:r>
              <a:rPr sz="2400" spc="-5" dirty="0">
                <a:latin typeface="Franklin Gothic Book"/>
                <a:cs typeface="Franklin Gothic Book"/>
              </a:rPr>
              <a:t>i</a:t>
            </a:r>
            <a:r>
              <a:rPr sz="2400" dirty="0">
                <a:latin typeface="Franklin Gothic Book"/>
                <a:cs typeface="Franklin Gothic Book"/>
              </a:rPr>
              <a:t>ón	</a:t>
            </a:r>
            <a:r>
              <a:rPr sz="2400" spc="5" dirty="0">
                <a:latin typeface="Franklin Gothic Book"/>
                <a:cs typeface="Franklin Gothic Book"/>
              </a:rPr>
              <a:t>d</a:t>
            </a:r>
            <a:r>
              <a:rPr sz="2400" spc="-5" dirty="0">
                <a:latin typeface="Franklin Gothic Book"/>
                <a:cs typeface="Franklin Gothic Book"/>
              </a:rPr>
              <a:t>el  maltrato </a:t>
            </a:r>
            <a:r>
              <a:rPr sz="2400" dirty="0">
                <a:latin typeface="Franklin Gothic Book"/>
                <a:cs typeface="Franklin Gothic Book"/>
              </a:rPr>
              <a:t>y </a:t>
            </a:r>
            <a:r>
              <a:rPr sz="2400" spc="-5" dirty="0">
                <a:latin typeface="Franklin Gothic Book"/>
                <a:cs typeface="Franklin Gothic Book"/>
              </a:rPr>
              <a:t>trabajamos </a:t>
            </a:r>
            <a:r>
              <a:rPr sz="2400" spc="-20" dirty="0">
                <a:latin typeface="Franklin Gothic Book"/>
                <a:cs typeface="Franklin Gothic Book"/>
              </a:rPr>
              <a:t>claves </a:t>
            </a:r>
            <a:r>
              <a:rPr sz="2400" spc="-5" dirty="0">
                <a:latin typeface="Franklin Gothic Book"/>
                <a:cs typeface="Franklin Gothic Book"/>
              </a:rPr>
              <a:t>de fortalecimiento del  </a:t>
            </a:r>
            <a:r>
              <a:rPr sz="2400" dirty="0">
                <a:latin typeface="Franklin Gothic Book"/>
                <a:cs typeface="Franklin Gothic Book"/>
              </a:rPr>
              <a:t>“</a:t>
            </a:r>
            <a:r>
              <a:rPr sz="2400" i="1" dirty="0">
                <a:latin typeface="Franklin Gothic Book"/>
                <a:cs typeface="Franklin Gothic Book"/>
              </a:rPr>
              <a:t>buentrato”</a:t>
            </a:r>
            <a:endParaRPr sz="2400">
              <a:latin typeface="Franklin Gothic Book"/>
              <a:cs typeface="Franklin Gothic Book"/>
            </a:endParaRPr>
          </a:p>
          <a:p>
            <a:pPr marL="280670" marR="71120" indent="-280670" algn="r">
              <a:lnSpc>
                <a:spcPct val="100000"/>
              </a:lnSpc>
              <a:buAutoNum type="arabicPeriod"/>
              <a:tabLst>
                <a:tab pos="28067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Identificación </a:t>
            </a:r>
            <a:r>
              <a:rPr sz="2000" dirty="0">
                <a:latin typeface="Franklin Gothic Book"/>
                <a:cs typeface="Franklin Gothic Book"/>
              </a:rPr>
              <a:t>y </a:t>
            </a:r>
            <a:r>
              <a:rPr sz="2000" spc="-15" dirty="0">
                <a:latin typeface="Franklin Gothic Book"/>
                <a:cs typeface="Franklin Gothic Book"/>
              </a:rPr>
              <a:t>respeto </a:t>
            </a:r>
            <a:r>
              <a:rPr sz="2000" dirty="0">
                <a:latin typeface="Franklin Gothic Book"/>
                <a:cs typeface="Franklin Gothic Book"/>
              </a:rPr>
              <a:t>a </a:t>
            </a:r>
            <a:r>
              <a:rPr sz="2000" spc="-5" dirty="0">
                <a:latin typeface="Franklin Gothic Book"/>
                <a:cs typeface="Franklin Gothic Book"/>
              </a:rPr>
              <a:t>las </a:t>
            </a:r>
            <a:r>
              <a:rPr sz="2000" spc="-10" dirty="0">
                <a:latin typeface="Franklin Gothic Book"/>
                <a:cs typeface="Franklin Gothic Book"/>
              </a:rPr>
              <a:t>propias </a:t>
            </a:r>
            <a:r>
              <a:rPr sz="2000" dirty="0">
                <a:latin typeface="Franklin Gothic Book"/>
                <a:cs typeface="Franklin Gothic Book"/>
              </a:rPr>
              <a:t>de </a:t>
            </a:r>
            <a:r>
              <a:rPr sz="2000" spc="-5" dirty="0">
                <a:latin typeface="Franklin Gothic Book"/>
                <a:cs typeface="Franklin Gothic Book"/>
              </a:rPr>
              <a:t>necesidades </a:t>
            </a:r>
            <a:r>
              <a:rPr sz="2000" dirty="0">
                <a:latin typeface="Franklin Gothic Book"/>
                <a:cs typeface="Franklin Gothic Book"/>
              </a:rPr>
              <a:t>y</a:t>
            </a:r>
            <a:r>
              <a:rPr sz="2000" spc="9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deseos.</a:t>
            </a:r>
            <a:endParaRPr sz="2000">
              <a:latin typeface="Franklin Gothic Book"/>
              <a:cs typeface="Franklin Gothic Book"/>
            </a:endParaRPr>
          </a:p>
          <a:p>
            <a:pPr marL="281940" marR="5080" indent="-281940" algn="r">
              <a:lnSpc>
                <a:spcPct val="100000"/>
              </a:lnSpc>
              <a:buAutoNum type="arabicPeriod"/>
              <a:tabLst>
                <a:tab pos="28194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Aceptación </a:t>
            </a:r>
            <a:r>
              <a:rPr sz="2000" dirty="0">
                <a:latin typeface="Franklin Gothic Book"/>
                <a:cs typeface="Franklin Gothic Book"/>
              </a:rPr>
              <a:t>y </a:t>
            </a:r>
            <a:r>
              <a:rPr sz="2000" spc="-10" dirty="0">
                <a:latin typeface="Franklin Gothic Book"/>
                <a:cs typeface="Franklin Gothic Book"/>
              </a:rPr>
              <a:t>respeto </a:t>
            </a:r>
            <a:r>
              <a:rPr sz="2000" dirty="0">
                <a:latin typeface="Franklin Gothic Book"/>
                <a:cs typeface="Franklin Gothic Book"/>
              </a:rPr>
              <a:t>a </a:t>
            </a:r>
            <a:r>
              <a:rPr sz="2000" spc="-5" dirty="0">
                <a:latin typeface="Franklin Gothic Book"/>
                <a:cs typeface="Franklin Gothic Book"/>
              </a:rPr>
              <a:t>las necesidades </a:t>
            </a:r>
            <a:r>
              <a:rPr sz="2000" dirty="0">
                <a:latin typeface="Franklin Gothic Book"/>
                <a:cs typeface="Franklin Gothic Book"/>
              </a:rPr>
              <a:t>y </a:t>
            </a:r>
            <a:r>
              <a:rPr sz="2000" spc="-5" dirty="0">
                <a:latin typeface="Franklin Gothic Book"/>
                <a:cs typeface="Franklin Gothic Book"/>
              </a:rPr>
              <a:t>deseos </a:t>
            </a:r>
            <a:r>
              <a:rPr sz="2000" dirty="0">
                <a:latin typeface="Franklin Gothic Book"/>
                <a:cs typeface="Franklin Gothic Book"/>
              </a:rPr>
              <a:t>de </a:t>
            </a:r>
            <a:r>
              <a:rPr sz="2000" spc="-10" dirty="0">
                <a:latin typeface="Franklin Gothic Book"/>
                <a:cs typeface="Franklin Gothic Book"/>
              </a:rPr>
              <a:t>otra</a:t>
            </a:r>
            <a:r>
              <a:rPr sz="2000" spc="40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persona.</a:t>
            </a:r>
            <a:endParaRPr sz="2000">
              <a:latin typeface="Franklin Gothic Book"/>
              <a:cs typeface="Franklin Gothic Book"/>
            </a:endParaRPr>
          </a:p>
          <a:p>
            <a:pPr marL="781050" marR="5080" indent="2870200" algn="r">
              <a:lnSpc>
                <a:spcPct val="100000"/>
              </a:lnSpc>
              <a:buAutoNum type="arabicPeriod"/>
              <a:tabLst>
                <a:tab pos="3933190" algn="l"/>
                <a:tab pos="434721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Aprender </a:t>
            </a:r>
            <a:r>
              <a:rPr sz="2000" dirty="0">
                <a:latin typeface="Franklin Gothic Book"/>
                <a:cs typeface="Franklin Gothic Book"/>
              </a:rPr>
              <a:t>y </a:t>
            </a:r>
            <a:r>
              <a:rPr sz="2000" spc="-5" dirty="0">
                <a:latin typeface="Franklin Gothic Book"/>
                <a:cs typeface="Franklin Gothic Book"/>
              </a:rPr>
              <a:t>entrenarnos en</a:t>
            </a:r>
            <a:r>
              <a:rPr sz="2000" spc="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decir</a:t>
            </a:r>
            <a:r>
              <a:rPr sz="2000" spc="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No.  </a:t>
            </a:r>
            <a:r>
              <a:rPr sz="2000" dirty="0">
                <a:latin typeface="Franklin Gothic Book"/>
                <a:cs typeface="Franklin Gothic Book"/>
              </a:rPr>
              <a:t>4.Saber </a:t>
            </a:r>
            <a:r>
              <a:rPr sz="2000" spc="-5" dirty="0">
                <a:latin typeface="Franklin Gothic Book"/>
                <a:cs typeface="Franklin Gothic Book"/>
              </a:rPr>
              <a:t>decir </a:t>
            </a:r>
            <a:r>
              <a:rPr sz="2000" dirty="0">
                <a:latin typeface="Franklin Gothic Book"/>
                <a:cs typeface="Franklin Gothic Book"/>
              </a:rPr>
              <a:t>NO de </a:t>
            </a:r>
            <a:r>
              <a:rPr sz="2000" spc="-10" dirty="0">
                <a:latin typeface="Franklin Gothic Book"/>
                <a:cs typeface="Franklin Gothic Book"/>
              </a:rPr>
              <a:t>forma </a:t>
            </a:r>
            <a:r>
              <a:rPr sz="2000" spc="-5" dirty="0">
                <a:latin typeface="Franklin Gothic Book"/>
                <a:cs typeface="Franklin Gothic Book"/>
              </a:rPr>
              <a:t>eficaz (una </a:t>
            </a:r>
            <a:r>
              <a:rPr sz="2000" spc="-10" dirty="0">
                <a:latin typeface="Franklin Gothic Book"/>
                <a:cs typeface="Franklin Gothic Book"/>
              </a:rPr>
              <a:t>forma </a:t>
            </a:r>
            <a:r>
              <a:rPr sz="2000" spc="-5" dirty="0">
                <a:latin typeface="Franklin Gothic Book"/>
                <a:cs typeface="Franklin Gothic Book"/>
              </a:rPr>
              <a:t>directa </a:t>
            </a:r>
            <a:r>
              <a:rPr sz="2000" dirty="0">
                <a:latin typeface="Franklin Gothic Book"/>
                <a:cs typeface="Franklin Gothic Book"/>
              </a:rPr>
              <a:t>de</a:t>
            </a:r>
            <a:r>
              <a:rPr sz="2000" spc="4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trabajar</a:t>
            </a:r>
            <a:r>
              <a:rPr sz="2000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la  </a:t>
            </a:r>
            <a:r>
              <a:rPr sz="2000" dirty="0">
                <a:latin typeface="Franklin Gothic Book"/>
                <a:cs typeface="Franklin Gothic Book"/>
              </a:rPr>
              <a:t>asertividad y a </a:t>
            </a:r>
            <a:r>
              <a:rPr sz="2000" spc="-5" dirty="0">
                <a:latin typeface="Franklin Gothic Book"/>
                <a:cs typeface="Franklin Gothic Book"/>
              </a:rPr>
              <a:t>la </a:t>
            </a:r>
            <a:r>
              <a:rPr sz="2000" spc="-15" dirty="0">
                <a:latin typeface="Franklin Gothic Book"/>
                <a:cs typeface="Franklin Gothic Book"/>
              </a:rPr>
              <a:t>vez</a:t>
            </a:r>
            <a:r>
              <a:rPr sz="2000" spc="4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aprender</a:t>
            </a:r>
            <a:r>
              <a:rPr sz="2000" spc="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y	</a:t>
            </a:r>
            <a:r>
              <a:rPr sz="2000" spc="-5" dirty="0">
                <a:latin typeface="Franklin Gothic Book"/>
                <a:cs typeface="Franklin Gothic Book"/>
              </a:rPr>
              <a:t>aceptar la</a:t>
            </a:r>
            <a:r>
              <a:rPr sz="2000" spc="-60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frustración)</a:t>
            </a:r>
            <a:endParaRPr sz="2000">
              <a:latin typeface="Franklin Gothic Book"/>
              <a:cs typeface="Franklin Gothic Book"/>
            </a:endParaRPr>
          </a:p>
          <a:p>
            <a:pPr marR="5080" algn="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Franklin Gothic Book"/>
                <a:cs typeface="Franklin Gothic Book"/>
              </a:rPr>
              <a:t>5. </a:t>
            </a:r>
            <a:r>
              <a:rPr sz="2000" spc="-20" dirty="0">
                <a:latin typeface="Franklin Gothic Book"/>
                <a:cs typeface="Franklin Gothic Book"/>
              </a:rPr>
              <a:t>Aceptar, </a:t>
            </a:r>
            <a:r>
              <a:rPr sz="2000" spc="-5" dirty="0">
                <a:latin typeface="Franklin Gothic Book"/>
                <a:cs typeface="Franklin Gothic Book"/>
              </a:rPr>
              <a:t>por </a:t>
            </a:r>
            <a:r>
              <a:rPr sz="2000" spc="-10" dirty="0">
                <a:latin typeface="Franklin Gothic Book"/>
                <a:cs typeface="Franklin Gothic Book"/>
              </a:rPr>
              <a:t>respeto </a:t>
            </a:r>
            <a:r>
              <a:rPr sz="2000" dirty="0">
                <a:latin typeface="Franklin Gothic Book"/>
                <a:cs typeface="Franklin Gothic Book"/>
              </a:rPr>
              <a:t>a </a:t>
            </a:r>
            <a:r>
              <a:rPr sz="2000" spc="-10" dirty="0">
                <a:latin typeface="Franklin Gothic Book"/>
                <a:cs typeface="Franklin Gothic Book"/>
              </a:rPr>
              <a:t>otra </a:t>
            </a:r>
            <a:r>
              <a:rPr sz="2000" spc="-5" dirty="0">
                <a:latin typeface="Franklin Gothic Book"/>
                <a:cs typeface="Franklin Gothic Book"/>
              </a:rPr>
              <a:t>persona, cuando </a:t>
            </a:r>
            <a:r>
              <a:rPr sz="2000" spc="-20" dirty="0">
                <a:latin typeface="Franklin Gothic Book"/>
                <a:cs typeface="Franklin Gothic Book"/>
              </a:rPr>
              <a:t>te </a:t>
            </a:r>
            <a:r>
              <a:rPr sz="2000" spc="-5" dirty="0">
                <a:latin typeface="Franklin Gothic Book"/>
                <a:cs typeface="Franklin Gothic Book"/>
              </a:rPr>
              <a:t>dicen</a:t>
            </a:r>
            <a:r>
              <a:rPr sz="2000" spc="150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NO.</a:t>
            </a:r>
            <a:endParaRPr sz="2000">
              <a:latin typeface="Franklin Gothic Book"/>
              <a:cs typeface="Franklin Gothic Book"/>
            </a:endParaRPr>
          </a:p>
          <a:p>
            <a:pPr marL="678180" marR="6350" indent="3550920" algn="r">
              <a:lnSpc>
                <a:spcPct val="100000"/>
              </a:lnSpc>
            </a:pPr>
            <a:r>
              <a:rPr sz="2400" i="1" spc="5" dirty="0">
                <a:latin typeface="Franklin Gothic Book"/>
                <a:cs typeface="Franklin Gothic Book"/>
              </a:rPr>
              <a:t>(</a:t>
            </a:r>
            <a:r>
              <a:rPr sz="2000" i="1" spc="5" dirty="0">
                <a:latin typeface="Franklin Gothic Book"/>
                <a:cs typeface="Franklin Gothic Book"/>
              </a:rPr>
              <a:t>Educación</a:t>
            </a:r>
            <a:r>
              <a:rPr sz="2000" i="1" spc="-15" dirty="0">
                <a:latin typeface="Franklin Gothic Book"/>
                <a:cs typeface="Franklin Gothic Book"/>
              </a:rPr>
              <a:t> </a:t>
            </a:r>
            <a:r>
              <a:rPr sz="2000" i="1" spc="5" dirty="0">
                <a:latin typeface="Franklin Gothic Book"/>
                <a:cs typeface="Franklin Gothic Book"/>
              </a:rPr>
              <a:t>emocional</a:t>
            </a:r>
            <a:r>
              <a:rPr sz="2000" i="1" spc="-10" dirty="0">
                <a:latin typeface="Franklin Gothic Book"/>
                <a:cs typeface="Franklin Gothic Book"/>
              </a:rPr>
              <a:t> </a:t>
            </a:r>
            <a:r>
              <a:rPr sz="2000" i="1" spc="5" dirty="0">
                <a:latin typeface="Franklin Gothic Book"/>
                <a:cs typeface="Franklin Gothic Book"/>
              </a:rPr>
              <a:t>igualitaria) </a:t>
            </a:r>
            <a:r>
              <a:rPr sz="2000" i="1" dirty="0">
                <a:latin typeface="Franklin Gothic Book"/>
                <a:cs typeface="Franklin Gothic Book"/>
              </a:rPr>
              <a:t> </a:t>
            </a:r>
            <a:r>
              <a:rPr sz="2000" i="1" spc="5" dirty="0">
                <a:latin typeface="Franklin Gothic Book"/>
                <a:cs typeface="Franklin Gothic Book"/>
              </a:rPr>
              <a:t>(Educación </a:t>
            </a:r>
            <a:r>
              <a:rPr sz="2000" i="1" dirty="0">
                <a:latin typeface="Franklin Gothic Book"/>
                <a:cs typeface="Franklin Gothic Book"/>
              </a:rPr>
              <a:t>afectiva, </a:t>
            </a:r>
            <a:r>
              <a:rPr sz="2000" i="1" spc="5" dirty="0">
                <a:latin typeface="Franklin Gothic Book"/>
                <a:cs typeface="Franklin Gothic Book"/>
              </a:rPr>
              <a:t>educación sexual </a:t>
            </a:r>
            <a:r>
              <a:rPr sz="2000" i="1" dirty="0">
                <a:latin typeface="Franklin Gothic Book"/>
                <a:cs typeface="Franklin Gothic Book"/>
              </a:rPr>
              <a:t>y </a:t>
            </a:r>
            <a:r>
              <a:rPr sz="2000" i="1" spc="5" dirty="0">
                <a:latin typeface="Franklin Gothic Book"/>
                <a:cs typeface="Franklin Gothic Book"/>
              </a:rPr>
              <a:t>de </a:t>
            </a:r>
            <a:r>
              <a:rPr sz="2000" i="1" dirty="0">
                <a:latin typeface="Franklin Gothic Book"/>
                <a:cs typeface="Franklin Gothic Book"/>
              </a:rPr>
              <a:t>prevención </a:t>
            </a:r>
            <a:r>
              <a:rPr sz="2000" i="1" spc="5" dirty="0">
                <a:latin typeface="Franklin Gothic Book"/>
                <a:cs typeface="Franklin Gothic Book"/>
              </a:rPr>
              <a:t>de</a:t>
            </a:r>
            <a:r>
              <a:rPr sz="2000" i="1" spc="135" dirty="0">
                <a:latin typeface="Franklin Gothic Book"/>
                <a:cs typeface="Franklin Gothic Book"/>
              </a:rPr>
              <a:t> </a:t>
            </a:r>
            <a:r>
              <a:rPr sz="2000" i="1" spc="10" dirty="0">
                <a:latin typeface="Franklin Gothic Book"/>
                <a:cs typeface="Franklin Gothic Book"/>
              </a:rPr>
              <a:t>abusos)</a:t>
            </a:r>
            <a:endParaRPr sz="2000">
              <a:latin typeface="Franklin Gothic Book"/>
              <a:cs typeface="Franklin Gothic Book"/>
            </a:endParaRPr>
          </a:p>
          <a:p>
            <a:pPr marL="12700">
              <a:lnSpc>
                <a:spcPts val="2635"/>
              </a:lnSpc>
            </a:pPr>
            <a:r>
              <a:rPr sz="2200" b="1" spc="-5" dirty="0">
                <a:latin typeface="Arial"/>
                <a:cs typeface="Arial"/>
              </a:rPr>
              <a:t>Abrazos, </a:t>
            </a:r>
            <a:r>
              <a:rPr sz="2200" b="1" dirty="0">
                <a:latin typeface="Arial"/>
                <a:cs typeface="Arial"/>
              </a:rPr>
              <a:t>si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quieres</a:t>
            </a:r>
            <a:endParaRPr sz="2200">
              <a:latin typeface="Arial"/>
              <a:cs typeface="Arial"/>
            </a:endParaRPr>
          </a:p>
          <a:p>
            <a:pPr marL="12700" marR="880744">
              <a:lnSpc>
                <a:spcPts val="2640"/>
              </a:lnSpc>
              <a:spcBef>
                <a:spcPts val="80"/>
              </a:spcBef>
            </a:pPr>
            <a:r>
              <a:rPr sz="2200" b="1" spc="-5" dirty="0">
                <a:latin typeface="Arial"/>
                <a:cs typeface="Arial"/>
              </a:rPr>
              <a:t>Protocolo </a:t>
            </a:r>
            <a:r>
              <a:rPr sz="2200" b="1" dirty="0">
                <a:latin typeface="Arial"/>
                <a:cs typeface="Arial"/>
              </a:rPr>
              <a:t>de </a:t>
            </a:r>
            <a:r>
              <a:rPr sz="2200" b="1" spc="-5" dirty="0">
                <a:latin typeface="Arial"/>
                <a:cs typeface="Arial"/>
              </a:rPr>
              <a:t>violencia de género con el profesorado  Identificación con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emoticones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  <a:tabLst>
                <a:tab pos="1656714" algn="l"/>
              </a:tabLst>
            </a:pPr>
            <a:r>
              <a:rPr sz="2200" b="1" spc="-5" dirty="0">
                <a:latin typeface="Arial"/>
                <a:cs typeface="Arial"/>
              </a:rPr>
              <a:t>Photocall	“No al maltrato/ </a:t>
            </a:r>
            <a:r>
              <a:rPr sz="2200" b="1" dirty="0">
                <a:latin typeface="Arial"/>
                <a:cs typeface="Arial"/>
              </a:rPr>
              <a:t>Sí al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buentrato”</a:t>
            </a:r>
            <a:endParaRPr sz="22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64159" y="1230632"/>
            <a:ext cx="6916420" cy="13970"/>
          </a:xfrm>
          <a:custGeom>
            <a:avLst/>
            <a:gdLst/>
            <a:ahLst/>
            <a:cxnLst/>
            <a:rect l="l" t="t" r="r" b="b"/>
            <a:pathLst>
              <a:path w="6916420" h="13969">
                <a:moveTo>
                  <a:pt x="0" y="13967"/>
                </a:moveTo>
                <a:lnTo>
                  <a:pt x="6916420" y="13967"/>
                </a:lnTo>
                <a:lnTo>
                  <a:pt x="6916420" y="0"/>
                </a:lnTo>
                <a:lnTo>
                  <a:pt x="0" y="0"/>
                </a:lnTo>
                <a:lnTo>
                  <a:pt x="0" y="13967"/>
                </a:lnTo>
                <a:close/>
              </a:path>
            </a:pathLst>
          </a:custGeom>
          <a:solidFill>
            <a:srgbClr val="B1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2890" y="121538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2C3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62890" y="120015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3C4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2890" y="118491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2890" y="117093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B5C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2890" y="115570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B6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2890" y="114046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B7C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62890" y="112521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B8C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62890" y="110998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B9C9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62890" y="109473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ACA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62890" y="107950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B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62890" y="106426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B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2890" y="104901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D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62890" y="103378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E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2890" y="101853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F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62890" y="100330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0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62890" y="98806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1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2890" y="97281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2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2890" y="95885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3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2890" y="94361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69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C4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62890" y="928369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69"/>
                </a:moveTo>
                <a:lnTo>
                  <a:pt x="6920230" y="26669"/>
                </a:lnTo>
                <a:lnTo>
                  <a:pt x="692023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C5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62890" y="91313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6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62890" y="897889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7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62890" y="88265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8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62890" y="86741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69"/>
                </a:moveTo>
                <a:lnTo>
                  <a:pt x="6920230" y="26669"/>
                </a:lnTo>
                <a:lnTo>
                  <a:pt x="692023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C9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62890" y="85216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A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62890" y="83693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C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62890" y="82168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C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62890" y="80645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D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62890" y="79120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E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62890" y="77596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F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2890" y="76200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70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0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62890" y="74549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1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62890" y="73025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2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62890" y="71628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70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3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62890" y="70104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70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4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62890" y="68580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70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5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62890" y="670559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70">
                <a:moveTo>
                  <a:pt x="0" y="26669"/>
                </a:moveTo>
                <a:lnTo>
                  <a:pt x="6920230" y="26669"/>
                </a:lnTo>
                <a:lnTo>
                  <a:pt x="692023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6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2890" y="655319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70">
                <a:moveTo>
                  <a:pt x="0" y="26669"/>
                </a:moveTo>
                <a:lnTo>
                  <a:pt x="6920230" y="26669"/>
                </a:lnTo>
                <a:lnTo>
                  <a:pt x="692023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7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2890" y="64008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62890" y="62484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9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62890" y="60960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A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62890" y="59435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62890" y="57911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62890" y="56388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D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62890" y="54864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E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62890" y="533400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DF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62890" y="51815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0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64159" y="50419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60" y="26670"/>
                </a:lnTo>
                <a:lnTo>
                  <a:pt x="691896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E1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4159" y="48895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60" y="26670"/>
                </a:lnTo>
                <a:lnTo>
                  <a:pt x="691896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E2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64159" y="47370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69"/>
                </a:moveTo>
                <a:lnTo>
                  <a:pt x="6918960" y="26669"/>
                </a:lnTo>
                <a:lnTo>
                  <a:pt x="691896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E3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64159" y="45846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69"/>
                </a:moveTo>
                <a:lnTo>
                  <a:pt x="6918960" y="26669"/>
                </a:lnTo>
                <a:lnTo>
                  <a:pt x="691896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E4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64159" y="44323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60" y="26670"/>
                </a:lnTo>
                <a:lnTo>
                  <a:pt x="691896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E5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64159" y="42799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60" y="27940"/>
                </a:lnTo>
                <a:lnTo>
                  <a:pt x="691896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E6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64159" y="425450"/>
            <a:ext cx="6916420" cy="15240"/>
          </a:xfrm>
          <a:custGeom>
            <a:avLst/>
            <a:gdLst/>
            <a:ahLst/>
            <a:cxnLst/>
            <a:rect l="l" t="t" r="r" b="b"/>
            <a:pathLst>
              <a:path w="6916420" h="15240">
                <a:moveTo>
                  <a:pt x="0" y="15235"/>
                </a:moveTo>
                <a:lnTo>
                  <a:pt x="6916420" y="15235"/>
                </a:lnTo>
                <a:lnTo>
                  <a:pt x="6916420" y="0"/>
                </a:lnTo>
                <a:lnTo>
                  <a:pt x="0" y="0"/>
                </a:lnTo>
                <a:lnTo>
                  <a:pt x="0" y="15235"/>
                </a:lnTo>
                <a:close/>
              </a:path>
            </a:pathLst>
          </a:custGeom>
          <a:solidFill>
            <a:srgbClr val="E8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64159" y="425450"/>
            <a:ext cx="6917690" cy="820419"/>
          </a:xfrm>
          <a:custGeom>
            <a:avLst/>
            <a:gdLst/>
            <a:ahLst/>
            <a:cxnLst/>
            <a:rect l="l" t="t" r="r" b="b"/>
            <a:pathLst>
              <a:path w="6917690" h="820419">
                <a:moveTo>
                  <a:pt x="3459479" y="820420"/>
                </a:moveTo>
                <a:lnTo>
                  <a:pt x="0" y="820420"/>
                </a:lnTo>
                <a:lnTo>
                  <a:pt x="0" y="0"/>
                </a:lnTo>
                <a:lnTo>
                  <a:pt x="6917690" y="0"/>
                </a:lnTo>
                <a:lnTo>
                  <a:pt x="6917690" y="820420"/>
                </a:lnTo>
                <a:lnTo>
                  <a:pt x="3459479" y="820420"/>
                </a:lnTo>
                <a:close/>
              </a:path>
            </a:pathLst>
          </a:custGeom>
          <a:ln w="38097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>
            <a:spLocks noGrp="1"/>
          </p:cNvSpPr>
          <p:nvPr>
            <p:ph type="title"/>
          </p:nvPr>
        </p:nvSpPr>
        <p:spPr>
          <a:xfrm>
            <a:off x="283208" y="458470"/>
            <a:ext cx="687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Línea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83208" y="824229"/>
            <a:ext cx="687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PREVENCIÓN </a:t>
            </a:r>
            <a:r>
              <a:rPr sz="2400" b="1" spc="-5" dirty="0">
                <a:latin typeface="Arial"/>
                <a:cs typeface="Arial"/>
              </a:rPr>
              <a:t>DE LA VIOLENCIA </a:t>
            </a:r>
            <a:r>
              <a:rPr sz="2400" b="1" spc="-10" dirty="0">
                <a:latin typeface="Arial"/>
                <a:cs typeface="Arial"/>
              </a:rPr>
              <a:t>DE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GÉNERO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7279640" y="377190"/>
            <a:ext cx="908050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0"/>
            <a:ext cx="914654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5429250" cy="4608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6510" y="721359"/>
            <a:ext cx="7857490" cy="6136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0"/>
            <a:ext cx="914654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40" y="5050790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0889" y="0"/>
                </a:moveTo>
                <a:lnTo>
                  <a:pt x="0" y="1807210"/>
                </a:lnTo>
                <a:lnTo>
                  <a:pt x="9146540" y="1807210"/>
                </a:lnTo>
                <a:lnTo>
                  <a:pt x="9146540" y="1270"/>
                </a:lnTo>
                <a:lnTo>
                  <a:pt x="2040889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4170" y="1664970"/>
            <a:ext cx="3511550" cy="5057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02429" y="3300729"/>
            <a:ext cx="4570730" cy="3107690"/>
          </a:xfrm>
          <a:custGeom>
            <a:avLst/>
            <a:gdLst/>
            <a:ahLst/>
            <a:cxnLst/>
            <a:rect l="l" t="t" r="r" b="b"/>
            <a:pathLst>
              <a:path w="4570730" h="3107690">
                <a:moveTo>
                  <a:pt x="4570730" y="0"/>
                </a:moveTo>
                <a:lnTo>
                  <a:pt x="0" y="0"/>
                </a:lnTo>
                <a:lnTo>
                  <a:pt x="0" y="3107690"/>
                </a:lnTo>
                <a:lnTo>
                  <a:pt x="4570730" y="3107690"/>
                </a:lnTo>
                <a:lnTo>
                  <a:pt x="4570730" y="0"/>
                </a:lnTo>
                <a:close/>
              </a:path>
            </a:pathLst>
          </a:custGeom>
          <a:solidFill>
            <a:srgbClr val="D9C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97350" y="991869"/>
            <a:ext cx="4572000" cy="2284730"/>
          </a:xfrm>
          <a:custGeom>
            <a:avLst/>
            <a:gdLst/>
            <a:ahLst/>
            <a:cxnLst/>
            <a:rect l="l" t="t" r="r" b="b"/>
            <a:pathLst>
              <a:path w="4572000" h="2284729">
                <a:moveTo>
                  <a:pt x="4572000" y="0"/>
                </a:moveTo>
                <a:lnTo>
                  <a:pt x="0" y="0"/>
                </a:lnTo>
                <a:lnTo>
                  <a:pt x="0" y="2284729"/>
                </a:lnTo>
                <a:lnTo>
                  <a:pt x="4572000" y="2284729"/>
                </a:lnTo>
                <a:lnTo>
                  <a:pt x="4572000" y="0"/>
                </a:lnTo>
                <a:close/>
              </a:path>
            </a:pathLst>
          </a:custGeom>
          <a:solidFill>
            <a:srgbClr val="D9C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74820" y="1024890"/>
            <a:ext cx="42957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Franklin Gothic Book"/>
                <a:cs typeface="Franklin Gothic Book"/>
              </a:rPr>
              <a:t>Guía </a:t>
            </a:r>
            <a:r>
              <a:rPr sz="1800" spc="-5" dirty="0">
                <a:latin typeface="Franklin Gothic Book"/>
                <a:cs typeface="Franklin Gothic Book"/>
              </a:rPr>
              <a:t>del </a:t>
            </a:r>
            <a:r>
              <a:rPr sz="1800" spc="-15" dirty="0">
                <a:latin typeface="Franklin Gothic Book"/>
                <a:cs typeface="Franklin Gothic Book"/>
              </a:rPr>
              <a:t>protocolo </a:t>
            </a:r>
            <a:r>
              <a:rPr sz="1800" spc="-5" dirty="0">
                <a:latin typeface="Franklin Gothic Book"/>
                <a:cs typeface="Franklin Gothic Book"/>
              </a:rPr>
              <a:t>de actuación </a:t>
            </a:r>
            <a:r>
              <a:rPr sz="1800" spc="5" dirty="0">
                <a:latin typeface="Franklin Gothic Book"/>
                <a:cs typeface="Franklin Gothic Book"/>
              </a:rPr>
              <a:t>violencia </a:t>
            </a:r>
            <a:r>
              <a:rPr sz="1800" dirty="0">
                <a:latin typeface="Franklin Gothic Book"/>
                <a:cs typeface="Franklin Gothic Book"/>
              </a:rPr>
              <a:t>de  </a:t>
            </a:r>
            <a:r>
              <a:rPr sz="1800" spc="-5" dirty="0">
                <a:latin typeface="Franklin Gothic Book"/>
                <a:cs typeface="Franklin Gothic Book"/>
              </a:rPr>
              <a:t>género en </a:t>
            </a:r>
            <a:r>
              <a:rPr sz="1800" dirty="0">
                <a:latin typeface="Franklin Gothic Book"/>
                <a:cs typeface="Franklin Gothic Book"/>
              </a:rPr>
              <a:t>el </a:t>
            </a:r>
            <a:r>
              <a:rPr sz="1800" spc="-10" dirty="0">
                <a:latin typeface="Franklin Gothic Book"/>
                <a:cs typeface="Franklin Gothic Book"/>
              </a:rPr>
              <a:t>ámbito</a:t>
            </a:r>
            <a:r>
              <a:rPr sz="1800" spc="40" dirty="0">
                <a:latin typeface="Franklin Gothic Book"/>
                <a:cs typeface="Franklin Gothic Book"/>
              </a:rPr>
              <a:t> </a:t>
            </a:r>
            <a:r>
              <a:rPr sz="1800" spc="-10" dirty="0">
                <a:latin typeface="Franklin Gothic Book"/>
                <a:cs typeface="Franklin Gothic Book"/>
              </a:rPr>
              <a:t>educativo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1800" spc="5" dirty="0">
                <a:latin typeface="Franklin Gothic Book"/>
                <a:cs typeface="Franklin Gothic Book"/>
              </a:rPr>
              <a:t>desde el buen</a:t>
            </a:r>
            <a:r>
              <a:rPr sz="1800" spc="4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trato.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Franklin Gothic Book"/>
                <a:cs typeface="Franklin Gothic Book"/>
              </a:rPr>
              <a:t>Contiene </a:t>
            </a:r>
            <a:r>
              <a:rPr sz="1800" spc="5" dirty="0">
                <a:latin typeface="Franklin Gothic Book"/>
                <a:cs typeface="Franklin Gothic Book"/>
              </a:rPr>
              <a:t>dossier </a:t>
            </a:r>
            <a:r>
              <a:rPr sz="1800" spc="-5" dirty="0">
                <a:latin typeface="Franklin Gothic Book"/>
                <a:cs typeface="Franklin Gothic Book"/>
              </a:rPr>
              <a:t>de documentación</a:t>
            </a:r>
            <a:r>
              <a:rPr sz="1800" spc="5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tipo.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74820" y="2396490"/>
            <a:ext cx="4406265" cy="3978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446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Franklin Gothic Book"/>
                <a:cs typeface="Franklin Gothic Book"/>
              </a:rPr>
              <a:t>Orienta </a:t>
            </a:r>
            <a:r>
              <a:rPr sz="1800" spc="-5" dirty="0">
                <a:latin typeface="Franklin Gothic Book"/>
                <a:cs typeface="Franklin Gothic Book"/>
              </a:rPr>
              <a:t>la </a:t>
            </a:r>
            <a:r>
              <a:rPr sz="1800" dirty="0">
                <a:latin typeface="Franklin Gothic Book"/>
                <a:cs typeface="Franklin Gothic Book"/>
              </a:rPr>
              <a:t>intervención e </a:t>
            </a:r>
            <a:r>
              <a:rPr sz="1800" spc="-10" dirty="0">
                <a:latin typeface="Franklin Gothic Book"/>
                <a:cs typeface="Franklin Gothic Book"/>
              </a:rPr>
              <a:t>invita </a:t>
            </a:r>
            <a:r>
              <a:rPr sz="1800" dirty="0">
                <a:latin typeface="Franklin Gothic Book"/>
                <a:cs typeface="Franklin Gothic Book"/>
              </a:rPr>
              <a:t>a </a:t>
            </a:r>
            <a:r>
              <a:rPr sz="1800" spc="-5" dirty="0">
                <a:latin typeface="Franklin Gothic Book"/>
                <a:cs typeface="Franklin Gothic Book"/>
              </a:rPr>
              <a:t>la </a:t>
            </a:r>
            <a:r>
              <a:rPr sz="1800" dirty="0">
                <a:latin typeface="Franklin Gothic Book"/>
                <a:cs typeface="Franklin Gothic Book"/>
              </a:rPr>
              <a:t>reflexión  </a:t>
            </a:r>
            <a:r>
              <a:rPr sz="1800" spc="-5" dirty="0">
                <a:latin typeface="Franklin Gothic Book"/>
                <a:cs typeface="Franklin Gothic Book"/>
              </a:rPr>
              <a:t>necesaria para la </a:t>
            </a:r>
            <a:r>
              <a:rPr sz="1800" spc="5" dirty="0">
                <a:latin typeface="Franklin Gothic Book"/>
                <a:cs typeface="Franklin Gothic Book"/>
              </a:rPr>
              <a:t>sensibilización de </a:t>
            </a:r>
            <a:r>
              <a:rPr sz="1800" dirty="0">
                <a:latin typeface="Franklin Gothic Book"/>
                <a:cs typeface="Franklin Gothic Book"/>
              </a:rPr>
              <a:t>la  </a:t>
            </a:r>
            <a:r>
              <a:rPr sz="1800" spc="5" dirty="0">
                <a:latin typeface="Franklin Gothic Book"/>
                <a:cs typeface="Franklin Gothic Book"/>
              </a:rPr>
              <a:t>comunidad</a:t>
            </a:r>
            <a:r>
              <a:rPr sz="1800" spc="2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educativa.</a:t>
            </a:r>
            <a:endParaRPr sz="1800">
              <a:latin typeface="Franklin Gothic Book"/>
              <a:cs typeface="Franklin Gothic Book"/>
            </a:endParaRPr>
          </a:p>
          <a:p>
            <a:pPr marL="15875" marR="5080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latin typeface="Franklin Gothic Book"/>
                <a:cs typeface="Franklin Gothic Book"/>
              </a:rPr>
              <a:t>Sirve </a:t>
            </a:r>
            <a:r>
              <a:rPr sz="1800" spc="-5" dirty="0">
                <a:latin typeface="Franklin Gothic Book"/>
                <a:cs typeface="Franklin Gothic Book"/>
              </a:rPr>
              <a:t>para </a:t>
            </a:r>
            <a:r>
              <a:rPr sz="1800" dirty="0">
                <a:latin typeface="Franklin Gothic Book"/>
                <a:cs typeface="Franklin Gothic Book"/>
              </a:rPr>
              <a:t>profundizar </a:t>
            </a:r>
            <a:r>
              <a:rPr sz="1800" spc="-5" dirty="0">
                <a:latin typeface="Franklin Gothic Book"/>
                <a:cs typeface="Franklin Gothic Book"/>
              </a:rPr>
              <a:t>en </a:t>
            </a:r>
            <a:r>
              <a:rPr sz="1800" dirty="0">
                <a:latin typeface="Franklin Gothic Book"/>
                <a:cs typeface="Franklin Gothic Book"/>
              </a:rPr>
              <a:t>el </a:t>
            </a:r>
            <a:r>
              <a:rPr sz="1800" spc="-10" dirty="0">
                <a:latin typeface="Franklin Gothic Book"/>
                <a:cs typeface="Franklin Gothic Book"/>
              </a:rPr>
              <a:t>conocimiento </a:t>
            </a:r>
            <a:r>
              <a:rPr sz="1800" spc="-5" dirty="0">
                <a:latin typeface="Franklin Gothic Book"/>
                <a:cs typeface="Franklin Gothic Book"/>
              </a:rPr>
              <a:t>del  </a:t>
            </a:r>
            <a:r>
              <a:rPr sz="1800" spc="5" dirty="0">
                <a:latin typeface="Franklin Gothic Book"/>
                <a:cs typeface="Franklin Gothic Book"/>
              </a:rPr>
              <a:t>ciclo de </a:t>
            </a:r>
            <a:r>
              <a:rPr sz="1800" dirty="0">
                <a:latin typeface="Franklin Gothic Book"/>
                <a:cs typeface="Franklin Gothic Book"/>
              </a:rPr>
              <a:t>la violencia </a:t>
            </a:r>
            <a:r>
              <a:rPr sz="1800" spc="5" dirty="0">
                <a:latin typeface="Franklin Gothic Book"/>
                <a:cs typeface="Franklin Gothic Book"/>
              </a:rPr>
              <a:t>de</a:t>
            </a:r>
            <a:r>
              <a:rPr sz="1800" spc="7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género,.</a:t>
            </a:r>
            <a:endParaRPr sz="18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5875" marR="134620">
              <a:lnSpc>
                <a:spcPct val="100000"/>
              </a:lnSpc>
            </a:pPr>
            <a:r>
              <a:rPr sz="1800" spc="5" dirty="0">
                <a:latin typeface="Franklin Gothic Book"/>
                <a:cs typeface="Franklin Gothic Book"/>
              </a:rPr>
              <a:t>Cuestiona </a:t>
            </a:r>
            <a:r>
              <a:rPr sz="1800" spc="-10" dirty="0">
                <a:latin typeface="Franklin Gothic Book"/>
                <a:cs typeface="Franklin Gothic Book"/>
              </a:rPr>
              <a:t>nuestro posicionamiento </a:t>
            </a:r>
            <a:r>
              <a:rPr sz="1800" spc="-15" dirty="0">
                <a:latin typeface="Franklin Gothic Book"/>
                <a:cs typeface="Franklin Gothic Book"/>
              </a:rPr>
              <a:t>ante </a:t>
            </a:r>
            <a:r>
              <a:rPr sz="1800" spc="-5" dirty="0">
                <a:latin typeface="Franklin Gothic Book"/>
                <a:cs typeface="Franklin Gothic Book"/>
              </a:rPr>
              <a:t>la  violencia </a:t>
            </a:r>
            <a:r>
              <a:rPr sz="1800" dirty="0">
                <a:latin typeface="Franklin Gothic Book"/>
                <a:cs typeface="Franklin Gothic Book"/>
              </a:rPr>
              <a:t>de</a:t>
            </a:r>
            <a:r>
              <a:rPr sz="1800" spc="-5" dirty="0">
                <a:latin typeface="Franklin Gothic Book"/>
                <a:cs typeface="Franklin Gothic Book"/>
              </a:rPr>
              <a:t> </a:t>
            </a:r>
            <a:r>
              <a:rPr sz="1800" spc="-15" dirty="0">
                <a:latin typeface="Franklin Gothic Book"/>
                <a:cs typeface="Franklin Gothic Book"/>
              </a:rPr>
              <a:t>género</a:t>
            </a:r>
            <a:endParaRPr sz="1800">
              <a:latin typeface="Franklin Gothic Book"/>
              <a:cs typeface="Franklin Gothic Book"/>
            </a:endParaRPr>
          </a:p>
          <a:p>
            <a:pPr marL="15875" marR="857250">
              <a:lnSpc>
                <a:spcPct val="100000"/>
              </a:lnSpc>
            </a:pPr>
            <a:r>
              <a:rPr sz="1800" spc="-10" dirty="0">
                <a:latin typeface="Franklin Gothic Book"/>
                <a:cs typeface="Franklin Gothic Book"/>
              </a:rPr>
              <a:t>Facilita </a:t>
            </a:r>
            <a:r>
              <a:rPr sz="1800" spc="-5" dirty="0">
                <a:latin typeface="Franklin Gothic Book"/>
                <a:cs typeface="Franklin Gothic Book"/>
              </a:rPr>
              <a:t>cómo </a:t>
            </a:r>
            <a:r>
              <a:rPr sz="1800" dirty="0">
                <a:latin typeface="Franklin Gothic Book"/>
                <a:cs typeface="Franklin Gothic Book"/>
              </a:rPr>
              <a:t>detectar cuanto </a:t>
            </a:r>
            <a:r>
              <a:rPr sz="1800" spc="-5" dirty="0">
                <a:latin typeface="Franklin Gothic Book"/>
                <a:cs typeface="Franklin Gothic Book"/>
              </a:rPr>
              <a:t>antes  situaciones de </a:t>
            </a:r>
            <a:r>
              <a:rPr sz="1800" dirty="0">
                <a:latin typeface="Franklin Gothic Book"/>
                <a:cs typeface="Franklin Gothic Book"/>
              </a:rPr>
              <a:t>Violencia de</a:t>
            </a:r>
            <a:r>
              <a:rPr sz="1800" spc="4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Género.</a:t>
            </a:r>
            <a:endParaRPr sz="18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5875" marR="83820" algn="just">
              <a:lnSpc>
                <a:spcPct val="100000"/>
              </a:lnSpc>
            </a:pPr>
            <a:r>
              <a:rPr sz="1800" spc="5" dirty="0">
                <a:latin typeface="Franklin Gothic Book"/>
                <a:cs typeface="Franklin Gothic Book"/>
              </a:rPr>
              <a:t>Indicaciones educativas </a:t>
            </a:r>
            <a:r>
              <a:rPr sz="1800" dirty="0">
                <a:latin typeface="Franklin Gothic Book"/>
                <a:cs typeface="Franklin Gothic Book"/>
              </a:rPr>
              <a:t>con </a:t>
            </a:r>
            <a:r>
              <a:rPr sz="1800" spc="5" dirty="0">
                <a:latin typeface="Franklin Gothic Book"/>
                <a:cs typeface="Franklin Gothic Book"/>
              </a:rPr>
              <a:t>víctimas </a:t>
            </a:r>
            <a:r>
              <a:rPr sz="1800" dirty="0">
                <a:latin typeface="Franklin Gothic Book"/>
                <a:cs typeface="Franklin Gothic Book"/>
              </a:rPr>
              <a:t>y </a:t>
            </a:r>
            <a:r>
              <a:rPr sz="1800" spc="-5" dirty="0">
                <a:latin typeface="Franklin Gothic Book"/>
                <a:cs typeface="Franklin Gothic Book"/>
              </a:rPr>
              <a:t>con  los </a:t>
            </a:r>
            <a:r>
              <a:rPr sz="1800" spc="5" dirty="0">
                <a:latin typeface="Franklin Gothic Book"/>
                <a:cs typeface="Franklin Gothic Book"/>
              </a:rPr>
              <a:t>agresores, </a:t>
            </a:r>
            <a:r>
              <a:rPr sz="1800" spc="-5" dirty="0">
                <a:latin typeface="Franklin Gothic Book"/>
                <a:cs typeface="Franklin Gothic Book"/>
              </a:rPr>
              <a:t>también </a:t>
            </a:r>
            <a:r>
              <a:rPr sz="1800" dirty="0">
                <a:latin typeface="Franklin Gothic Book"/>
                <a:cs typeface="Franklin Gothic Book"/>
              </a:rPr>
              <a:t>con </a:t>
            </a:r>
            <a:r>
              <a:rPr sz="1800" spc="-5" dirty="0">
                <a:latin typeface="Franklin Gothic Book"/>
                <a:cs typeface="Franklin Gothic Book"/>
              </a:rPr>
              <a:t>las </a:t>
            </a:r>
            <a:r>
              <a:rPr sz="1800" dirty="0">
                <a:latin typeface="Franklin Gothic Book"/>
                <a:cs typeface="Franklin Gothic Book"/>
              </a:rPr>
              <a:t>familias, y </a:t>
            </a:r>
            <a:r>
              <a:rPr sz="1800" spc="-5" dirty="0">
                <a:latin typeface="Franklin Gothic Book"/>
                <a:cs typeface="Franklin Gothic Book"/>
              </a:rPr>
              <a:t>el  grupo</a:t>
            </a:r>
            <a:r>
              <a:rPr sz="1800" dirty="0">
                <a:latin typeface="Franklin Gothic Book"/>
                <a:cs typeface="Franklin Gothic Book"/>
              </a:rPr>
              <a:t> </a:t>
            </a:r>
            <a:r>
              <a:rPr sz="1800" spc="5" dirty="0">
                <a:latin typeface="Franklin Gothic Book"/>
                <a:cs typeface="Franklin Gothic Book"/>
              </a:rPr>
              <a:t>clase.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6559" y="1443991"/>
            <a:ext cx="3365500" cy="0"/>
          </a:xfrm>
          <a:custGeom>
            <a:avLst/>
            <a:gdLst/>
            <a:ahLst/>
            <a:cxnLst/>
            <a:rect l="l" t="t" r="r" b="b"/>
            <a:pathLst>
              <a:path w="3365500">
                <a:moveTo>
                  <a:pt x="0" y="0"/>
                </a:moveTo>
                <a:lnTo>
                  <a:pt x="3365500" y="0"/>
                </a:lnTo>
              </a:path>
            </a:pathLst>
          </a:custGeom>
          <a:ln w="7617">
            <a:solidFill>
              <a:srgbClr val="CCE4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5290" y="143383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CCE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5290" y="142621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CDE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5290" y="1418589"/>
            <a:ext cx="3368040" cy="13970"/>
          </a:xfrm>
          <a:custGeom>
            <a:avLst/>
            <a:gdLst/>
            <a:ahLst/>
            <a:cxnLst/>
            <a:rect l="l" t="t" r="r" b="b"/>
            <a:pathLst>
              <a:path w="3368040" h="13969">
                <a:moveTo>
                  <a:pt x="0" y="13970"/>
                </a:moveTo>
                <a:lnTo>
                  <a:pt x="3368040" y="13970"/>
                </a:lnTo>
                <a:lnTo>
                  <a:pt x="3368040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EE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5290" y="1410969"/>
            <a:ext cx="3368040" cy="13970"/>
          </a:xfrm>
          <a:custGeom>
            <a:avLst/>
            <a:gdLst/>
            <a:ahLst/>
            <a:cxnLst/>
            <a:rect l="l" t="t" r="r" b="b"/>
            <a:pathLst>
              <a:path w="3368040" h="13969">
                <a:moveTo>
                  <a:pt x="0" y="13969"/>
                </a:moveTo>
                <a:lnTo>
                  <a:pt x="3368040" y="13969"/>
                </a:lnTo>
                <a:lnTo>
                  <a:pt x="3368040" y="0"/>
                </a:lnTo>
                <a:lnTo>
                  <a:pt x="0" y="0"/>
                </a:lnTo>
                <a:lnTo>
                  <a:pt x="0" y="13969"/>
                </a:lnTo>
                <a:close/>
              </a:path>
            </a:pathLst>
          </a:custGeom>
          <a:solidFill>
            <a:srgbClr val="CEE5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5290" y="1404619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CFE5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5290" y="139700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0E6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5290" y="138938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0E6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5290" y="138303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1E6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5290" y="137541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2E7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5290" y="1367789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2E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5290" y="1360169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3E8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5290" y="1352550"/>
            <a:ext cx="3368040" cy="13970"/>
          </a:xfrm>
          <a:custGeom>
            <a:avLst/>
            <a:gdLst/>
            <a:ahLst/>
            <a:cxnLst/>
            <a:rect l="l" t="t" r="r" b="b"/>
            <a:pathLst>
              <a:path w="3368040" h="13969">
                <a:moveTo>
                  <a:pt x="0" y="13970"/>
                </a:moveTo>
                <a:lnTo>
                  <a:pt x="3368040" y="13970"/>
                </a:lnTo>
                <a:lnTo>
                  <a:pt x="3368040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D4E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5290" y="1346200"/>
            <a:ext cx="3368040" cy="12700"/>
          </a:xfrm>
          <a:custGeom>
            <a:avLst/>
            <a:gdLst/>
            <a:ahLst/>
            <a:cxnLst/>
            <a:rect l="l" t="t" r="r" b="b"/>
            <a:pathLst>
              <a:path w="3368040" h="12700">
                <a:moveTo>
                  <a:pt x="0" y="12700"/>
                </a:moveTo>
                <a:lnTo>
                  <a:pt x="3368040" y="12700"/>
                </a:lnTo>
                <a:lnTo>
                  <a:pt x="336804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4E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6559" y="133858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5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6559" y="133096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6E9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6559" y="1323339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D6E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6559" y="131698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7EA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6559" y="130936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8EA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6559" y="130175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9EB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6559" y="129413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D9E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6559" y="128778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AEB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6559" y="128016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BE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6559" y="127253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BE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6559" y="1264919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69"/>
                </a:moveTo>
                <a:lnTo>
                  <a:pt x="3366769" y="13969"/>
                </a:lnTo>
                <a:lnTo>
                  <a:pt x="3366769" y="0"/>
                </a:lnTo>
                <a:lnTo>
                  <a:pt x="0" y="0"/>
                </a:lnTo>
                <a:lnTo>
                  <a:pt x="0" y="13969"/>
                </a:lnTo>
                <a:close/>
              </a:path>
            </a:pathLst>
          </a:custGeom>
          <a:solidFill>
            <a:srgbClr val="DCE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6559" y="125730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6559" y="125095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DE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6559" y="124333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DEEE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6559" y="123571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69"/>
                </a:moveTo>
                <a:lnTo>
                  <a:pt x="3366769" y="13969"/>
                </a:lnTo>
                <a:lnTo>
                  <a:pt x="3366769" y="0"/>
                </a:lnTo>
                <a:lnTo>
                  <a:pt x="0" y="0"/>
                </a:lnTo>
                <a:lnTo>
                  <a:pt x="0" y="13969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6559" y="1228089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D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6559" y="122173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0E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6559" y="121411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1E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6559" y="120650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E1E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6559" y="120015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2F0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6559" y="119253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3F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6559" y="118491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3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6559" y="117728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4F1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6559" y="117093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5F1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6559" y="116331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6F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559" y="115570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6F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6559" y="114808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7F2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6559" y="114173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6559" y="113411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F3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6559" y="112648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9F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6559" y="111886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AF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6559" y="111125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EA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6559" y="110490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BF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6559" y="109728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C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6559" y="108966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69"/>
                </a:moveTo>
                <a:lnTo>
                  <a:pt x="3366769" y="13969"/>
                </a:lnTo>
                <a:lnTo>
                  <a:pt x="3366769" y="0"/>
                </a:lnTo>
                <a:lnTo>
                  <a:pt x="0" y="0"/>
                </a:lnTo>
                <a:lnTo>
                  <a:pt x="0" y="13969"/>
                </a:lnTo>
                <a:close/>
              </a:path>
            </a:pathLst>
          </a:custGeom>
          <a:solidFill>
            <a:srgbClr val="ECF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6559" y="1082039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EDF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6559" y="107568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EF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6559" y="1068069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EF6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6559" y="1060450"/>
            <a:ext cx="3366770" cy="12700"/>
          </a:xfrm>
          <a:custGeom>
            <a:avLst/>
            <a:gdLst/>
            <a:ahLst/>
            <a:cxnLst/>
            <a:rect l="l" t="t" r="r" b="b"/>
            <a:pathLst>
              <a:path w="3366770" h="12700">
                <a:moveTo>
                  <a:pt x="0" y="12700"/>
                </a:moveTo>
                <a:lnTo>
                  <a:pt x="3366769" y="12700"/>
                </a:lnTo>
                <a:lnTo>
                  <a:pt x="336676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FF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6559" y="1052830"/>
            <a:ext cx="3366770" cy="13970"/>
          </a:xfrm>
          <a:custGeom>
            <a:avLst/>
            <a:gdLst/>
            <a:ahLst/>
            <a:cxnLst/>
            <a:rect l="l" t="t" r="r" b="b"/>
            <a:pathLst>
              <a:path w="3366770" h="13969">
                <a:moveTo>
                  <a:pt x="0" y="13970"/>
                </a:moveTo>
                <a:lnTo>
                  <a:pt x="3366769" y="13970"/>
                </a:lnTo>
                <a:lnTo>
                  <a:pt x="3366769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F0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6559" y="1056003"/>
            <a:ext cx="3365500" cy="0"/>
          </a:xfrm>
          <a:custGeom>
            <a:avLst/>
            <a:gdLst/>
            <a:ahLst/>
            <a:cxnLst/>
            <a:rect l="l" t="t" r="r" b="b"/>
            <a:pathLst>
              <a:path w="3365500">
                <a:moveTo>
                  <a:pt x="0" y="0"/>
                </a:moveTo>
                <a:lnTo>
                  <a:pt x="3365500" y="0"/>
                </a:lnTo>
              </a:path>
            </a:pathLst>
          </a:custGeom>
          <a:ln w="6347">
            <a:solidFill>
              <a:srgbClr val="F1F8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17830" y="1052830"/>
            <a:ext cx="3365500" cy="394970"/>
          </a:xfrm>
          <a:custGeom>
            <a:avLst/>
            <a:gdLst/>
            <a:ahLst/>
            <a:cxnLst/>
            <a:rect l="l" t="t" r="r" b="b"/>
            <a:pathLst>
              <a:path w="3365500" h="394969">
                <a:moveTo>
                  <a:pt x="1682750" y="394970"/>
                </a:moveTo>
                <a:lnTo>
                  <a:pt x="0" y="394970"/>
                </a:lnTo>
                <a:lnTo>
                  <a:pt x="0" y="0"/>
                </a:lnTo>
                <a:lnTo>
                  <a:pt x="3365500" y="0"/>
                </a:lnTo>
                <a:lnTo>
                  <a:pt x="3365500" y="394970"/>
                </a:lnTo>
                <a:lnTo>
                  <a:pt x="1682750" y="394970"/>
                </a:lnTo>
                <a:close/>
              </a:path>
            </a:pathLst>
          </a:custGeom>
          <a:ln w="9344">
            <a:solidFill>
              <a:srgbClr val="799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422502" y="1072946"/>
            <a:ext cx="3356610" cy="358140"/>
          </a:xfrm>
          <a:prstGeom prst="rect">
            <a:avLst/>
          </a:prstGeom>
          <a:solidFill>
            <a:srgbClr val="E1EFCF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90"/>
              </a:spcBef>
            </a:pPr>
            <a:r>
              <a:rPr sz="2000" spc="5" dirty="0">
                <a:latin typeface="Franklin Gothic Book"/>
                <a:cs typeface="Franklin Gothic Book"/>
              </a:rPr>
              <a:t>En el </a:t>
            </a:r>
            <a:r>
              <a:rPr sz="2000" dirty="0">
                <a:latin typeface="Franklin Gothic Book"/>
                <a:cs typeface="Franklin Gothic Book"/>
              </a:rPr>
              <a:t>claustro</a:t>
            </a:r>
            <a:r>
              <a:rPr sz="2000" spc="25" dirty="0">
                <a:latin typeface="Franklin Gothic Book"/>
                <a:cs typeface="Franklin Gothic Book"/>
              </a:rPr>
              <a:t> </a:t>
            </a:r>
            <a:r>
              <a:rPr sz="2000" spc="10" dirty="0">
                <a:latin typeface="Franklin Gothic Book"/>
                <a:cs typeface="Franklin Gothic Book"/>
              </a:rPr>
              <a:t>monográfico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41629" y="90043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B3C4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41629" y="885189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B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41629" y="86995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70"/>
                </a:moveTo>
                <a:lnTo>
                  <a:pt x="6920230" y="26670"/>
                </a:lnTo>
                <a:lnTo>
                  <a:pt x="6920230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B5C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1629" y="854710"/>
            <a:ext cx="6920230" cy="26670"/>
          </a:xfrm>
          <a:custGeom>
            <a:avLst/>
            <a:gdLst/>
            <a:ahLst/>
            <a:cxnLst/>
            <a:rect l="l" t="t" r="r" b="b"/>
            <a:pathLst>
              <a:path w="6920230" h="26669">
                <a:moveTo>
                  <a:pt x="0" y="26669"/>
                </a:moveTo>
                <a:lnTo>
                  <a:pt x="6920230" y="26669"/>
                </a:lnTo>
                <a:lnTo>
                  <a:pt x="6920230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B6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41629" y="839469"/>
            <a:ext cx="6920230" cy="27940"/>
          </a:xfrm>
          <a:custGeom>
            <a:avLst/>
            <a:gdLst/>
            <a:ahLst/>
            <a:cxnLst/>
            <a:rect l="l" t="t" r="r" b="b"/>
            <a:pathLst>
              <a:path w="6920230" h="27940">
                <a:moveTo>
                  <a:pt x="0" y="27940"/>
                </a:moveTo>
                <a:lnTo>
                  <a:pt x="6920230" y="27940"/>
                </a:lnTo>
                <a:lnTo>
                  <a:pt x="6920230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7C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2900" y="82423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8C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2900" y="80899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9C9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2900" y="79375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ACA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2900" y="77850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B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2900" y="76326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2900" y="74803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D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900" y="73279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BE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42900" y="71881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BF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42900" y="70358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0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2900" y="68834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1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42900" y="67310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2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2900" y="65785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C3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42900" y="64261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4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42900" y="62738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5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42900" y="61214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6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2900" y="59690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7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2900" y="58165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8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42900" y="566419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9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42900" y="55118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A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42900" y="53594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C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42900" y="520700"/>
            <a:ext cx="6918959" cy="27940"/>
          </a:xfrm>
          <a:custGeom>
            <a:avLst/>
            <a:gdLst/>
            <a:ahLst/>
            <a:cxnLst/>
            <a:rect l="l" t="t" r="r" b="b"/>
            <a:pathLst>
              <a:path w="6918959" h="27940">
                <a:moveTo>
                  <a:pt x="0" y="27940"/>
                </a:moveTo>
                <a:lnTo>
                  <a:pt x="6918959" y="27940"/>
                </a:lnTo>
                <a:lnTo>
                  <a:pt x="6918959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CC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42900" y="50673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D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2900" y="49149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E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42900" y="47625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CF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42900" y="46100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0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2900" y="445769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69"/>
                </a:moveTo>
                <a:lnTo>
                  <a:pt x="6918959" y="26669"/>
                </a:lnTo>
                <a:lnTo>
                  <a:pt x="6918959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D1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42900" y="430530"/>
            <a:ext cx="6918959" cy="26670"/>
          </a:xfrm>
          <a:custGeom>
            <a:avLst/>
            <a:gdLst/>
            <a:ahLst/>
            <a:cxnLst/>
            <a:rect l="l" t="t" r="r" b="b"/>
            <a:pathLst>
              <a:path w="6918959" h="26670">
                <a:moveTo>
                  <a:pt x="0" y="26670"/>
                </a:moveTo>
                <a:lnTo>
                  <a:pt x="6918959" y="26670"/>
                </a:lnTo>
                <a:lnTo>
                  <a:pt x="6918959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D2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42900" y="415290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5"/>
                </a:moveTo>
                <a:lnTo>
                  <a:pt x="6916420" y="26665"/>
                </a:lnTo>
                <a:lnTo>
                  <a:pt x="6916420" y="0"/>
                </a:lnTo>
                <a:lnTo>
                  <a:pt x="0" y="0"/>
                </a:lnTo>
                <a:lnTo>
                  <a:pt x="0" y="26665"/>
                </a:lnTo>
                <a:close/>
              </a:path>
            </a:pathLst>
          </a:custGeom>
          <a:solidFill>
            <a:srgbClr val="D3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2900" y="400050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3"/>
                </a:moveTo>
                <a:lnTo>
                  <a:pt x="6916420" y="26663"/>
                </a:lnTo>
                <a:lnTo>
                  <a:pt x="691642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D4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2900" y="384809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40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5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42900" y="36957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6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2900" y="354329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7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42900" y="33909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2900" y="32385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9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42900" y="308609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A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42900" y="294640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3"/>
                </a:moveTo>
                <a:lnTo>
                  <a:pt x="6916420" y="26663"/>
                </a:lnTo>
                <a:lnTo>
                  <a:pt x="691642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42900" y="278129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2900" y="26289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DD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42900" y="248920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3"/>
                </a:moveTo>
                <a:lnTo>
                  <a:pt x="6916420" y="26663"/>
                </a:lnTo>
                <a:lnTo>
                  <a:pt x="691642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DE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2900" y="233679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3"/>
                </a:moveTo>
                <a:lnTo>
                  <a:pt x="6916420" y="26663"/>
                </a:lnTo>
                <a:lnTo>
                  <a:pt x="691642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DF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42900" y="218440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3"/>
                </a:moveTo>
                <a:lnTo>
                  <a:pt x="6916420" y="26663"/>
                </a:lnTo>
                <a:lnTo>
                  <a:pt x="691642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E0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42900" y="203200"/>
            <a:ext cx="6916420" cy="26670"/>
          </a:xfrm>
          <a:custGeom>
            <a:avLst/>
            <a:gdLst/>
            <a:ahLst/>
            <a:cxnLst/>
            <a:rect l="l" t="t" r="r" b="b"/>
            <a:pathLst>
              <a:path w="6916420" h="26670">
                <a:moveTo>
                  <a:pt x="0" y="26663"/>
                </a:moveTo>
                <a:lnTo>
                  <a:pt x="6916420" y="26663"/>
                </a:lnTo>
                <a:lnTo>
                  <a:pt x="6916420" y="0"/>
                </a:lnTo>
                <a:lnTo>
                  <a:pt x="0" y="0"/>
                </a:lnTo>
                <a:lnTo>
                  <a:pt x="0" y="26663"/>
                </a:lnTo>
                <a:close/>
              </a:path>
            </a:pathLst>
          </a:custGeom>
          <a:solidFill>
            <a:srgbClr val="E1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2900" y="18796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2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42900" y="17272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3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2900" y="157479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4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2900" y="142239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5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42900" y="127000"/>
            <a:ext cx="6916420" cy="27940"/>
          </a:xfrm>
          <a:custGeom>
            <a:avLst/>
            <a:gdLst/>
            <a:ahLst/>
            <a:cxnLst/>
            <a:rect l="l" t="t" r="r" b="b"/>
            <a:pathLst>
              <a:path w="6916420" h="27939">
                <a:moveTo>
                  <a:pt x="0" y="27933"/>
                </a:moveTo>
                <a:lnTo>
                  <a:pt x="6916420" y="27933"/>
                </a:lnTo>
                <a:lnTo>
                  <a:pt x="6916420" y="0"/>
                </a:lnTo>
                <a:lnTo>
                  <a:pt x="0" y="0"/>
                </a:lnTo>
                <a:lnTo>
                  <a:pt x="0" y="27933"/>
                </a:lnTo>
                <a:close/>
              </a:path>
            </a:pathLst>
          </a:custGeom>
          <a:solidFill>
            <a:srgbClr val="E6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42900" y="127000"/>
            <a:ext cx="6916420" cy="12700"/>
          </a:xfrm>
          <a:custGeom>
            <a:avLst/>
            <a:gdLst/>
            <a:ahLst/>
            <a:cxnLst/>
            <a:rect l="l" t="t" r="r" b="b"/>
            <a:pathLst>
              <a:path w="6916420" h="12700">
                <a:moveTo>
                  <a:pt x="0" y="12693"/>
                </a:moveTo>
                <a:lnTo>
                  <a:pt x="6916420" y="12693"/>
                </a:lnTo>
                <a:lnTo>
                  <a:pt x="6916420" y="0"/>
                </a:lnTo>
                <a:lnTo>
                  <a:pt x="0" y="0"/>
                </a:lnTo>
                <a:lnTo>
                  <a:pt x="0" y="12693"/>
                </a:lnTo>
                <a:close/>
              </a:path>
            </a:pathLst>
          </a:custGeom>
          <a:solidFill>
            <a:srgbClr val="E8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44170" y="124460"/>
            <a:ext cx="6917690" cy="820419"/>
          </a:xfrm>
          <a:custGeom>
            <a:avLst/>
            <a:gdLst/>
            <a:ahLst/>
            <a:cxnLst/>
            <a:rect l="l" t="t" r="r" b="b"/>
            <a:pathLst>
              <a:path w="6917690" h="820419">
                <a:moveTo>
                  <a:pt x="3459479" y="820420"/>
                </a:moveTo>
                <a:lnTo>
                  <a:pt x="0" y="820420"/>
                </a:lnTo>
                <a:lnTo>
                  <a:pt x="0" y="0"/>
                </a:lnTo>
                <a:lnTo>
                  <a:pt x="6917689" y="0"/>
                </a:lnTo>
                <a:lnTo>
                  <a:pt x="6917689" y="820420"/>
                </a:lnTo>
                <a:lnTo>
                  <a:pt x="3459479" y="820420"/>
                </a:lnTo>
                <a:close/>
              </a:path>
            </a:pathLst>
          </a:custGeom>
          <a:ln w="38097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363218" y="156840"/>
            <a:ext cx="6879590" cy="756285"/>
          </a:xfrm>
          <a:prstGeom prst="rect">
            <a:avLst/>
          </a:prstGeom>
          <a:solidFill>
            <a:srgbClr val="CFDBEC"/>
          </a:solidFill>
        </p:spPr>
        <p:txBody>
          <a:bodyPr vert="horz" wrap="square" lIns="0" tIns="1333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5"/>
              </a:spcBef>
            </a:pPr>
            <a:r>
              <a:rPr sz="2400" b="1" spc="-5" dirty="0">
                <a:latin typeface="Arial"/>
                <a:cs typeface="Arial"/>
              </a:rPr>
              <a:t>Línea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</a:pPr>
            <a:r>
              <a:rPr sz="2400" b="1" spc="-10" dirty="0">
                <a:latin typeface="Arial"/>
                <a:cs typeface="Arial"/>
              </a:rPr>
              <a:t>PREVENCIÓN </a:t>
            </a:r>
            <a:r>
              <a:rPr sz="2400" b="1" spc="-5" dirty="0">
                <a:latin typeface="Arial"/>
                <a:cs typeface="Arial"/>
              </a:rPr>
              <a:t>DE LA VIOLENCIA DE</a:t>
            </a:r>
            <a:r>
              <a:rPr sz="2400" b="1" spc="-19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GÉNERO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7359650" y="77469"/>
            <a:ext cx="908050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79" y="444500"/>
            <a:ext cx="46983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000000"/>
                </a:solidFill>
                <a:latin typeface="Arial"/>
                <a:cs typeface="Arial"/>
              </a:rPr>
              <a:t>Técnicas cooperativas</a:t>
            </a:r>
            <a:r>
              <a:rPr sz="2200" b="1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0000"/>
                </a:solidFill>
                <a:latin typeface="Arial"/>
                <a:cs typeface="Arial"/>
              </a:rPr>
              <a:t>implicativas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979" y="1080770"/>
            <a:ext cx="25171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latin typeface="Arial"/>
                <a:cs typeface="Arial"/>
              </a:rPr>
              <a:t>GRUPO</a:t>
            </a:r>
            <a:r>
              <a:rPr sz="2200" b="1" spc="-60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NOMINAL: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8929" y="1156970"/>
            <a:ext cx="13906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latin typeface="Arial"/>
                <a:cs typeface="Arial"/>
              </a:rPr>
              <a:t>(ver doc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inicial)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79" y="1390650"/>
            <a:ext cx="8491855" cy="53644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66675">
              <a:lnSpc>
                <a:spcPts val="2450"/>
              </a:lnSpc>
              <a:spcBef>
                <a:spcPts val="340"/>
              </a:spcBef>
              <a:tabLst>
                <a:tab pos="1613535" algn="l"/>
              </a:tabLst>
            </a:pPr>
            <a:r>
              <a:rPr sz="2200" spc="-5" dirty="0">
                <a:latin typeface="Arial"/>
                <a:cs typeface="Arial"/>
              </a:rPr>
              <a:t>Sirve para: </a:t>
            </a:r>
            <a:r>
              <a:rPr sz="2200" dirty="0">
                <a:latin typeface="Arial"/>
                <a:cs typeface="Arial"/>
              </a:rPr>
              <a:t>a </a:t>
            </a:r>
            <a:r>
              <a:rPr sz="2200" spc="-5" dirty="0">
                <a:latin typeface="Arial"/>
                <a:cs typeface="Arial"/>
              </a:rPr>
              <a:t>partir </a:t>
            </a:r>
            <a:r>
              <a:rPr sz="2200" dirty="0">
                <a:latin typeface="Arial"/>
                <a:cs typeface="Arial"/>
              </a:rPr>
              <a:t>de </a:t>
            </a:r>
            <a:r>
              <a:rPr sz="2200" spc="-5" dirty="0">
                <a:latin typeface="Arial"/>
                <a:cs typeface="Arial"/>
              </a:rPr>
              <a:t>un listado de actuaciones coeducativas,  consensuar	</a:t>
            </a:r>
            <a:r>
              <a:rPr sz="2200" dirty="0">
                <a:latin typeface="Arial"/>
                <a:cs typeface="Arial"/>
              </a:rPr>
              <a:t>en </a:t>
            </a:r>
            <a:r>
              <a:rPr sz="2200" spc="-5" dirty="0">
                <a:latin typeface="Arial"/>
                <a:cs typeface="Arial"/>
              </a:rPr>
              <a:t>un grupo grande </a:t>
            </a:r>
            <a:r>
              <a:rPr sz="2200" dirty="0">
                <a:latin typeface="Arial"/>
                <a:cs typeface="Arial"/>
              </a:rPr>
              <a:t>su </a:t>
            </a:r>
            <a:r>
              <a:rPr sz="2200" spc="-5" dirty="0">
                <a:latin typeface="Arial"/>
                <a:cs typeface="Arial"/>
              </a:rPr>
              <a:t>priorización de forma que todas  </a:t>
            </a:r>
            <a:r>
              <a:rPr sz="2200" dirty="0">
                <a:latin typeface="Arial"/>
                <a:cs typeface="Arial"/>
              </a:rPr>
              <a:t>las </a:t>
            </a:r>
            <a:r>
              <a:rPr sz="2200" spc="-5" dirty="0">
                <a:latin typeface="Arial"/>
                <a:cs typeface="Arial"/>
              </a:rPr>
              <a:t>personas </a:t>
            </a:r>
            <a:r>
              <a:rPr sz="2200" dirty="0">
                <a:latin typeface="Arial"/>
                <a:cs typeface="Arial"/>
              </a:rPr>
              <a:t>se </a:t>
            </a:r>
            <a:r>
              <a:rPr sz="2200" spc="-5" dirty="0">
                <a:latin typeface="Arial"/>
                <a:cs typeface="Arial"/>
              </a:rPr>
              <a:t>sientan tenidas en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cuenta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597535">
              <a:lnSpc>
                <a:spcPts val="2450"/>
              </a:lnSpc>
            </a:pPr>
            <a:r>
              <a:rPr sz="2200" b="1" spc="-5" dirty="0">
                <a:latin typeface="Arial"/>
                <a:cs typeface="Arial"/>
              </a:rPr>
              <a:t>Individualmente: </a:t>
            </a:r>
            <a:r>
              <a:rPr sz="2200" dirty="0">
                <a:latin typeface="Arial"/>
                <a:cs typeface="Arial"/>
              </a:rPr>
              <a:t>7 </a:t>
            </a:r>
            <a:r>
              <a:rPr sz="2200" spc="-5" dirty="0">
                <a:latin typeface="Arial"/>
                <a:cs typeface="Arial"/>
              </a:rPr>
              <a:t>minutos elegir razonadamente las tres mas  importantes.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455930">
              <a:lnSpc>
                <a:spcPct val="92600"/>
              </a:lnSpc>
            </a:pPr>
            <a:r>
              <a:rPr sz="2200" b="1" dirty="0">
                <a:latin typeface="Arial"/>
                <a:cs typeface="Arial"/>
              </a:rPr>
              <a:t>En </a:t>
            </a:r>
            <a:r>
              <a:rPr sz="2200" b="1" spc="-5" dirty="0">
                <a:latin typeface="Arial"/>
                <a:cs typeface="Arial"/>
              </a:rPr>
              <a:t>grupos de cuatro: </a:t>
            </a:r>
            <a:r>
              <a:rPr sz="2200" dirty="0">
                <a:latin typeface="Arial"/>
                <a:cs typeface="Arial"/>
              </a:rPr>
              <a:t>10 </a:t>
            </a:r>
            <a:r>
              <a:rPr sz="2200" spc="-5" dirty="0">
                <a:latin typeface="Arial"/>
                <a:cs typeface="Arial"/>
              </a:rPr>
              <a:t>minutos, </a:t>
            </a:r>
            <a:r>
              <a:rPr sz="2200" spc="-10" dirty="0">
                <a:latin typeface="Arial"/>
                <a:cs typeface="Arial"/>
              </a:rPr>
              <a:t>van </a:t>
            </a:r>
            <a:r>
              <a:rPr sz="2200" spc="-5" dirty="0">
                <a:latin typeface="Arial"/>
                <a:cs typeface="Arial"/>
              </a:rPr>
              <a:t>explicando </a:t>
            </a:r>
            <a:r>
              <a:rPr sz="2200" dirty="0">
                <a:latin typeface="Arial"/>
                <a:cs typeface="Arial"/>
              </a:rPr>
              <a:t>su </a:t>
            </a:r>
            <a:r>
              <a:rPr sz="2200" spc="-5" dirty="0">
                <a:latin typeface="Arial"/>
                <a:cs typeface="Arial"/>
              </a:rPr>
              <a:t>elección  número 1, todo el grupo escribe </a:t>
            </a:r>
            <a:r>
              <a:rPr sz="2200" dirty="0">
                <a:latin typeface="Arial"/>
                <a:cs typeface="Arial"/>
              </a:rPr>
              <a:t>la </a:t>
            </a:r>
            <a:r>
              <a:rPr sz="2200" spc="-5" dirty="0">
                <a:latin typeface="Arial"/>
                <a:cs typeface="Arial"/>
              </a:rPr>
              <a:t>nueva </a:t>
            </a:r>
            <a:r>
              <a:rPr sz="2200" dirty="0">
                <a:latin typeface="Arial"/>
                <a:cs typeface="Arial"/>
              </a:rPr>
              <a:t>lista, </a:t>
            </a:r>
            <a:r>
              <a:rPr sz="2200" spc="-5" dirty="0">
                <a:latin typeface="Arial"/>
                <a:cs typeface="Arial"/>
              </a:rPr>
              <a:t>luego el dos </a:t>
            </a:r>
            <a:r>
              <a:rPr sz="2200" dirty="0">
                <a:latin typeface="Arial"/>
                <a:cs typeface="Arial"/>
              </a:rPr>
              <a:t>y </a:t>
            </a:r>
            <a:r>
              <a:rPr sz="2200" spc="-5" dirty="0">
                <a:latin typeface="Arial"/>
                <a:cs typeface="Arial"/>
              </a:rPr>
              <a:t>por  último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tres.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 marL="12700" marR="67310">
              <a:lnSpc>
                <a:spcPts val="2440"/>
              </a:lnSpc>
              <a:tabLst>
                <a:tab pos="3676650" algn="l"/>
              </a:tabLst>
            </a:pPr>
            <a:r>
              <a:rPr sz="2200" b="1" spc="-5" dirty="0">
                <a:latin typeface="Arial"/>
                <a:cs typeface="Arial"/>
              </a:rPr>
              <a:t>Individualmente: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7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minutos	</a:t>
            </a:r>
            <a:r>
              <a:rPr sz="2200" dirty="0">
                <a:latin typeface="Arial"/>
                <a:cs typeface="Arial"/>
              </a:rPr>
              <a:t>se </a:t>
            </a:r>
            <a:r>
              <a:rPr sz="2200" spc="-5" dirty="0">
                <a:latin typeface="Arial"/>
                <a:cs typeface="Arial"/>
              </a:rPr>
              <a:t>puntúan cada actuación </a:t>
            </a:r>
            <a:r>
              <a:rPr sz="2200" dirty="0">
                <a:latin typeface="Arial"/>
                <a:cs typeface="Arial"/>
              </a:rPr>
              <a:t>de 1 </a:t>
            </a:r>
            <a:r>
              <a:rPr sz="2200" spc="-5" dirty="0">
                <a:latin typeface="Arial"/>
                <a:cs typeface="Arial"/>
              </a:rPr>
              <a:t>punto  </a:t>
            </a:r>
            <a:r>
              <a:rPr sz="2200" dirty="0">
                <a:latin typeface="Arial"/>
                <a:cs typeface="Arial"/>
              </a:rPr>
              <a:t>a </a:t>
            </a:r>
            <a:r>
              <a:rPr sz="2200" spc="-5" dirty="0">
                <a:latin typeface="Arial"/>
                <a:cs typeface="Arial"/>
              </a:rPr>
              <a:t>nueve puntos.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305"/>
              </a:lnSpc>
            </a:pPr>
            <a:r>
              <a:rPr sz="2200" spc="-5" dirty="0">
                <a:latin typeface="Arial"/>
                <a:cs typeface="Arial"/>
              </a:rPr>
              <a:t>Gran grupo de cuatro grupos.------&gt; gran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grupo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ts val="2450"/>
              </a:lnSpc>
              <a:spcBef>
                <a:spcPts val="145"/>
              </a:spcBef>
              <a:tabLst>
                <a:tab pos="1346200" algn="l"/>
              </a:tabLst>
            </a:pPr>
            <a:r>
              <a:rPr sz="2200" spc="-5" dirty="0">
                <a:latin typeface="Arial"/>
                <a:cs typeface="Arial"/>
              </a:rPr>
              <a:t>Cada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vez	</a:t>
            </a:r>
            <a:r>
              <a:rPr sz="2200" dirty="0">
                <a:latin typeface="Arial"/>
                <a:cs typeface="Arial"/>
              </a:rPr>
              <a:t>e </a:t>
            </a:r>
            <a:r>
              <a:rPr sz="2200" spc="-5" dirty="0">
                <a:latin typeface="Arial"/>
                <a:cs typeface="Arial"/>
              </a:rPr>
              <a:t>suman las puntuaciones </a:t>
            </a:r>
            <a:r>
              <a:rPr sz="2200" dirty="0">
                <a:latin typeface="Arial"/>
                <a:cs typeface="Arial"/>
              </a:rPr>
              <a:t>y solo </a:t>
            </a:r>
            <a:r>
              <a:rPr sz="2200" spc="-5" dirty="0">
                <a:latin typeface="Arial"/>
                <a:cs typeface="Arial"/>
              </a:rPr>
              <a:t>las tres actuaciones </a:t>
            </a:r>
            <a:r>
              <a:rPr sz="2200" dirty="0">
                <a:latin typeface="Arial"/>
                <a:cs typeface="Arial"/>
              </a:rPr>
              <a:t>con  </a:t>
            </a:r>
            <a:r>
              <a:rPr sz="2200" spc="-5" dirty="0">
                <a:latin typeface="Arial"/>
                <a:cs typeface="Arial"/>
              </a:rPr>
              <a:t>mayor puntuación </a:t>
            </a:r>
            <a:r>
              <a:rPr sz="2200" dirty="0">
                <a:latin typeface="Arial"/>
                <a:cs typeface="Arial"/>
              </a:rPr>
              <a:t>son </a:t>
            </a:r>
            <a:r>
              <a:rPr sz="2200" spc="-5" dirty="0">
                <a:latin typeface="Arial"/>
                <a:cs typeface="Arial"/>
              </a:rPr>
              <a:t>anotadas por el gran grupo, que hace nuevo  listado, puntúa </a:t>
            </a:r>
            <a:r>
              <a:rPr sz="2200" dirty="0">
                <a:latin typeface="Arial"/>
                <a:cs typeface="Arial"/>
              </a:rPr>
              <a:t>y </a:t>
            </a:r>
            <a:r>
              <a:rPr sz="2200" spc="-5" dirty="0">
                <a:latin typeface="Arial"/>
                <a:cs typeface="Arial"/>
              </a:rPr>
              <a:t>elige </a:t>
            </a:r>
            <a:r>
              <a:rPr sz="2200" dirty="0">
                <a:latin typeface="Arial"/>
                <a:cs typeface="Arial"/>
              </a:rPr>
              <a:t>las </a:t>
            </a:r>
            <a:r>
              <a:rPr sz="2200" spc="-10" dirty="0">
                <a:latin typeface="Arial"/>
                <a:cs typeface="Arial"/>
              </a:rPr>
              <a:t>mas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puntuadas.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20129" y="288290"/>
            <a:ext cx="1224279" cy="1079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2606</Words>
  <Application>Microsoft Office PowerPoint</Application>
  <PresentationFormat>Personalizado</PresentationFormat>
  <Paragraphs>535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6" baseType="lpstr">
      <vt:lpstr>Office Theme</vt:lpstr>
      <vt:lpstr>El Plan de Igualdad  de mi centro.</vt:lpstr>
      <vt:lpstr>Construir los Planes de Igualdad</vt:lpstr>
      <vt:lpstr>Construir los Planes de Igualdad</vt:lpstr>
      <vt:lpstr>Construir los Planes de Igualdad</vt:lpstr>
      <vt:lpstr>ES PRESCRIPTIVO ELABORAR NUESTRO PLAN DE IGUALDAD marco normativo Aragón</vt:lpstr>
      <vt:lpstr>Diapositiva 6</vt:lpstr>
      <vt:lpstr>El Plan de igualdad incluirá, al menos, los siguientes aspectos:</vt:lpstr>
      <vt:lpstr>Estructuras específicas PLAN DE IGUALDAD  marco normativo</vt:lpstr>
      <vt:lpstr>FUNCIONES DE LA COORDINACIÓN DEL PLAN DE IGUALDAD</vt:lpstr>
      <vt:lpstr>Protocolos</vt:lpstr>
      <vt:lpstr>Los protocolos de actuación: Elementos Garantes y obligatorios</vt:lpstr>
      <vt:lpstr>Diapositiva 12</vt:lpstr>
      <vt:lpstr>DIFICULTADES Para su  Elaboración y  Coordinación</vt:lpstr>
      <vt:lpstr>DIEZ PASOS PARA ELABORAR  NUESTRO PLAN DE IGUALDAD</vt:lpstr>
      <vt:lpstr>ES PRESCRIPTIVO ELABORAR NUESTRO PLAN DE IGUALDAD</vt:lpstr>
      <vt:lpstr>Diapositiva 16</vt:lpstr>
      <vt:lpstr>Diapositiva 17</vt:lpstr>
      <vt:lpstr>Diapositiva 18</vt:lpstr>
      <vt:lpstr>Diapositiva 19</vt:lpstr>
      <vt:lpstr>Diapositiva 20</vt:lpstr>
      <vt:lpstr>LA ELABORACIÓN DEL PLAN DE IGUALDAD EN MI CENTRO</vt:lpstr>
      <vt:lpstr>Diapositiva 22</vt:lpstr>
      <vt:lpstr>DIEZ PASOS PARA ELABORAR  NUESTRO PLAN DE IGUALDAD</vt:lpstr>
      <vt:lpstr>DIEZ PASOS PARA ELABORAR  NUESTRO PLAN DE IGUALDAD</vt:lpstr>
      <vt:lpstr>DIEZ PASOS PARA ELABORAR  NUESTRO PLAN DE IGUALDAD</vt:lpstr>
      <vt:lpstr>DIEZ PASOS PARA ELABORAR  NUESTRO PLAN DE IGUALDAD</vt:lpstr>
      <vt:lpstr>Diapositiva 27</vt:lpstr>
      <vt:lpstr>Diapositiva 28</vt:lpstr>
      <vt:lpstr>Diapositiva 29</vt:lpstr>
      <vt:lpstr>DIEZ PASOS PARA ELABORAR  NUESTRO PLAN DE IGUALDAD</vt:lpstr>
      <vt:lpstr>Diapositiva 31</vt:lpstr>
      <vt:lpstr>PLAN DE CENTRO CON  PERSPECTIVA DE GÉNERO</vt:lpstr>
      <vt:lpstr>Revisión de la documentación del centro</vt:lpstr>
      <vt:lpstr>Línea 2ª. Formación en Igualdad</vt:lpstr>
      <vt:lpstr>Línea . Formación en Igualdad</vt:lpstr>
      <vt:lpstr>Diapositiva 36</vt:lpstr>
      <vt:lpstr>Diapositiva 37</vt:lpstr>
      <vt:lpstr>Línea. CURRÍCULUM COEDUCATIVO</vt:lpstr>
      <vt:lpstr>Diapositiva 39</vt:lpstr>
      <vt:lpstr>Línea .</vt:lpstr>
      <vt:lpstr>Diapositiva 41</vt:lpstr>
      <vt:lpstr>Diapositiva 42</vt:lpstr>
      <vt:lpstr>Diapositiva 43</vt:lpstr>
      <vt:lpstr>Diapositiva 44</vt:lpstr>
      <vt:lpstr>Técnicas cooperativas implicativas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Plan de Igualdad  de mi centro.</dc:title>
  <dc:creator>User1</dc:creator>
  <cp:lastModifiedBy>User1</cp:lastModifiedBy>
  <cp:revision>2</cp:revision>
  <dcterms:created xsi:type="dcterms:W3CDTF">2019-11-18T12:48:26Z</dcterms:created>
  <dcterms:modified xsi:type="dcterms:W3CDTF">2019-11-18T13:00:25Z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2018-11-26T00:00:00Z</vt:filetime>
  </property>
  <property fmtid="{D5CDD505-2E9C-101B-9397-08002B2CF9AE}" pid="3" name="Creator">
    <vt:lpwstr>Impress</vt:lpwstr>
  </property>
  <property fmtid="{D5CDD505-2E9C-101B-9397-08002B2CF9AE}" pid="4" name="LastSaved">
    <vt:filetime>2018-11-26T00:00:00Z</vt:filetime>
  </property>
</Properties>
</file>